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2" r:id="rId4"/>
  </p:sldMasterIdLst>
  <p:notesMasterIdLst>
    <p:notesMasterId r:id="rId63"/>
  </p:notesMasterIdLst>
  <p:sldIdLst>
    <p:sldId id="264" r:id="rId5"/>
    <p:sldId id="359" r:id="rId6"/>
    <p:sldId id="289" r:id="rId7"/>
    <p:sldId id="290" r:id="rId8"/>
    <p:sldId id="267" r:id="rId9"/>
    <p:sldId id="269" r:id="rId10"/>
    <p:sldId id="291" r:id="rId11"/>
    <p:sldId id="292" r:id="rId12"/>
    <p:sldId id="293" r:id="rId13"/>
    <p:sldId id="294" r:id="rId14"/>
    <p:sldId id="355" r:id="rId15"/>
    <p:sldId id="295" r:id="rId16"/>
    <p:sldId id="296" r:id="rId17"/>
    <p:sldId id="351" r:id="rId18"/>
    <p:sldId id="356" r:id="rId19"/>
    <p:sldId id="305" r:id="rId20"/>
    <p:sldId id="297" r:id="rId21"/>
    <p:sldId id="298" r:id="rId22"/>
    <p:sldId id="299" r:id="rId23"/>
    <p:sldId id="334" r:id="rId24"/>
    <p:sldId id="336" r:id="rId25"/>
    <p:sldId id="335" r:id="rId26"/>
    <p:sldId id="362" r:id="rId27"/>
    <p:sldId id="300" r:id="rId28"/>
    <p:sldId id="301" r:id="rId29"/>
    <p:sldId id="304" r:id="rId30"/>
    <p:sldId id="306" r:id="rId31"/>
    <p:sldId id="307" r:id="rId32"/>
    <p:sldId id="338" r:id="rId33"/>
    <p:sldId id="308" r:id="rId34"/>
    <p:sldId id="339" r:id="rId35"/>
    <p:sldId id="309" r:id="rId36"/>
    <p:sldId id="340" r:id="rId37"/>
    <p:sldId id="310" r:id="rId38"/>
    <p:sldId id="341" r:id="rId39"/>
    <p:sldId id="311" r:id="rId40"/>
    <p:sldId id="342" r:id="rId41"/>
    <p:sldId id="312" r:id="rId42"/>
    <p:sldId id="343" r:id="rId43"/>
    <p:sldId id="313" r:id="rId44"/>
    <p:sldId id="344" r:id="rId45"/>
    <p:sldId id="314" r:id="rId46"/>
    <p:sldId id="337" r:id="rId47"/>
    <p:sldId id="358" r:id="rId48"/>
    <p:sldId id="316" r:id="rId49"/>
    <p:sldId id="315" r:id="rId50"/>
    <p:sldId id="317" r:id="rId51"/>
    <p:sldId id="318" r:id="rId52"/>
    <p:sldId id="319" r:id="rId53"/>
    <p:sldId id="320" r:id="rId54"/>
    <p:sldId id="321" r:id="rId55"/>
    <p:sldId id="333" r:id="rId56"/>
    <p:sldId id="332" r:id="rId57"/>
    <p:sldId id="353" r:id="rId58"/>
    <p:sldId id="354" r:id="rId59"/>
    <p:sldId id="360" r:id="rId60"/>
    <p:sldId id="361" r:id="rId61"/>
    <p:sldId id="350" r:id="rId62"/>
  </p:sldIdLst>
  <p:sldSz cx="14630400" cy="8229600"/>
  <p:notesSz cx="6858000" cy="9144000"/>
  <p:embeddedFontLst>
    <p:embeddedFont>
      <p:font typeface="Strike One" panose="02000000000000000000" charset="0"/>
      <p:regular r:id="rId64"/>
    </p:embeddedFont>
    <p:embeddedFont>
      <p:font typeface="Trade Gothic LT" panose="020B0604020202020204" charset="0"/>
      <p:regular r:id="rId65"/>
      <p:bold r:id="rId66"/>
      <p:italic r:id="rId67"/>
    </p:embeddedFont>
    <p:embeddedFont>
      <p:font typeface="TRADE GOTHIC LT BD CN NO.20" panose="020B0604020202020204" charset="0"/>
      <p:bold r:id="rId68"/>
    </p:embeddedFont>
    <p:embeddedFont>
      <p:font typeface="TRADE GOTHIC LT COND NO. 18" panose="020B0604020202020204" charset="0"/>
      <p:regular r:id="rId69"/>
    </p:embeddedFont>
    <p:embeddedFont>
      <p:font typeface="Trade Gothic LT Light"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F4839489-6038-3F4F-B15C-44BB37DD3CF0}">
          <p14:sldIdLst>
            <p14:sldId id="264"/>
            <p14:sldId id="359"/>
          </p14:sldIdLst>
        </p14:section>
        <p14:section name="WHO WE ARE" id="{FCD212A5-31CA-EE41-BDAE-8A8554C63AA3}">
          <p14:sldIdLst>
            <p14:sldId id="289"/>
            <p14:sldId id="290"/>
            <p14:sldId id="267"/>
            <p14:sldId id="269"/>
            <p14:sldId id="291"/>
          </p14:sldIdLst>
        </p14:section>
        <p14:section name="WHY WE LIVE UNITED" id="{2CE5579C-AA3E-F54C-8169-6A4AD45C05D6}">
          <p14:sldIdLst>
            <p14:sldId id="292"/>
            <p14:sldId id="293"/>
            <p14:sldId id="294"/>
            <p14:sldId id="355"/>
            <p14:sldId id="295"/>
          </p14:sldIdLst>
        </p14:section>
        <p14:section name="WHAT WE DO" id="{5753A48A-E61C-7241-8AFD-46C4C7EA8DBD}">
          <p14:sldIdLst>
            <p14:sldId id="296"/>
            <p14:sldId id="351"/>
            <p14:sldId id="356"/>
            <p14:sldId id="305"/>
            <p14:sldId id="297"/>
          </p14:sldIdLst>
        </p14:section>
        <p14:section name="OUR IMPACT" id="{D5C525B0-6330-A848-8362-25BB64F7F4BC}">
          <p14:sldIdLst>
            <p14:sldId id="298"/>
            <p14:sldId id="299"/>
            <p14:sldId id="334"/>
            <p14:sldId id="336"/>
            <p14:sldId id="335"/>
            <p14:sldId id="362"/>
            <p14:sldId id="300"/>
            <p14:sldId id="301"/>
          </p14:sldIdLst>
        </p14:section>
        <p14:section name="WHERE ARE WE HEADED" id="{60581793-C32F-C141-9E57-5C1A39C672F0}">
          <p14:sldIdLst>
            <p14:sldId id="304"/>
            <p14:sldId id="306"/>
            <p14:sldId id="307"/>
            <p14:sldId id="338"/>
            <p14:sldId id="308"/>
            <p14:sldId id="339"/>
            <p14:sldId id="309"/>
            <p14:sldId id="340"/>
            <p14:sldId id="310"/>
            <p14:sldId id="341"/>
            <p14:sldId id="311"/>
            <p14:sldId id="342"/>
            <p14:sldId id="312"/>
            <p14:sldId id="343"/>
            <p14:sldId id="313"/>
            <p14:sldId id="344"/>
            <p14:sldId id="314"/>
            <p14:sldId id="337"/>
            <p14:sldId id="358"/>
          </p14:sldIdLst>
        </p14:section>
        <p14:section name="HOW TO GET INVOLVED" id="{BB07BDE1-C659-F748-9956-4C1D5397B702}">
          <p14:sldIdLst>
            <p14:sldId id="316"/>
            <p14:sldId id="315"/>
            <p14:sldId id="317"/>
            <p14:sldId id="318"/>
            <p14:sldId id="319"/>
            <p14:sldId id="320"/>
            <p14:sldId id="321"/>
            <p14:sldId id="333"/>
            <p14:sldId id="332"/>
            <p14:sldId id="353"/>
            <p14:sldId id="354"/>
            <p14:sldId id="360"/>
            <p14:sldId id="361"/>
          </p14:sldIdLst>
        </p14:section>
        <p14:section name="THANK YOU" id="{736B3615-A8CE-FA49-8A73-03F3276BDF39}">
          <p14:sldIdLst>
            <p14:sldId id="350"/>
          </p14:sldIdLst>
        </p14:section>
      </p14:sectionLst>
    </p:ext>
    <p:ext uri="{EFAFB233-063F-42B5-8137-9DF3F51BA10A}">
      <p15:sldGuideLst xmlns:p15="http://schemas.microsoft.com/office/powerpoint/2012/main">
        <p15:guide id="1" orient="horz" pos="4512" userDrawn="1">
          <p15:clr>
            <a:srgbClr val="A4A3A4"/>
          </p15:clr>
        </p15:guide>
        <p15:guide id="2" pos="8832" userDrawn="1">
          <p15:clr>
            <a:srgbClr val="A4A3A4"/>
          </p15:clr>
        </p15:guide>
        <p15:guide id="3" pos="384" userDrawn="1">
          <p15:clr>
            <a:srgbClr val="A4A3A4"/>
          </p15:clr>
        </p15:guide>
        <p15:guide id="4" pos="864" userDrawn="1">
          <p15:clr>
            <a:srgbClr val="A4A3A4"/>
          </p15:clr>
        </p15:guide>
        <p15:guide id="5" pos="768" userDrawn="1">
          <p15:clr>
            <a:srgbClr val="A4A3A4"/>
          </p15:clr>
        </p15:guide>
        <p15:guide id="6" pos="4776" userDrawn="1">
          <p15:clr>
            <a:srgbClr val="A4A3A4"/>
          </p15:clr>
        </p15:guide>
        <p15:guide id="7" pos="44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atts, Shelly" initials="WS" lastIdx="8" clrIdx="6">
    <p:extLst>
      <p:ext uri="{19B8F6BF-5375-455C-9EA6-DF929625EA0E}">
        <p15:presenceInfo xmlns:p15="http://schemas.microsoft.com/office/powerpoint/2012/main" userId="S::shelly.watts@unitedwaysem.org::14e1739e-a94d-4999-905f-1454f3db0bd2" providerId="AD"/>
      </p:ext>
    </p:extLst>
  </p:cmAuthor>
  <p:cmAuthor id="1" name="Carreras, Jessica" initials="CJ" lastIdx="30" clrIdx="0">
    <p:extLst>
      <p:ext uri="{19B8F6BF-5375-455C-9EA6-DF929625EA0E}">
        <p15:presenceInfo xmlns:p15="http://schemas.microsoft.com/office/powerpoint/2012/main" userId="S::jessica.page-carreras@liveunitedsem.org::a687805d-7d51-4243-8ada-d57117a07cae" providerId="AD"/>
      </p:ext>
    </p:extLst>
  </p:cmAuthor>
  <p:cmAuthor id="8" name="Mueller, Emily" initials="ME" lastIdx="1" clrIdx="6">
    <p:extLst>
      <p:ext uri="{19B8F6BF-5375-455C-9EA6-DF929625EA0E}">
        <p15:presenceInfo xmlns:p15="http://schemas.microsoft.com/office/powerpoint/2012/main" userId="S::emily.mueller@liveunitedsem.org::c5969516-1ead-4e82-aa31-33c7e1fcd46b" providerId="AD"/>
      </p:ext>
    </p:extLst>
  </p:cmAuthor>
  <p:cmAuthor id="2" name="Gregory, Kevin" initials="GK" lastIdx="27" clrIdx="1">
    <p:extLst>
      <p:ext uri="{19B8F6BF-5375-455C-9EA6-DF929625EA0E}">
        <p15:presenceInfo xmlns:p15="http://schemas.microsoft.com/office/powerpoint/2012/main" userId="S::kevin.gregory@unitedwaysem.org::14cd38b4-dfdb-4fdd-b5d5-a37900d1258e" providerId="AD"/>
      </p:ext>
    </p:extLst>
  </p:cmAuthor>
  <p:cmAuthor id="9" name="DuBuc, Kyle" initials="DK [2]" lastIdx="1" clrIdx="7">
    <p:extLst>
      <p:ext uri="{19B8F6BF-5375-455C-9EA6-DF929625EA0E}">
        <p15:presenceInfo xmlns:p15="http://schemas.microsoft.com/office/powerpoint/2012/main" userId="DuBuc, Kyle" providerId="None"/>
      </p:ext>
    </p:extLst>
  </p:cmAuthor>
  <p:cmAuthor id="3" name="Colling, Daniel" initials="CD" lastIdx="1" clrIdx="2">
    <p:extLst>
      <p:ext uri="{19B8F6BF-5375-455C-9EA6-DF929625EA0E}">
        <p15:presenceInfo xmlns:p15="http://schemas.microsoft.com/office/powerpoint/2012/main" userId="S::daniel.colling@liveunitedsem.org::e0af1b04-dd35-4d19-92c1-96be6b72868c" providerId="AD"/>
      </p:ext>
    </p:extLst>
  </p:cmAuthor>
  <p:cmAuthor id="4" name="MacEachran, Tyler" initials="MT" lastIdx="2" clrIdx="3">
    <p:extLst>
      <p:ext uri="{19B8F6BF-5375-455C-9EA6-DF929625EA0E}">
        <p15:presenceInfo xmlns:p15="http://schemas.microsoft.com/office/powerpoint/2012/main" userId="S::tyler.maceachran@unitedwaysem.org::17b04ee0-f23f-45e8-a781-d31b3a870387" providerId="AD"/>
      </p:ext>
    </p:extLst>
  </p:cmAuthor>
  <p:cmAuthor id="5" name="DuBuc, Kyle" initials="DK" lastIdx="4" clrIdx="4">
    <p:extLst>
      <p:ext uri="{19B8F6BF-5375-455C-9EA6-DF929625EA0E}">
        <p15:presenceInfo xmlns:p15="http://schemas.microsoft.com/office/powerpoint/2012/main" userId="S::kyle.dubuc@liveunitedsem.org::d1c9bb00-02b3-4142-b48b-c588740950f1" providerId="AD"/>
      </p:ext>
    </p:extLst>
  </p:cmAuthor>
  <p:cmAuthor id="6" name="Bourget, Alex" initials="BA" lastIdx="3" clrIdx="5">
    <p:extLst>
      <p:ext uri="{19B8F6BF-5375-455C-9EA6-DF929625EA0E}">
        <p15:presenceInfo xmlns:p15="http://schemas.microsoft.com/office/powerpoint/2012/main" userId="S::alex.bourget@liveunitedsem.org::12295ca5-849f-453c-bbaa-80fbf9f954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8B00"/>
    <a:srgbClr val="FF8B00"/>
    <a:srgbClr val="FFB300"/>
    <a:srgbClr val="FF3022"/>
    <a:srgbClr val="D6C725"/>
    <a:srgbClr val="66BD5F"/>
    <a:srgbClr val="0055AB"/>
    <a:srgbClr val="78C8F2"/>
    <a:srgbClr val="003577"/>
    <a:srgbClr val="F1B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4CB2C-36F4-6C27-82A1-CBB6A8C43EFD}" v="28" dt="2021-09-08T21:28:57.336"/>
    <p1510:client id="{8EB599E2-1617-314E-B04E-58118855EECB}" v="340" dt="2021-09-08T20:36:23.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5"/>
    <p:restoredTop sz="94662"/>
  </p:normalViewPr>
  <p:slideViewPr>
    <p:cSldViewPr snapToGrid="0" snapToObjects="1">
      <p:cViewPr varScale="1">
        <p:scale>
          <a:sx n="113" d="100"/>
          <a:sy n="113" d="100"/>
        </p:scale>
        <p:origin x="424" y="184"/>
      </p:cViewPr>
      <p:guideLst>
        <p:guide orient="horz" pos="4512"/>
        <p:guide pos="8832"/>
        <p:guide pos="384"/>
        <p:guide pos="864"/>
        <p:guide pos="768"/>
        <p:guide pos="4776"/>
        <p:guide pos="4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B6CA5A67-7C04-A24D-AC6D-E57D6FF3406A}" type="datetimeFigureOut">
              <a:rPr lang="en-US" smtClean="0"/>
              <a:pPr/>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33EACC5-D54F-E74B-B458-B2E1995DB8A1}" type="slidenum">
              <a:rPr lang="en-US" smtClean="0"/>
              <a:pPr/>
              <a:t>‹#›</a:t>
            </a:fld>
            <a:endParaRPr lang="en-US"/>
          </a:p>
        </p:txBody>
      </p:sp>
    </p:spTree>
    <p:extLst>
      <p:ext uri="{BB962C8B-B14F-4D97-AF65-F5344CB8AC3E}">
        <p14:creationId xmlns:p14="http://schemas.microsoft.com/office/powerpoint/2010/main" val="4186685303"/>
      </p:ext>
    </p:extLst>
  </p:cSld>
  <p:clrMap bg1="lt1" tx1="dk1" bg2="lt2" tx2="dk2" accent1="accent1" accent2="accent2" accent3="accent3" accent4="accent4" accent5="accent5" accent6="accent6" hlink="hlink" folHlink="folHlink"/>
  <p:notesStyle>
    <a:lvl1pPr marL="0" algn="l" defTabSz="1097280" rtl="0" eaLnBrk="1" latinLnBrk="0" hangingPunct="1">
      <a:defRPr sz="1440" b="0" i="0" kern="1200">
        <a:solidFill>
          <a:schemeClr val="tx1"/>
        </a:solidFill>
        <a:latin typeface="Arial" panose="020B0604020202020204" pitchFamily="34" charset="0"/>
        <a:ea typeface="+mn-ea"/>
        <a:cs typeface="+mn-cs"/>
      </a:defRPr>
    </a:lvl1pPr>
    <a:lvl2pPr marL="548640" algn="l" defTabSz="1097280" rtl="0" eaLnBrk="1" latinLnBrk="0" hangingPunct="1">
      <a:defRPr sz="1440" b="0" i="0" kern="1200">
        <a:solidFill>
          <a:schemeClr val="tx1"/>
        </a:solidFill>
        <a:latin typeface="Arial" panose="020B0604020202020204" pitchFamily="34" charset="0"/>
        <a:ea typeface="+mn-ea"/>
        <a:cs typeface="+mn-cs"/>
      </a:defRPr>
    </a:lvl2pPr>
    <a:lvl3pPr marL="1097280" algn="l" defTabSz="1097280" rtl="0" eaLnBrk="1" latinLnBrk="0" hangingPunct="1">
      <a:defRPr sz="1440" b="0" i="0" kern="1200">
        <a:solidFill>
          <a:schemeClr val="tx1"/>
        </a:solidFill>
        <a:latin typeface="Arial" panose="020B0604020202020204" pitchFamily="34" charset="0"/>
        <a:ea typeface="+mn-ea"/>
        <a:cs typeface="+mn-cs"/>
      </a:defRPr>
    </a:lvl3pPr>
    <a:lvl4pPr marL="1645920" algn="l" defTabSz="1097280" rtl="0" eaLnBrk="1" latinLnBrk="0" hangingPunct="1">
      <a:defRPr sz="1440" b="0" i="0" kern="1200">
        <a:solidFill>
          <a:schemeClr val="tx1"/>
        </a:solidFill>
        <a:latin typeface="Arial" panose="020B0604020202020204" pitchFamily="34" charset="0"/>
        <a:ea typeface="+mn-ea"/>
        <a:cs typeface="+mn-cs"/>
      </a:defRPr>
    </a:lvl4pPr>
    <a:lvl5pPr marL="2194560" algn="l" defTabSz="1097280" rtl="0" eaLnBrk="1" latinLnBrk="0" hangingPunct="1">
      <a:defRPr sz="1440" b="0" i="0" kern="1200">
        <a:solidFill>
          <a:schemeClr val="tx1"/>
        </a:solidFill>
        <a:latin typeface="Arial" panose="020B0604020202020204" pitchFamily="34" charset="0"/>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nitedWaySEM.org/COVIDImpac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itedwaysem.org/blog/equity-challenge-reflections-mary-gillma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unitedwaysem.org/blog/equity-challenge-reflections-dennis-haine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t>4</a:t>
            </a:fld>
            <a:endParaRPr lang="en-US"/>
          </a:p>
        </p:txBody>
      </p:sp>
    </p:spTree>
    <p:extLst>
      <p:ext uri="{BB962C8B-B14F-4D97-AF65-F5344CB8AC3E}">
        <p14:creationId xmlns:p14="http://schemas.microsoft.com/office/powerpoint/2010/main" val="3591041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lnSpc>
                <a:spcPct val="90000"/>
              </a:lnSpc>
              <a:spcBef>
                <a:spcPts val="1200"/>
              </a:spcBef>
              <a:buFont typeface="Arial" panose="020B0604020202020204" pitchFamily="34" charset="0"/>
              <a:buChar char="•"/>
            </a:pPr>
            <a:r>
              <a:rPr lang="en-US" b="1"/>
              <a:t>2-1-1 helpline</a:t>
            </a:r>
            <a:r>
              <a:rPr lang="en-US"/>
              <a:t>: Fund the go-to resource for those in need, available 24/7/365.</a:t>
            </a:r>
          </a:p>
          <a:p>
            <a:pPr marL="285750" indent="-285750" algn="l">
              <a:lnSpc>
                <a:spcPct val="90000"/>
              </a:lnSpc>
              <a:spcBef>
                <a:spcPts val="1200"/>
              </a:spcBef>
              <a:buFont typeface="Arial"/>
              <a:buChar char="•"/>
            </a:pPr>
            <a:r>
              <a:rPr lang="en-US" b="1"/>
              <a:t>Advocacy</a:t>
            </a:r>
            <a:r>
              <a:rPr lang="en-US"/>
              <a:t>: Support our work advancing policies that create long-term, positive change.</a:t>
            </a:r>
          </a:p>
          <a:p>
            <a:pPr marL="285750" indent="-285750" algn="l">
              <a:lnSpc>
                <a:spcPct val="90000"/>
              </a:lnSpc>
              <a:spcBef>
                <a:spcPts val="1200"/>
              </a:spcBef>
              <a:buFont typeface="Arial"/>
              <a:buChar char="•"/>
            </a:pPr>
            <a:r>
              <a:rPr lang="en-US" b="1"/>
              <a:t>Basic needs</a:t>
            </a:r>
            <a:r>
              <a:rPr lang="en-US"/>
              <a:t>: Connect struggling households with essential resources like housing, food </a:t>
            </a:r>
            <a:br>
              <a:rPr lang="en-US"/>
            </a:br>
            <a:r>
              <a:rPr lang="en-US"/>
              <a:t>and child care.</a:t>
            </a:r>
          </a:p>
          <a:p>
            <a:pPr marL="285750" indent="-285750" algn="l">
              <a:lnSpc>
                <a:spcPct val="90000"/>
              </a:lnSpc>
              <a:spcBef>
                <a:spcPts val="1200"/>
              </a:spcBef>
              <a:buFont typeface="Arial"/>
              <a:buChar char="•"/>
            </a:pPr>
            <a:r>
              <a:rPr lang="en-US" b="1"/>
              <a:t>Economic mobility and family finances</a:t>
            </a:r>
            <a:r>
              <a:rPr lang="en-US"/>
              <a:t>: Help families increase household incomes through training programs and tax assistance.</a:t>
            </a:r>
          </a:p>
          <a:p>
            <a:pPr marL="285750" indent="-285750" algn="l">
              <a:lnSpc>
                <a:spcPct val="90000"/>
              </a:lnSpc>
              <a:spcBef>
                <a:spcPts val="1200"/>
              </a:spcBef>
              <a:buFont typeface="Arial"/>
              <a:buChar char="•"/>
            </a:pPr>
            <a:r>
              <a:rPr lang="en-US" sz="1400" b="1">
                <a:latin typeface="Arial"/>
                <a:cs typeface="Arial"/>
              </a:rPr>
              <a:t>Education and literacy:</a:t>
            </a:r>
            <a:r>
              <a:rPr lang="en-US" sz="1400">
                <a:latin typeface="Arial"/>
                <a:cs typeface="Arial"/>
              </a:rPr>
              <a:t> </a:t>
            </a:r>
            <a:r>
              <a:rPr lang="en-US"/>
              <a:t>Fund our initiatives to keep students on track to succeed in school and in life.</a:t>
            </a:r>
          </a:p>
          <a:p>
            <a:pPr marL="285750" indent="-285750" algn="l">
              <a:lnSpc>
                <a:spcPct val="90000"/>
              </a:lnSpc>
              <a:spcBef>
                <a:spcPts val="1200"/>
              </a:spcBef>
              <a:buFont typeface="Arial"/>
              <a:buChar char="•"/>
            </a:pPr>
            <a:r>
              <a:rPr lang="en-US" sz="1400" b="1">
                <a:latin typeface="Arial"/>
                <a:cs typeface="Arial"/>
              </a:rPr>
              <a:t>Digital inclusion:</a:t>
            </a:r>
            <a:r>
              <a:rPr lang="en-US" sz="1400">
                <a:latin typeface="Arial"/>
                <a:cs typeface="Arial"/>
              </a:rPr>
              <a:t> </a:t>
            </a:r>
            <a:r>
              <a:rPr lang="en-US"/>
              <a:t>Create equitable access to technology that students, seniors and families need to learn, work and connect.</a:t>
            </a:r>
          </a:p>
          <a:p>
            <a:pPr marL="285750" indent="-285750" algn="l">
              <a:lnSpc>
                <a:spcPct val="90000"/>
              </a:lnSpc>
              <a:spcBef>
                <a:spcPts val="1200"/>
              </a:spcBef>
              <a:buFont typeface="Arial"/>
              <a:buChar char="•"/>
            </a:pPr>
            <a:r>
              <a:rPr lang="en-US" sz="1400" b="1">
                <a:latin typeface="Arial"/>
                <a:cs typeface="Arial"/>
              </a:rPr>
              <a:t>Diversity, Equity and Inclusion:</a:t>
            </a:r>
            <a:r>
              <a:rPr lang="en-US" sz="1400">
                <a:latin typeface="Arial"/>
                <a:cs typeface="Arial"/>
              </a:rPr>
              <a:t> </a:t>
            </a:r>
            <a:r>
              <a:rPr lang="en-US"/>
              <a:t>Fund initiatives and partnerships that deconstruct systemic racism and </a:t>
            </a:r>
            <a:br>
              <a:rPr lang="en-US"/>
            </a:br>
            <a:r>
              <a:rPr lang="en-US"/>
              <a:t>institutional bias.</a:t>
            </a:r>
          </a:p>
          <a:p>
            <a:pPr marL="285750" indent="-285750" algn="l">
              <a:lnSpc>
                <a:spcPct val="90000"/>
              </a:lnSpc>
              <a:spcBef>
                <a:spcPts val="1200"/>
              </a:spcBef>
              <a:buFont typeface="Arial"/>
              <a:buChar char="•"/>
            </a:pPr>
            <a:endParaRPr lang="en-US"/>
          </a:p>
          <a:p>
            <a:pPr marL="285750" indent="-285750" algn="l">
              <a:lnSpc>
                <a:spcPct val="90000"/>
              </a:lnSpc>
              <a:spcBef>
                <a:spcPts val="1200"/>
              </a:spcBef>
              <a:buFont typeface="Arial"/>
              <a:buChar char="•"/>
            </a:pPr>
            <a:endParaRPr lang="en-US"/>
          </a:p>
          <a:p>
            <a:pPr marL="285750" indent="-285750" algn="l">
              <a:lnSpc>
                <a:spcPct val="90000"/>
              </a:lnSpc>
              <a:spcBef>
                <a:spcPts val="1200"/>
              </a:spcBef>
              <a:buFont typeface="Arial"/>
              <a:buChar char="•"/>
            </a:pPr>
            <a:endParaRPr lang="en-US"/>
          </a:p>
          <a:p>
            <a:pPr algn="l" fontAlgn="base"/>
            <a:r>
              <a:rPr lang="en-US" sz="1600"/>
              <a:t>Keeping our 2-1-1 phone lines open 24/7/365</a:t>
            </a:r>
          </a:p>
          <a:p>
            <a:pPr algn="l" fontAlgn="base"/>
            <a:r>
              <a:rPr lang="en-US" sz="1600"/>
              <a:t>Ensuring all families can meet their basic needs</a:t>
            </a:r>
          </a:p>
          <a:p>
            <a:pPr algn="l" fontAlgn="base"/>
            <a:r>
              <a:rPr lang="en-US" sz="1600"/>
              <a:t>Providing students with the support they need to learn </a:t>
            </a:r>
          </a:p>
          <a:p>
            <a:pPr algn="l" fontAlgn="base"/>
            <a:r>
              <a:rPr lang="en-US" sz="1600"/>
              <a:t>Fighting inequity in all its forms</a:t>
            </a:r>
          </a:p>
        </p:txBody>
      </p:sp>
      <p:sp>
        <p:nvSpPr>
          <p:cNvPr id="4" name="Slide Number Placeholder 3"/>
          <p:cNvSpPr>
            <a:spLocks noGrp="1"/>
          </p:cNvSpPr>
          <p:nvPr>
            <p:ph type="sldNum" sz="quarter" idx="5"/>
          </p:nvPr>
        </p:nvSpPr>
        <p:spPr/>
        <p:txBody>
          <a:bodyPr/>
          <a:lstStyle/>
          <a:p>
            <a:fld id="{F33EACC5-D54F-E74B-B458-B2E1995DB8A1}" type="slidenum">
              <a:rPr lang="en-US" smtClean="0"/>
              <a:pPr/>
              <a:t>16</a:t>
            </a:fld>
            <a:endParaRPr lang="en-US"/>
          </a:p>
        </p:txBody>
      </p:sp>
    </p:spTree>
    <p:extLst>
      <p:ext uri="{BB962C8B-B14F-4D97-AF65-F5344CB8AC3E}">
        <p14:creationId xmlns:p14="http://schemas.microsoft.com/office/powerpoint/2010/main" val="93285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90"/>
            <a:r>
              <a:rPr lang="en-US"/>
              <a:t>We do this by:</a:t>
            </a:r>
          </a:p>
          <a:p>
            <a:pPr marL="548640" indent="-285750">
              <a:buFont typeface="Arial"/>
              <a:buChar char="•"/>
            </a:pPr>
            <a:r>
              <a:rPr lang="en-US"/>
              <a:t>Rapidly coordinating efforts and distributing funds to areas of greatest need during a community crisis, including supporting traditional crisis response partners like American Red Cross, when needs are greater than they are able to support.</a:t>
            </a:r>
            <a:endParaRPr lang="en-US">
              <a:cs typeface="Arial" panose="020B0604020202020204" pitchFamily="34" charset="0"/>
            </a:endParaRPr>
          </a:p>
          <a:p>
            <a:pPr marL="548640" indent="-285750">
              <a:buFont typeface="Arial"/>
              <a:buChar char="•"/>
            </a:pPr>
            <a:r>
              <a:rPr lang="en-US"/>
              <a:t>Investing in and supporting equitable, innovative and collaborative programs and initiatives that help solve our community’s biggest problems. </a:t>
            </a:r>
            <a:endParaRPr lang="en-US">
              <a:cs typeface="Arial" panose="020B0604020202020204" pitchFamily="34" charset="0"/>
            </a:endParaRPr>
          </a:p>
          <a:p>
            <a:pPr marL="548640" indent="-285750">
              <a:buFont typeface="Arial"/>
              <a:buChar char="•"/>
            </a:pPr>
            <a:r>
              <a:rPr lang="en-US"/>
              <a:t>Advocating and activating for long-term change and equity through public policy and collaboration with hundreds of community, business and government partners.</a:t>
            </a:r>
            <a:endParaRPr lang="en-US">
              <a:cs typeface="Arial" panose="020B0604020202020204" pitchFamily="34" charset="0"/>
            </a:endParaRPr>
          </a:p>
          <a:p>
            <a:pPr indent="-285750">
              <a:buFont typeface="Courier New"/>
              <a:buChar char="○"/>
            </a:pPr>
            <a:endParaRPr lang="en-US" sz="1400">
              <a:latin typeface="Arial"/>
              <a:cs typeface="Arial"/>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17</a:t>
            </a:fld>
            <a:endParaRPr lang="en-US"/>
          </a:p>
        </p:txBody>
      </p:sp>
    </p:spTree>
    <p:extLst>
      <p:ext uri="{BB962C8B-B14F-4D97-AF65-F5344CB8AC3E}">
        <p14:creationId xmlns:p14="http://schemas.microsoft.com/office/powerpoint/2010/main" val="187301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Arial" panose="020B0604020202020204" pitchFamily="34" charset="0"/>
              </a:rPr>
              <a:t>-See the full details of our impact at </a:t>
            </a:r>
            <a:r>
              <a:rPr lang="en-US" sz="1400">
                <a:cs typeface="Arial" panose="020B0604020202020204" pitchFamily="34" charset="0"/>
                <a:hlinkClick r:id="rId3"/>
              </a:rPr>
              <a:t>www.UnitedWaySEM.org/COVIDImpact</a:t>
            </a:r>
            <a:r>
              <a:rPr lang="en-US" sz="1400">
                <a:cs typeface="Arial" panose="020B0604020202020204" pitchFamily="34" charset="0"/>
              </a:rPr>
              <a:t> (including video and dashboards)</a:t>
            </a:r>
          </a:p>
        </p:txBody>
      </p:sp>
      <p:sp>
        <p:nvSpPr>
          <p:cNvPr id="4" name="Slide Number Placeholder 3"/>
          <p:cNvSpPr>
            <a:spLocks noGrp="1"/>
          </p:cNvSpPr>
          <p:nvPr>
            <p:ph type="sldNum" sz="quarter" idx="5"/>
          </p:nvPr>
        </p:nvSpPr>
        <p:spPr/>
        <p:txBody>
          <a:bodyPr/>
          <a:lstStyle/>
          <a:p>
            <a:fld id="{F33EACC5-D54F-E74B-B458-B2E1995DB8A1}" type="slidenum">
              <a:rPr lang="en-US" smtClean="0"/>
              <a:pPr/>
              <a:t>19</a:t>
            </a:fld>
            <a:endParaRPr lang="en-US"/>
          </a:p>
        </p:txBody>
      </p:sp>
    </p:spTree>
    <p:extLst>
      <p:ext uri="{BB962C8B-B14F-4D97-AF65-F5344CB8AC3E}">
        <p14:creationId xmlns:p14="http://schemas.microsoft.com/office/powerpoint/2010/main" val="284329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Story link: </a:t>
            </a:r>
            <a:r>
              <a:rPr lang="en-US"/>
              <a:t>https://unitedwaysem.org/blog/united-ways-2-1-1-helpline-serves-as-crucial-covid-19-service/</a:t>
            </a:r>
          </a:p>
        </p:txBody>
      </p:sp>
      <p:sp>
        <p:nvSpPr>
          <p:cNvPr id="4" name="Slide Number Placeholder 3"/>
          <p:cNvSpPr>
            <a:spLocks noGrp="1"/>
          </p:cNvSpPr>
          <p:nvPr>
            <p:ph type="sldNum" sz="quarter" idx="5"/>
          </p:nvPr>
        </p:nvSpPr>
        <p:spPr/>
        <p:txBody>
          <a:bodyPr/>
          <a:lstStyle/>
          <a:p>
            <a:fld id="{F33EACC5-D54F-E74B-B458-B2E1995DB8A1}" type="slidenum">
              <a:rPr lang="en-US" smtClean="0"/>
              <a:pPr/>
              <a:t>20</a:t>
            </a:fld>
            <a:endParaRPr lang="en-US"/>
          </a:p>
        </p:txBody>
      </p:sp>
    </p:spTree>
    <p:extLst>
      <p:ext uri="{BB962C8B-B14F-4D97-AF65-F5344CB8AC3E}">
        <p14:creationId xmlns:p14="http://schemas.microsoft.com/office/powerpoint/2010/main" val="215376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Story link: </a:t>
            </a:r>
            <a:r>
              <a:rPr lang="en-US"/>
              <a:t>https://unitedwaysem.org/blog/united-way-covid-19-fund-grants-help-detroiters-experiencing-homelessness-stay-safe-and-healthy/</a:t>
            </a:r>
          </a:p>
        </p:txBody>
      </p:sp>
      <p:sp>
        <p:nvSpPr>
          <p:cNvPr id="4" name="Slide Number Placeholder 3"/>
          <p:cNvSpPr>
            <a:spLocks noGrp="1"/>
          </p:cNvSpPr>
          <p:nvPr>
            <p:ph type="sldNum" sz="quarter" idx="5"/>
          </p:nvPr>
        </p:nvSpPr>
        <p:spPr/>
        <p:txBody>
          <a:bodyPr/>
          <a:lstStyle/>
          <a:p>
            <a:fld id="{F33EACC5-D54F-E74B-B458-B2E1995DB8A1}" type="slidenum">
              <a:rPr lang="en-US" smtClean="0"/>
              <a:pPr/>
              <a:t>21</a:t>
            </a:fld>
            <a:endParaRPr lang="en-US"/>
          </a:p>
        </p:txBody>
      </p:sp>
    </p:spTree>
    <p:extLst>
      <p:ext uri="{BB962C8B-B14F-4D97-AF65-F5344CB8AC3E}">
        <p14:creationId xmlns:p14="http://schemas.microsoft.com/office/powerpoint/2010/main" val="3486788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Story link: </a:t>
            </a:r>
            <a:r>
              <a:rPr lang="en-US"/>
              <a:t>https://</a:t>
            </a:r>
            <a:r>
              <a:rPr lang="en-US" err="1"/>
              <a:t>unitedwaysem.org</a:t>
            </a:r>
            <a:r>
              <a:rPr lang="en-US"/>
              <a:t>/blog/diy-kit-projects-offer-safe-way-to-make-an-impact-through-volunteerism/</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22</a:t>
            </a:fld>
            <a:endParaRPr lang="en-US"/>
          </a:p>
        </p:txBody>
      </p:sp>
    </p:spTree>
    <p:extLst>
      <p:ext uri="{BB962C8B-B14F-4D97-AF65-F5344CB8AC3E}">
        <p14:creationId xmlns:p14="http://schemas.microsoft.com/office/powerpoint/2010/main" val="186989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 Launching this fund allowed us to quickly mobilize resources during a community crisis without impacting existing programs.</a:t>
            </a:r>
          </a:p>
        </p:txBody>
      </p:sp>
      <p:sp>
        <p:nvSpPr>
          <p:cNvPr id="4" name="Slide Number Placeholder 3"/>
          <p:cNvSpPr>
            <a:spLocks noGrp="1"/>
          </p:cNvSpPr>
          <p:nvPr>
            <p:ph type="sldNum" sz="quarter" idx="5"/>
          </p:nvPr>
        </p:nvSpPr>
        <p:spPr/>
        <p:txBody>
          <a:bodyPr/>
          <a:lstStyle/>
          <a:p>
            <a:fld id="{F33EACC5-D54F-E74B-B458-B2E1995DB8A1}" type="slidenum">
              <a:rPr lang="en-US" smtClean="0"/>
              <a:pPr/>
              <a:t>25</a:t>
            </a:fld>
            <a:endParaRPr lang="en-US"/>
          </a:p>
        </p:txBody>
      </p:sp>
    </p:spTree>
    <p:extLst>
      <p:ext uri="{BB962C8B-B14F-4D97-AF65-F5344CB8AC3E}">
        <p14:creationId xmlns:p14="http://schemas.microsoft.com/office/powerpoint/2010/main" val="564563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Highlight the impacts of giving unrestricted gifts and how it allows us to address areas of greatest need as focuses shift.</a:t>
            </a:r>
          </a:p>
          <a:p>
            <a:pPr marL="285750" indent="-285750">
              <a:buFont typeface="Arial" panose="020B0604020202020204" pitchFamily="34" charset="0"/>
              <a:buChar char="•"/>
            </a:pPr>
            <a:r>
              <a:rPr lang="en-US"/>
              <a:t>focus on "tell United Way to put your money where it is most needed for the greatest impact" and highlight our unique ability to respond to spikes in need.</a:t>
            </a:r>
          </a:p>
        </p:txBody>
      </p:sp>
      <p:sp>
        <p:nvSpPr>
          <p:cNvPr id="4" name="Slide Number Placeholder 3"/>
          <p:cNvSpPr>
            <a:spLocks noGrp="1"/>
          </p:cNvSpPr>
          <p:nvPr>
            <p:ph type="sldNum" sz="quarter" idx="5"/>
          </p:nvPr>
        </p:nvSpPr>
        <p:spPr/>
        <p:txBody>
          <a:bodyPr/>
          <a:lstStyle/>
          <a:p>
            <a:fld id="{F33EACC5-D54F-E74B-B458-B2E1995DB8A1}" type="slidenum">
              <a:rPr lang="en-US" smtClean="0"/>
              <a:pPr/>
              <a:t>27</a:t>
            </a:fld>
            <a:endParaRPr lang="en-US"/>
          </a:p>
        </p:txBody>
      </p:sp>
    </p:spTree>
    <p:extLst>
      <p:ext uri="{BB962C8B-B14F-4D97-AF65-F5344CB8AC3E}">
        <p14:creationId xmlns:p14="http://schemas.microsoft.com/office/powerpoint/2010/main" val="13277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Impact stats:</a:t>
            </a:r>
          </a:p>
          <a:p>
            <a:pPr marL="285750" indent="-285750">
              <a:lnSpc>
                <a:spcPct val="90000"/>
              </a:lnSpc>
              <a:spcBef>
                <a:spcPts val="1200"/>
              </a:spcBef>
              <a:buFont typeface="Arial"/>
              <a:buChar char="•"/>
            </a:pPr>
            <a:r>
              <a:rPr lang="en-US"/>
              <a:t>106,152 connections made in 2019-20. </a:t>
            </a:r>
          </a:p>
          <a:p>
            <a:pPr marL="285750" indent="-285750">
              <a:lnSpc>
                <a:spcPct val="90000"/>
              </a:lnSpc>
              <a:spcBef>
                <a:spcPts val="1200"/>
              </a:spcBef>
              <a:buFont typeface="Arial"/>
              <a:buChar char="•"/>
            </a:pPr>
            <a:r>
              <a:rPr lang="en-US" sz="1400">
                <a:latin typeface="Arial"/>
                <a:cs typeface="Arial"/>
              </a:rPr>
              <a:t>Top requests: food, utility assistance, rent payment assistance, COVID-19 testing.</a:t>
            </a:r>
          </a:p>
          <a:p>
            <a:pPr>
              <a:lnSpc>
                <a:spcPct val="90000"/>
              </a:lnSpc>
              <a:spcBef>
                <a:spcPts val="1200"/>
              </a:spcBef>
            </a:pPr>
            <a:endParaRPr lang="en-US" sz="1400">
              <a:cs typeface="Arial"/>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28</a:t>
            </a:fld>
            <a:endParaRPr lang="en-US"/>
          </a:p>
        </p:txBody>
      </p:sp>
    </p:spTree>
    <p:extLst>
      <p:ext uri="{BB962C8B-B14F-4D97-AF65-F5344CB8AC3E}">
        <p14:creationId xmlns:p14="http://schemas.microsoft.com/office/powerpoint/2010/main" val="837623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Full story: </a:t>
            </a:r>
            <a:r>
              <a:rPr lang="en-US"/>
              <a:t>https://</a:t>
            </a:r>
            <a:r>
              <a:rPr lang="en-US" err="1"/>
              <a:t>unitedwaysem.org</a:t>
            </a:r>
            <a:r>
              <a:rPr lang="en-US"/>
              <a:t>/blog/united-ways-2-1-1-helpline-serves-as-crucial-covid-19-service/</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29</a:t>
            </a:fld>
            <a:endParaRPr lang="en-US"/>
          </a:p>
        </p:txBody>
      </p:sp>
    </p:spTree>
    <p:extLst>
      <p:ext uri="{BB962C8B-B14F-4D97-AF65-F5344CB8AC3E}">
        <p14:creationId xmlns:p14="http://schemas.microsoft.com/office/powerpoint/2010/main" val="259173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pPr/>
              <a:t>5</a:t>
            </a:fld>
            <a:endParaRPr lang="en-US"/>
          </a:p>
        </p:txBody>
      </p:sp>
    </p:spTree>
    <p:extLst>
      <p:ext uri="{BB962C8B-B14F-4D97-AF65-F5344CB8AC3E}">
        <p14:creationId xmlns:p14="http://schemas.microsoft.com/office/powerpoint/2010/main" val="3461030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pPr>
            <a:r>
              <a:rPr lang="en-US" sz="1400" b="1">
                <a:latin typeface="Arial"/>
                <a:cs typeface="Arial"/>
              </a:rPr>
              <a:t>Building relationships: </a:t>
            </a:r>
            <a:r>
              <a:rPr lang="en-US" sz="1400">
                <a:latin typeface="Arial"/>
                <a:cs typeface="Arial"/>
              </a:rPr>
              <a:t>Sharing information and data with local, state and federal elected leaders</a:t>
            </a:r>
            <a:endParaRPr lang="en-US" sz="1400" b="1">
              <a:latin typeface="Arial"/>
              <a:cs typeface="Arial"/>
            </a:endParaRPr>
          </a:p>
          <a:p>
            <a:pPr>
              <a:lnSpc>
                <a:spcPct val="90000"/>
              </a:lnSpc>
              <a:spcBef>
                <a:spcPts val="1200"/>
              </a:spcBef>
            </a:pPr>
            <a:r>
              <a:rPr lang="en-US" sz="1400" b="1">
                <a:latin typeface="Arial"/>
                <a:cs typeface="Arial"/>
              </a:rPr>
              <a:t>Tracking legislation: </a:t>
            </a:r>
            <a:r>
              <a:rPr lang="en-US"/>
              <a:t>Researching, analyzing and tracking proposed legislation, executive orders and administrative rules to determine the potential impact on </a:t>
            </a:r>
            <a:br>
              <a:rPr lang="en-US"/>
            </a:br>
            <a:r>
              <a:rPr lang="en-US"/>
              <a:t>those we serve.</a:t>
            </a:r>
          </a:p>
          <a:p>
            <a:pPr>
              <a:lnSpc>
                <a:spcPct val="90000"/>
              </a:lnSpc>
              <a:spcBef>
                <a:spcPts val="1200"/>
              </a:spcBef>
            </a:pPr>
            <a:r>
              <a:rPr lang="en-US" sz="1400" b="1">
                <a:latin typeface="Arial"/>
                <a:cs typeface="Arial"/>
              </a:rPr>
              <a:t>Educating legislators: </a:t>
            </a:r>
            <a:r>
              <a:rPr lang="en-US"/>
              <a:t>Urging legislators to vote in a manner that protects the best interests of all people and the well-being of our community.</a:t>
            </a:r>
            <a:endParaRPr lang="en-US" b="1"/>
          </a:p>
          <a:p>
            <a:pPr>
              <a:lnSpc>
                <a:spcPct val="90000"/>
              </a:lnSpc>
              <a:spcBef>
                <a:spcPts val="1200"/>
              </a:spcBef>
            </a:pPr>
            <a:r>
              <a:rPr lang="en-US" sz="1400" b="1">
                <a:latin typeface="Arial"/>
                <a:cs typeface="Arial"/>
              </a:rPr>
              <a:t>Community advocacy</a:t>
            </a:r>
            <a:r>
              <a:rPr lang="en-US" sz="1400">
                <a:latin typeface="Arial"/>
                <a:cs typeface="Arial"/>
              </a:rPr>
              <a:t>: Raising community awareness of proposed policy changes and coordinating grassroots efforts to speak out in support or opposition.</a:t>
            </a:r>
          </a:p>
          <a:p>
            <a:pPr>
              <a:lnSpc>
                <a:spcPct val="90000"/>
              </a:lnSpc>
              <a:spcBef>
                <a:spcPts val="1200"/>
              </a:spcBef>
            </a:pPr>
            <a:endParaRPr lang="en-US" sz="1400">
              <a:cs typeface="Arial"/>
            </a:endParaRPr>
          </a:p>
          <a:p>
            <a:pPr>
              <a:lnSpc>
                <a:spcPct val="90000"/>
              </a:lnSpc>
              <a:spcBef>
                <a:spcPts val="1200"/>
              </a:spcBef>
            </a:pPr>
            <a:endParaRPr lang="en-US">
              <a:cs typeface="Arial" panose="020B0604020202020204" pitchFamily="34" charset="0"/>
            </a:endParaRPr>
          </a:p>
          <a:p>
            <a:pPr>
              <a:lnSpc>
                <a:spcPct val="90000"/>
              </a:lnSpc>
              <a:spcBef>
                <a:spcPts val="1200"/>
              </a:spcBef>
            </a:pPr>
            <a:endParaRPr lang="en-US" sz="1400" b="1">
              <a:latin typeface="Arial"/>
              <a:cs typeface="Arial"/>
            </a:endParaRPr>
          </a:p>
          <a:p>
            <a:pPr>
              <a:lnSpc>
                <a:spcPct val="90000"/>
              </a:lnSpc>
              <a:spcBef>
                <a:spcPts val="1200"/>
              </a:spcBef>
            </a:pPr>
            <a:r>
              <a:rPr lang="en-US" sz="1400" b="1">
                <a:latin typeface="Arial"/>
                <a:cs typeface="Arial"/>
              </a:rPr>
              <a:t>IMPACT</a:t>
            </a:r>
          </a:p>
          <a:p>
            <a:pPr>
              <a:lnSpc>
                <a:spcPct val="90000"/>
              </a:lnSpc>
              <a:spcBef>
                <a:spcPts val="1200"/>
              </a:spcBef>
            </a:pPr>
            <a:r>
              <a:rPr lang="en-US" sz="1400" b="1">
                <a:latin typeface="Arial"/>
                <a:cs typeface="Arial"/>
              </a:rPr>
              <a:t>COVID-19 RELIEF</a:t>
            </a:r>
            <a:endParaRPr lang="en-US" sz="1400">
              <a:latin typeface="Arial"/>
              <a:cs typeface="Arial"/>
            </a:endParaRPr>
          </a:p>
          <a:p>
            <a:pPr marL="285750" indent="-285750">
              <a:spcBef>
                <a:spcPts val="1200"/>
              </a:spcBef>
              <a:buFont typeface="Arial"/>
              <a:buChar char="•"/>
            </a:pPr>
            <a:r>
              <a:rPr lang="en-US"/>
              <a:t>500+ United Way advocates pushed for COVID-19 relief in 2020.</a:t>
            </a:r>
          </a:p>
          <a:p>
            <a:pPr marL="285750" indent="-285750">
              <a:spcBef>
                <a:spcPts val="1200"/>
              </a:spcBef>
              <a:buFont typeface="Arial"/>
              <a:buChar char="•"/>
            </a:pPr>
            <a:r>
              <a:rPr lang="en-US"/>
              <a:t>1,500+ phone calls, emails and tweets sent made to Congress. </a:t>
            </a:r>
          </a:p>
          <a:p>
            <a:r>
              <a:rPr lang="en-US" b="1"/>
              <a:t>EARNED INCOME TAX CREDIT</a:t>
            </a:r>
            <a:endParaRPr lang="en-US">
              <a:cs typeface="Arial" panose="020B0604020202020204" pitchFamily="34" charset="0"/>
            </a:endParaRPr>
          </a:p>
          <a:p>
            <a:pPr marL="342900" indent="-342900">
              <a:spcBef>
                <a:spcPts val="600"/>
              </a:spcBef>
              <a:spcAft>
                <a:spcPts val="600"/>
              </a:spcAft>
              <a:buFont typeface="Wingdings,Sans-Serif"/>
              <a:buChar char="§"/>
            </a:pPr>
            <a:r>
              <a:rPr lang="en-US"/>
              <a:t>70+ United Way advocates pushed for increasing the EITC in 2020. </a:t>
            </a:r>
          </a:p>
          <a:p>
            <a:pPr marL="342900" indent="-342900">
              <a:spcBef>
                <a:spcPts val="600"/>
              </a:spcBef>
              <a:spcAft>
                <a:spcPts val="600"/>
              </a:spcAft>
              <a:buFont typeface="Wingdings,Sans-Serif"/>
              <a:buChar char="§"/>
            </a:pPr>
            <a:r>
              <a:rPr lang="en-US"/>
              <a:t>Nearly 400 emails, tweets and phone calls to state and federal legislators. </a:t>
            </a:r>
          </a:p>
        </p:txBody>
      </p:sp>
      <p:sp>
        <p:nvSpPr>
          <p:cNvPr id="4" name="Slide Number Placeholder 3"/>
          <p:cNvSpPr>
            <a:spLocks noGrp="1"/>
          </p:cNvSpPr>
          <p:nvPr>
            <p:ph type="sldNum" sz="quarter" idx="5"/>
          </p:nvPr>
        </p:nvSpPr>
        <p:spPr/>
        <p:txBody>
          <a:bodyPr/>
          <a:lstStyle/>
          <a:p>
            <a:fld id="{F33EACC5-D54F-E74B-B458-B2E1995DB8A1}" type="slidenum">
              <a:rPr lang="en-US" smtClean="0"/>
              <a:pPr/>
              <a:t>30</a:t>
            </a:fld>
            <a:endParaRPr lang="en-US"/>
          </a:p>
        </p:txBody>
      </p:sp>
    </p:spTree>
    <p:extLst>
      <p:ext uri="{BB962C8B-B14F-4D97-AF65-F5344CB8AC3E}">
        <p14:creationId xmlns:p14="http://schemas.microsoft.com/office/powerpoint/2010/main" val="295640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Impact stats:</a:t>
            </a:r>
          </a:p>
          <a:p>
            <a:r>
              <a:rPr lang="en-US"/>
              <a:t>-1.9 million people received food access through COVID-19 funded partners</a:t>
            </a:r>
          </a:p>
          <a:p>
            <a:r>
              <a:rPr lang="en-US"/>
              <a:t>-6,308 individuals connected with utility assistance</a:t>
            </a:r>
          </a:p>
          <a:p>
            <a:r>
              <a:rPr lang="en-US"/>
              <a:t>-More than 35,000 people provided with homelessness and housing services during COVID-19 crisis.</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32</a:t>
            </a:fld>
            <a:endParaRPr lang="en-US"/>
          </a:p>
        </p:txBody>
      </p:sp>
    </p:spTree>
    <p:extLst>
      <p:ext uri="{BB962C8B-B14F-4D97-AF65-F5344CB8AC3E}">
        <p14:creationId xmlns:p14="http://schemas.microsoft.com/office/powerpoint/2010/main" val="85150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Full story: </a:t>
            </a:r>
            <a:r>
              <a:rPr lang="en-US"/>
              <a:t>https://unitedwaysem.org/blog/covid-19-response-fund-partner-profile-alternatives-for-girls/</a:t>
            </a:r>
          </a:p>
        </p:txBody>
      </p:sp>
      <p:sp>
        <p:nvSpPr>
          <p:cNvPr id="4" name="Slide Number Placeholder 3"/>
          <p:cNvSpPr>
            <a:spLocks noGrp="1"/>
          </p:cNvSpPr>
          <p:nvPr>
            <p:ph type="sldNum" sz="quarter" idx="5"/>
          </p:nvPr>
        </p:nvSpPr>
        <p:spPr/>
        <p:txBody>
          <a:bodyPr/>
          <a:lstStyle/>
          <a:p>
            <a:fld id="{F33EACC5-D54F-E74B-B458-B2E1995DB8A1}" type="slidenum">
              <a:rPr lang="en-US" smtClean="0"/>
              <a:pPr/>
              <a:t>33</a:t>
            </a:fld>
            <a:endParaRPr lang="en-US"/>
          </a:p>
        </p:txBody>
      </p:sp>
    </p:spTree>
    <p:extLst>
      <p:ext uri="{BB962C8B-B14F-4D97-AF65-F5344CB8AC3E}">
        <p14:creationId xmlns:p14="http://schemas.microsoft.com/office/powerpoint/2010/main" val="1610359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Impact stats:</a:t>
            </a:r>
          </a:p>
          <a:p>
            <a:pPr marL="285750" indent="-285750">
              <a:lnSpc>
                <a:spcPct val="90000"/>
              </a:lnSpc>
              <a:spcBef>
                <a:spcPts val="1200"/>
              </a:spcBef>
              <a:buFont typeface="Arial"/>
              <a:buChar char="•"/>
            </a:pPr>
            <a:r>
              <a:rPr lang="en-US"/>
              <a:t>$310 million claimed through the Earned Income Tax Credit (EITC) in 2020. </a:t>
            </a:r>
          </a:p>
          <a:p>
            <a:pPr marL="285750" indent="-285750">
              <a:lnSpc>
                <a:spcPct val="90000"/>
              </a:lnSpc>
              <a:spcBef>
                <a:spcPts val="1200"/>
              </a:spcBef>
              <a:buFont typeface="Arial"/>
              <a:buChar char="•"/>
            </a:pPr>
            <a:r>
              <a:rPr lang="en-US"/>
              <a:t>4,686 people connected with financial coaching services. </a:t>
            </a:r>
          </a:p>
          <a:p>
            <a:pPr marL="285750" indent="-285750">
              <a:lnSpc>
                <a:spcPct val="90000"/>
              </a:lnSpc>
              <a:spcBef>
                <a:spcPts val="1200"/>
              </a:spcBef>
              <a:buFont typeface="Arial"/>
              <a:buChar char="•"/>
            </a:pPr>
            <a:r>
              <a:rPr lang="en-US"/>
              <a:t>919 individuals enrolled in training or education. </a:t>
            </a:r>
          </a:p>
          <a:p>
            <a:pPr marL="285750" indent="-285750">
              <a:lnSpc>
                <a:spcPct val="90000"/>
              </a:lnSpc>
              <a:spcBef>
                <a:spcPts val="1200"/>
              </a:spcBef>
              <a:buFont typeface="Arial"/>
              <a:buChar char="•"/>
            </a:pPr>
            <a:r>
              <a:rPr lang="en-US"/>
              <a:t>1,100 workers placed in a job.</a:t>
            </a:r>
          </a:p>
        </p:txBody>
      </p:sp>
      <p:sp>
        <p:nvSpPr>
          <p:cNvPr id="4" name="Slide Number Placeholder 3"/>
          <p:cNvSpPr>
            <a:spLocks noGrp="1"/>
          </p:cNvSpPr>
          <p:nvPr>
            <p:ph type="sldNum" sz="quarter" idx="5"/>
          </p:nvPr>
        </p:nvSpPr>
        <p:spPr/>
        <p:txBody>
          <a:bodyPr/>
          <a:lstStyle/>
          <a:p>
            <a:fld id="{F33EACC5-D54F-E74B-B458-B2E1995DB8A1}" type="slidenum">
              <a:rPr lang="en-US" smtClean="0"/>
              <a:pPr/>
              <a:t>34</a:t>
            </a:fld>
            <a:endParaRPr lang="en-US"/>
          </a:p>
        </p:txBody>
      </p:sp>
    </p:spTree>
    <p:extLst>
      <p:ext uri="{BB962C8B-B14F-4D97-AF65-F5344CB8AC3E}">
        <p14:creationId xmlns:p14="http://schemas.microsoft.com/office/powerpoint/2010/main" val="2311492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Full story: </a:t>
            </a:r>
            <a:r>
              <a:rPr lang="en-US"/>
              <a:t>https://unitedwaysem.org/out-of-crisis-united-against-homelessness/</a:t>
            </a:r>
          </a:p>
        </p:txBody>
      </p:sp>
      <p:sp>
        <p:nvSpPr>
          <p:cNvPr id="4" name="Slide Number Placeholder 3"/>
          <p:cNvSpPr>
            <a:spLocks noGrp="1"/>
          </p:cNvSpPr>
          <p:nvPr>
            <p:ph type="sldNum" sz="quarter" idx="5"/>
          </p:nvPr>
        </p:nvSpPr>
        <p:spPr/>
        <p:txBody>
          <a:bodyPr/>
          <a:lstStyle/>
          <a:p>
            <a:fld id="{F33EACC5-D54F-E74B-B458-B2E1995DB8A1}" type="slidenum">
              <a:rPr lang="en-US" smtClean="0"/>
              <a:pPr/>
              <a:t>35</a:t>
            </a:fld>
            <a:endParaRPr lang="en-US"/>
          </a:p>
        </p:txBody>
      </p:sp>
    </p:spTree>
    <p:extLst>
      <p:ext uri="{BB962C8B-B14F-4D97-AF65-F5344CB8AC3E}">
        <p14:creationId xmlns:p14="http://schemas.microsoft.com/office/powerpoint/2010/main" val="1580278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spcBef>
                <a:spcPts val="670"/>
              </a:spcBef>
              <a:buClr>
                <a:schemeClr val="tx2"/>
              </a:buClr>
              <a:buFont typeface="Wingdings" pitchFamily="2" charset="2"/>
              <a:buChar char="§"/>
            </a:pPr>
            <a:r>
              <a:rPr lang="en-US" sz="2000"/>
              <a:t>Connect4Care Kids launched in Detroit in 2020 and expanded to Wayne County in 2021. Goal: Expand to Oakland and Macomb counties by 2022.</a:t>
            </a:r>
          </a:p>
          <a:p>
            <a:pPr marL="342900" indent="-342900" fontAlgn="base">
              <a:spcBef>
                <a:spcPts val="670"/>
              </a:spcBef>
              <a:buClr>
                <a:schemeClr val="tx2"/>
              </a:buClr>
              <a:buFont typeface="Wingdings" pitchFamily="2" charset="2"/>
              <a:buChar char="§"/>
            </a:pPr>
            <a:r>
              <a:rPr lang="en-US" sz="2000"/>
              <a:t>Support programs for parents and child care providers:</a:t>
            </a:r>
          </a:p>
          <a:p>
            <a:pPr marL="800100" lvl="1" indent="-342900" fontAlgn="base">
              <a:spcBef>
                <a:spcPts val="670"/>
              </a:spcBef>
              <a:buClr>
                <a:schemeClr val="tx2"/>
              </a:buClr>
              <a:buFont typeface="Wingdings" pitchFamily="2" charset="2"/>
              <a:buChar char="§"/>
            </a:pPr>
            <a:r>
              <a:rPr lang="en-US" sz="2000"/>
              <a:t>Ready4K text message support</a:t>
            </a:r>
          </a:p>
          <a:p>
            <a:pPr marL="800100" lvl="1" indent="-342900" fontAlgn="base">
              <a:spcBef>
                <a:spcPts val="670"/>
              </a:spcBef>
              <a:buClr>
                <a:schemeClr val="tx2"/>
              </a:buClr>
              <a:buFont typeface="Wingdings" pitchFamily="2" charset="2"/>
              <a:buChar char="§"/>
            </a:pPr>
            <a:r>
              <a:rPr lang="en-US" sz="2000"/>
              <a:t>Training and support for child care providers and centers</a:t>
            </a:r>
          </a:p>
          <a:p>
            <a:pPr marL="800100" lvl="1" indent="-342900" fontAlgn="base">
              <a:spcBef>
                <a:spcPts val="670"/>
              </a:spcBef>
              <a:buClr>
                <a:schemeClr val="tx2"/>
              </a:buClr>
              <a:buFont typeface="Wingdings" pitchFamily="2" charset="2"/>
              <a:buChar char="§"/>
            </a:pPr>
            <a:r>
              <a:rPr lang="en-US" sz="2000"/>
              <a:t>Providing emergency support to care providers through grants and PPE distribution</a:t>
            </a:r>
          </a:p>
          <a:p>
            <a:pPr marL="457200" lvl="1">
              <a:spcBef>
                <a:spcPts val="670"/>
              </a:spcBef>
              <a:buClr>
                <a:srgbClr val="44546A"/>
              </a:buClr>
            </a:pPr>
            <a:endParaRPr lang="en-US" sz="2000">
              <a:cs typeface="Arial" panose="020B0604020202020204" pitchFamily="34" charset="0"/>
            </a:endParaRPr>
          </a:p>
          <a:p>
            <a:pPr>
              <a:lnSpc>
                <a:spcPct val="90000"/>
              </a:lnSpc>
              <a:spcBef>
                <a:spcPts val="1200"/>
              </a:spcBef>
              <a:spcAft>
                <a:spcPts val="600"/>
              </a:spcAft>
            </a:pPr>
            <a:r>
              <a:rPr lang="en-US" sz="2000">
                <a:latin typeface="Arial"/>
                <a:cs typeface="Arial"/>
              </a:rPr>
              <a:t>Impact stats: </a:t>
            </a:r>
          </a:p>
          <a:p>
            <a:pPr marL="285750" indent="-285750">
              <a:lnSpc>
                <a:spcPct val="90000"/>
              </a:lnSpc>
              <a:spcBef>
                <a:spcPts val="1200"/>
              </a:spcBef>
              <a:spcAft>
                <a:spcPts val="600"/>
              </a:spcAft>
              <a:buFont typeface="Arial"/>
              <a:buChar char="•"/>
            </a:pPr>
            <a:r>
              <a:rPr lang="en-US" sz="1400">
                <a:latin typeface="Arial"/>
                <a:cs typeface="Arial"/>
              </a:rPr>
              <a:t>145 care providers have participated in our Child Development Associate program since its inception.  </a:t>
            </a:r>
          </a:p>
          <a:p>
            <a:pPr marL="285750" indent="-285750">
              <a:lnSpc>
                <a:spcPct val="90000"/>
              </a:lnSpc>
              <a:spcBef>
                <a:spcPts val="1200"/>
              </a:spcBef>
              <a:spcAft>
                <a:spcPts val="600"/>
              </a:spcAft>
              <a:buFont typeface="Arial"/>
              <a:buChar char="•"/>
            </a:pPr>
            <a:r>
              <a:rPr lang="en-US"/>
              <a:t>400 essential workers connected with child care during 2020.</a:t>
            </a:r>
          </a:p>
          <a:p>
            <a:pPr marL="285750" indent="-285750">
              <a:lnSpc>
                <a:spcPct val="90000"/>
              </a:lnSpc>
              <a:spcBef>
                <a:spcPts val="1200"/>
              </a:spcBef>
              <a:spcAft>
                <a:spcPts val="600"/>
              </a:spcAft>
              <a:buFont typeface="Arial"/>
              <a:buChar char="•"/>
            </a:pPr>
            <a:r>
              <a:rPr lang="en-US"/>
              <a:t>More than 300,000 pieces of PPE distributed to child care providers.</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36</a:t>
            </a:fld>
            <a:endParaRPr lang="en-US"/>
          </a:p>
        </p:txBody>
      </p:sp>
    </p:spTree>
    <p:extLst>
      <p:ext uri="{BB962C8B-B14F-4D97-AF65-F5344CB8AC3E}">
        <p14:creationId xmlns:p14="http://schemas.microsoft.com/office/powerpoint/2010/main" val="3238773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Full story: https://unitedwaysem.org/blog/covid-19-grants-help-child-care-providers-produce-lil-graduates/</a:t>
            </a:r>
          </a:p>
        </p:txBody>
      </p:sp>
      <p:sp>
        <p:nvSpPr>
          <p:cNvPr id="4" name="Slide Number Placeholder 3"/>
          <p:cNvSpPr>
            <a:spLocks noGrp="1"/>
          </p:cNvSpPr>
          <p:nvPr>
            <p:ph type="sldNum" sz="quarter" idx="5"/>
          </p:nvPr>
        </p:nvSpPr>
        <p:spPr/>
        <p:txBody>
          <a:bodyPr/>
          <a:lstStyle/>
          <a:p>
            <a:fld id="{F33EACC5-D54F-E74B-B458-B2E1995DB8A1}" type="slidenum">
              <a:rPr lang="en-US" smtClean="0"/>
              <a:pPr/>
              <a:t>37</a:t>
            </a:fld>
            <a:endParaRPr lang="en-US"/>
          </a:p>
        </p:txBody>
      </p:sp>
    </p:spTree>
    <p:extLst>
      <p:ext uri="{BB962C8B-B14F-4D97-AF65-F5344CB8AC3E}">
        <p14:creationId xmlns:p14="http://schemas.microsoft.com/office/powerpoint/2010/main" val="3609297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600"/>
              </a:spcAft>
            </a:pPr>
            <a:r>
              <a:rPr lang="en-US" sz="1400" b="1">
                <a:latin typeface="Arial"/>
                <a:cs typeface="Arial"/>
              </a:rPr>
              <a:t>Impact stats</a:t>
            </a:r>
          </a:p>
          <a:p>
            <a:pPr marL="285750" indent="-285750">
              <a:spcBef>
                <a:spcPts val="1200"/>
              </a:spcBef>
              <a:spcAft>
                <a:spcPts val="600"/>
              </a:spcAft>
              <a:buFont typeface="Arial"/>
              <a:buChar char="•"/>
            </a:pPr>
            <a:r>
              <a:rPr lang="en-US" sz="1400" b="1">
                <a:latin typeface="Arial"/>
                <a:cs typeface="Arial"/>
              </a:rPr>
              <a:t>8,000+ K-12 students</a:t>
            </a:r>
            <a:r>
              <a:rPr lang="en-US" sz="1400">
                <a:latin typeface="Arial"/>
                <a:cs typeface="Arial"/>
              </a:rPr>
              <a:t> across Wayne, Oakland and Macomb counties provided with more than </a:t>
            </a:r>
            <a:r>
              <a:rPr lang="en-US" sz="1400" b="1">
                <a:latin typeface="Arial"/>
                <a:cs typeface="Arial"/>
              </a:rPr>
              <a:t>33,000 free books</a:t>
            </a:r>
            <a:r>
              <a:rPr lang="en-US" sz="1400">
                <a:latin typeface="Arial"/>
                <a:cs typeface="Arial"/>
              </a:rPr>
              <a:t>. </a:t>
            </a:r>
          </a:p>
          <a:p>
            <a:pPr marL="285750" indent="-285750">
              <a:spcBef>
                <a:spcPts val="1200"/>
              </a:spcBef>
              <a:spcAft>
                <a:spcPts val="600"/>
              </a:spcAft>
              <a:buFont typeface="Arial"/>
              <a:buChar char="•"/>
            </a:pPr>
            <a:r>
              <a:rPr lang="en-US" b="1"/>
              <a:t>6,500 parents and caregivers</a:t>
            </a:r>
            <a:r>
              <a:rPr lang="en-US"/>
              <a:t> receiving literacy and growth text tips and support through READY4K.</a:t>
            </a:r>
          </a:p>
        </p:txBody>
      </p:sp>
      <p:sp>
        <p:nvSpPr>
          <p:cNvPr id="4" name="Slide Number Placeholder 3"/>
          <p:cNvSpPr>
            <a:spLocks noGrp="1"/>
          </p:cNvSpPr>
          <p:nvPr>
            <p:ph type="sldNum" sz="quarter" idx="5"/>
          </p:nvPr>
        </p:nvSpPr>
        <p:spPr/>
        <p:txBody>
          <a:bodyPr/>
          <a:lstStyle/>
          <a:p>
            <a:fld id="{F33EACC5-D54F-E74B-B458-B2E1995DB8A1}" type="slidenum">
              <a:rPr lang="en-US" smtClean="0"/>
              <a:pPr/>
              <a:t>38</a:t>
            </a:fld>
            <a:endParaRPr lang="en-US"/>
          </a:p>
        </p:txBody>
      </p:sp>
    </p:spTree>
    <p:extLst>
      <p:ext uri="{BB962C8B-B14F-4D97-AF65-F5344CB8AC3E}">
        <p14:creationId xmlns:p14="http://schemas.microsoft.com/office/powerpoint/2010/main" val="63631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Impact stats:</a:t>
            </a:r>
          </a:p>
          <a:p>
            <a:pPr marL="285750" indent="-285750">
              <a:spcBef>
                <a:spcPts val="1200"/>
              </a:spcBef>
              <a:spcAft>
                <a:spcPts val="600"/>
              </a:spcAft>
              <a:buFont typeface="Arial"/>
              <a:buChar char="•"/>
            </a:pPr>
            <a:r>
              <a:rPr lang="en-US"/>
              <a:t>More than 8,000 students provided with technology devices for school.</a:t>
            </a:r>
          </a:p>
          <a:p>
            <a:pPr marL="285750" indent="-285750">
              <a:spcBef>
                <a:spcPts val="1200"/>
              </a:spcBef>
              <a:spcAft>
                <a:spcPts val="600"/>
              </a:spcAft>
              <a:buFont typeface="Arial"/>
              <a:buChar char="•"/>
            </a:pPr>
            <a:r>
              <a:rPr lang="en-US"/>
              <a:t>4,000 seniors connected with devices, technology and training through Focus: HOPE</a:t>
            </a:r>
          </a:p>
        </p:txBody>
      </p:sp>
      <p:sp>
        <p:nvSpPr>
          <p:cNvPr id="4" name="Slide Number Placeholder 3"/>
          <p:cNvSpPr>
            <a:spLocks noGrp="1"/>
          </p:cNvSpPr>
          <p:nvPr>
            <p:ph type="sldNum" sz="quarter" idx="5"/>
          </p:nvPr>
        </p:nvSpPr>
        <p:spPr/>
        <p:txBody>
          <a:bodyPr/>
          <a:lstStyle/>
          <a:p>
            <a:fld id="{F33EACC5-D54F-E74B-B458-B2E1995DB8A1}" type="slidenum">
              <a:rPr lang="en-US" smtClean="0"/>
              <a:pPr/>
              <a:t>40</a:t>
            </a:fld>
            <a:endParaRPr lang="en-US"/>
          </a:p>
        </p:txBody>
      </p:sp>
    </p:spTree>
    <p:extLst>
      <p:ext uri="{BB962C8B-B14F-4D97-AF65-F5344CB8AC3E}">
        <p14:creationId xmlns:p14="http://schemas.microsoft.com/office/powerpoint/2010/main" val="417479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Full story: </a:t>
            </a:r>
            <a:r>
              <a:rPr lang="en-US"/>
              <a:t>https://</a:t>
            </a:r>
            <a:r>
              <a:rPr lang="en-US" err="1"/>
              <a:t>unitedwaysem.org</a:t>
            </a:r>
            <a:r>
              <a:rPr lang="en-US"/>
              <a:t>/blog/digital-divide-students/</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41</a:t>
            </a:fld>
            <a:endParaRPr lang="en-US"/>
          </a:p>
        </p:txBody>
      </p:sp>
    </p:spTree>
    <p:extLst>
      <p:ext uri="{BB962C8B-B14F-4D97-AF65-F5344CB8AC3E}">
        <p14:creationId xmlns:p14="http://schemas.microsoft.com/office/powerpoint/2010/main" val="146506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pPr/>
              <a:t>7</a:t>
            </a:fld>
            <a:endParaRPr lang="en-US"/>
          </a:p>
        </p:txBody>
      </p:sp>
    </p:spTree>
    <p:extLst>
      <p:ext uri="{BB962C8B-B14F-4D97-AF65-F5344CB8AC3E}">
        <p14:creationId xmlns:p14="http://schemas.microsoft.com/office/powerpoint/2010/main" val="3785462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panose="020B0604020202020204" pitchFamily="34" charset="0"/>
              </a:rPr>
              <a:t>Impact stats:</a:t>
            </a:r>
          </a:p>
          <a:p>
            <a:pPr marL="285750" indent="-285750">
              <a:spcBef>
                <a:spcPts val="1200"/>
              </a:spcBef>
              <a:buFont typeface="Wingdings,Sans-Serif"/>
              <a:buChar char="§"/>
            </a:pPr>
            <a:r>
              <a:rPr lang="en-US"/>
              <a:t>In 2020, we began building an internal DEI department and volunteer staff committee to drive an equity focus in everything we do. </a:t>
            </a:r>
          </a:p>
          <a:p>
            <a:pPr marL="285750" indent="-285750">
              <a:spcBef>
                <a:spcPts val="1200"/>
              </a:spcBef>
              <a:buFont typeface="Wingdings,Sans-Serif"/>
              <a:buChar char="§"/>
            </a:pPr>
            <a:r>
              <a:rPr lang="en-US"/>
              <a:t>5,000+ people participated in our first-ever 21-Day Equity Challenge in May and June 2021. </a:t>
            </a:r>
          </a:p>
        </p:txBody>
      </p:sp>
      <p:sp>
        <p:nvSpPr>
          <p:cNvPr id="4" name="Slide Number Placeholder 3"/>
          <p:cNvSpPr>
            <a:spLocks noGrp="1"/>
          </p:cNvSpPr>
          <p:nvPr>
            <p:ph type="sldNum" sz="quarter" idx="5"/>
          </p:nvPr>
        </p:nvSpPr>
        <p:spPr/>
        <p:txBody>
          <a:bodyPr/>
          <a:lstStyle/>
          <a:p>
            <a:fld id="{F33EACC5-D54F-E74B-B458-B2E1995DB8A1}" type="slidenum">
              <a:rPr lang="en-US" smtClean="0"/>
              <a:pPr/>
              <a:t>42</a:t>
            </a:fld>
            <a:endParaRPr lang="en-US"/>
          </a:p>
        </p:txBody>
      </p:sp>
    </p:spTree>
    <p:extLst>
      <p:ext uri="{BB962C8B-B14F-4D97-AF65-F5344CB8AC3E}">
        <p14:creationId xmlns:p14="http://schemas.microsoft.com/office/powerpoint/2010/main" val="2043516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Mary Gillman testimonial: </a:t>
            </a:r>
            <a:r>
              <a:rPr lang="en-US">
                <a:hlinkClick r:id="rId3"/>
              </a:rPr>
              <a:t>https://unitedwaysem.org/blog/equity-challenge-reflections-mary-gillman</a:t>
            </a:r>
            <a:endParaRPr lang="en-US"/>
          </a:p>
          <a:p>
            <a:r>
              <a:rPr lang="en-US"/>
              <a:t>Dennis Haines testimonial: </a:t>
            </a:r>
            <a:r>
              <a:rPr lang="en-US">
                <a:hlinkClick r:id="rId4"/>
              </a:rPr>
              <a:t>https://unitedwaysem.org/blog/equity-challenge-reflections-dennis-haines/</a:t>
            </a:r>
            <a:r>
              <a:rPr lang="en-US"/>
              <a:t> </a:t>
            </a:r>
          </a:p>
        </p:txBody>
      </p:sp>
      <p:sp>
        <p:nvSpPr>
          <p:cNvPr id="4" name="Slide Number Placeholder 3"/>
          <p:cNvSpPr>
            <a:spLocks noGrp="1"/>
          </p:cNvSpPr>
          <p:nvPr>
            <p:ph type="sldNum" sz="quarter" idx="5"/>
          </p:nvPr>
        </p:nvSpPr>
        <p:spPr/>
        <p:txBody>
          <a:bodyPr/>
          <a:lstStyle/>
          <a:p>
            <a:fld id="{F33EACC5-D54F-E74B-B458-B2E1995DB8A1}" type="slidenum">
              <a:rPr lang="en-US" smtClean="0"/>
              <a:pPr/>
              <a:t>43</a:t>
            </a:fld>
            <a:endParaRPr lang="en-US"/>
          </a:p>
        </p:txBody>
      </p:sp>
    </p:spTree>
    <p:extLst>
      <p:ext uri="{BB962C8B-B14F-4D97-AF65-F5344CB8AC3E}">
        <p14:creationId xmlns:p14="http://schemas.microsoft.com/office/powerpoint/2010/main" val="3523198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pPr/>
              <a:t>45</a:t>
            </a:fld>
            <a:endParaRPr lang="en-US"/>
          </a:p>
        </p:txBody>
      </p:sp>
    </p:spTree>
    <p:extLst>
      <p:ext uri="{BB962C8B-B14F-4D97-AF65-F5344CB8AC3E}">
        <p14:creationId xmlns:p14="http://schemas.microsoft.com/office/powerpoint/2010/main" val="2228879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pPr/>
              <a:t>48</a:t>
            </a:fld>
            <a:endParaRPr lang="en-US"/>
          </a:p>
        </p:txBody>
      </p:sp>
    </p:spTree>
    <p:extLst>
      <p:ext uri="{BB962C8B-B14F-4D97-AF65-F5344CB8AC3E}">
        <p14:creationId xmlns:p14="http://schemas.microsoft.com/office/powerpoint/2010/main" val="2883661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pPr/>
              <a:t>50</a:t>
            </a:fld>
            <a:endParaRPr lang="en-US"/>
          </a:p>
        </p:txBody>
      </p:sp>
    </p:spTree>
    <p:extLst>
      <p:ext uri="{BB962C8B-B14F-4D97-AF65-F5344CB8AC3E}">
        <p14:creationId xmlns:p14="http://schemas.microsoft.com/office/powerpoint/2010/main" val="46843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-Before the first case of COVID-19 ever hit Michigan, more than one in three households were already struggling to make ends meet. That’s over 1.5 million households, the vast majority of whom are working, whose incomes don’t cover the essential costs of a basic monthly budget.</a:t>
            </a:r>
          </a:p>
          <a:p>
            <a:endParaRPr lang="en-US" sz="1400">
              <a:latin typeface="Arial"/>
              <a:cs typeface="Arial"/>
            </a:endParaRPr>
          </a:p>
          <a:p>
            <a:pPr>
              <a:buFont typeface="Symbol"/>
            </a:pPr>
            <a:r>
              <a:rPr lang="en-US" sz="1400">
                <a:latin typeface="Arial"/>
                <a:cs typeface="Arial"/>
              </a:rPr>
              <a:t>-This is a systemic failure that impacts every single county, every community in the state, and addressing this unacceptable reality is the focus of our work. </a:t>
            </a:r>
          </a:p>
          <a:p>
            <a:pPr>
              <a:buFont typeface="Symbol"/>
            </a:pPr>
            <a:endParaRPr lang="en-US" sz="1400">
              <a:latin typeface="Arial"/>
              <a:cs typeface="Arial"/>
            </a:endParaRPr>
          </a:p>
          <a:p>
            <a:pPr>
              <a:buFont typeface="Symbol"/>
            </a:pPr>
            <a:r>
              <a:rPr lang="en-US" sz="1400">
                <a:latin typeface="Arial"/>
                <a:cs typeface="Arial"/>
              </a:rPr>
              <a:t>-The ALICE report shows us the areas of greatest need in our community, as well as where systemic change is needed — like the high cost of quality health care, housing and child care, and lack of good-paying jobs.</a:t>
            </a:r>
            <a:endParaRPr lang="en-US"/>
          </a:p>
          <a:p>
            <a:endParaRPr lang="en-US" sz="1400">
              <a:cs typeface="Arial"/>
            </a:endParaRPr>
          </a:p>
          <a:p>
            <a:endParaRPr lang="en-US">
              <a:cs typeface="Arial" panose="020B0604020202020204" pitchFamily="34" charset="0"/>
            </a:endParaRPr>
          </a:p>
          <a:p>
            <a:endParaRPr lang="en-US" sz="1400">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9</a:t>
            </a:fld>
            <a:endParaRPr lang="en-US"/>
          </a:p>
        </p:txBody>
      </p:sp>
    </p:spTree>
    <p:extLst>
      <p:ext uri="{BB962C8B-B14F-4D97-AF65-F5344CB8AC3E}">
        <p14:creationId xmlns:p14="http://schemas.microsoft.com/office/powerpoint/2010/main" val="183028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-ALICE stands for Asset Limited, Income Constrained, Employed. The ALICE report shows the true measure of how families in Michigan are faring by comparing income to the actual costs of living in our region and statewide.</a:t>
            </a:r>
          </a:p>
          <a:p>
            <a:endParaRPr lang="en-US"/>
          </a:p>
          <a:p>
            <a:r>
              <a:rPr lang="en-US"/>
              <a:t>-Our latest ALICE data comes from 2019 and was released in 2021, showing the state of our community's families before the pandemic hit.</a:t>
            </a:r>
          </a:p>
          <a:p>
            <a:endParaRPr lang="en-US"/>
          </a:p>
          <a:p>
            <a:r>
              <a:rPr lang="en-US"/>
              <a:t>-Though the percentage of ALICE households dropped from 2017 to 2019, this change is due in large part to methodology in how ALICE is calculated, rather than a true drop in need or increase in living wages</a:t>
            </a:r>
          </a:p>
          <a:p>
            <a:endParaRPr lang="en-US" sz="1400">
              <a:cs typeface="Arial" panose="020B0604020202020204" pitchFamily="34" charset="0"/>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10</a:t>
            </a:fld>
            <a:endParaRPr lang="en-US"/>
          </a:p>
        </p:txBody>
      </p:sp>
    </p:spTree>
    <p:extLst>
      <p:ext uri="{BB962C8B-B14F-4D97-AF65-F5344CB8AC3E}">
        <p14:creationId xmlns:p14="http://schemas.microsoft.com/office/powerpoint/2010/main" val="116466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Arial" panose="020B0604020202020204" pitchFamily="34" charset="0"/>
              </a:rPr>
              <a:t>Customize to fit your audience based on location.</a:t>
            </a:r>
            <a:endParaRPr lang="en-US">
              <a:cs typeface="Arial" panose="020B0604020202020204" pitchFamily="34" charset="0"/>
            </a:endParaRPr>
          </a:p>
          <a:p>
            <a:endParaRPr lang="en-US" sz="1400">
              <a:cs typeface="Arial" panose="020B0604020202020204" pitchFamily="34" charset="0"/>
            </a:endParaRPr>
          </a:p>
          <a:p>
            <a:r>
              <a:rPr lang="en-US" sz="1400">
                <a:latin typeface="Arial"/>
                <a:cs typeface="Arial"/>
              </a:rPr>
              <a:t>The "ALICE threshold" is a combination of families living below the federal poverty level, as well as those whose income is above the poverty level, but still not enough to afford basic needs like food, housing and health care. </a:t>
            </a:r>
            <a:endParaRPr lang="en-US" sz="1400">
              <a:cs typeface="Arial"/>
            </a:endParaRPr>
          </a:p>
          <a:p>
            <a:endParaRPr lang="en-US" sz="1400">
              <a:cs typeface="Arial"/>
            </a:endParaRPr>
          </a:p>
          <a:p>
            <a:r>
              <a:rPr lang="en-US"/>
              <a:t>While only 13% of households in Michigan are reported to live at or below the poverty level, an additional 25% of households have incomes below the ALICE survival budget.</a:t>
            </a:r>
          </a:p>
        </p:txBody>
      </p:sp>
      <p:sp>
        <p:nvSpPr>
          <p:cNvPr id="4" name="Slide Number Placeholder 3"/>
          <p:cNvSpPr>
            <a:spLocks noGrp="1"/>
          </p:cNvSpPr>
          <p:nvPr>
            <p:ph type="sldNum" sz="quarter" idx="5"/>
          </p:nvPr>
        </p:nvSpPr>
        <p:spPr/>
        <p:txBody>
          <a:bodyPr/>
          <a:lstStyle/>
          <a:p>
            <a:fld id="{F33EACC5-D54F-E74B-B458-B2E1995DB8A1}" type="slidenum">
              <a:rPr lang="en-US" smtClean="0"/>
              <a:pPr/>
              <a:t>11</a:t>
            </a:fld>
            <a:endParaRPr lang="en-US"/>
          </a:p>
        </p:txBody>
      </p:sp>
    </p:spTree>
    <p:extLst>
      <p:ext uri="{BB962C8B-B14F-4D97-AF65-F5344CB8AC3E}">
        <p14:creationId xmlns:p14="http://schemas.microsoft.com/office/powerpoint/2010/main" val="209084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This is a breakdown of a two-parent family with two children. Additional budget breakdowns for a single adult and single senior citizen.</a:t>
            </a:r>
          </a:p>
          <a:p>
            <a:endParaRPr lang="en-US" sz="1400">
              <a:cs typeface="Arial"/>
            </a:endParaRPr>
          </a:p>
          <a:p>
            <a:r>
              <a:rPr lang="en-US" sz="1400">
                <a:latin typeface="Arial"/>
                <a:cs typeface="Arial"/>
              </a:rPr>
              <a:t>By comparison, the monthly total for the federal poverty level is only $2,092 for a family of four.</a:t>
            </a:r>
            <a:endParaRPr lang="en-US" sz="1400">
              <a:cs typeface="Arial"/>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12</a:t>
            </a:fld>
            <a:endParaRPr lang="en-US"/>
          </a:p>
        </p:txBody>
      </p:sp>
    </p:spTree>
    <p:extLst>
      <p:ext uri="{BB962C8B-B14F-4D97-AF65-F5344CB8AC3E}">
        <p14:creationId xmlns:p14="http://schemas.microsoft.com/office/powerpoint/2010/main" val="420407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EACC5-D54F-E74B-B458-B2E1995DB8A1}" type="slidenum">
              <a:rPr lang="en-US" smtClean="0"/>
              <a:pPr/>
              <a:t>14</a:t>
            </a:fld>
            <a:endParaRPr lang="en-US"/>
          </a:p>
        </p:txBody>
      </p:sp>
    </p:spTree>
    <p:extLst>
      <p:ext uri="{BB962C8B-B14F-4D97-AF65-F5344CB8AC3E}">
        <p14:creationId xmlns:p14="http://schemas.microsoft.com/office/powerpoint/2010/main" val="156933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buFont typeface="Arial"/>
              <a:buNone/>
            </a:pPr>
            <a:r>
              <a:rPr lang="en-US" sz="1600">
                <a:latin typeface="Trade Gothic LT" panose="020B0503040303020004" pitchFamily="34" charset="0"/>
                <a:cs typeface="Arial"/>
              </a:rPr>
              <a:t>What does that mean?</a:t>
            </a:r>
            <a:endParaRPr lang="en-US"/>
          </a:p>
          <a:p>
            <a:pPr marL="457200" indent="-457200">
              <a:lnSpc>
                <a:spcPct val="90000"/>
              </a:lnSpc>
              <a:spcBef>
                <a:spcPts val="1200"/>
              </a:spcBef>
              <a:buFont typeface="Arial"/>
              <a:buChar char="•"/>
            </a:pPr>
            <a:endParaRPr lang="en-US"/>
          </a:p>
          <a:p>
            <a:pPr marL="457200" indent="-457200">
              <a:lnSpc>
                <a:spcPct val="90000"/>
              </a:lnSpc>
              <a:spcBef>
                <a:spcPts val="1200"/>
              </a:spcBef>
              <a:buFont typeface="Arial"/>
              <a:buChar char="•"/>
            </a:pPr>
            <a:r>
              <a:rPr lang="en-US"/>
              <a:t>2-1-1 helpline: We provide hundreds of people daily with personalized connections to trusted community resources and programs.</a:t>
            </a:r>
          </a:p>
          <a:p>
            <a:pPr marL="457200" indent="-457200">
              <a:lnSpc>
                <a:spcPct val="90000"/>
              </a:lnSpc>
              <a:spcBef>
                <a:spcPts val="1200"/>
              </a:spcBef>
              <a:buFont typeface="Arial"/>
              <a:buChar char="•"/>
            </a:pPr>
            <a:r>
              <a:rPr lang="en-US" sz="1400">
                <a:latin typeface="Arial"/>
                <a:cs typeface="Arial"/>
              </a:rPr>
              <a:t>Basic needs funding: Annually, we provide grant funding, support and technical assistance to dozens of partners like food pantries and homeless shelters.</a:t>
            </a:r>
          </a:p>
          <a:p>
            <a:pPr marL="457200" indent="-457200">
              <a:lnSpc>
                <a:spcPct val="90000"/>
              </a:lnSpc>
              <a:spcBef>
                <a:spcPts val="1200"/>
              </a:spcBef>
              <a:buFont typeface="Arial"/>
              <a:buChar char="•"/>
            </a:pPr>
            <a:r>
              <a:rPr lang="en-US" sz="1400">
                <a:latin typeface="Arial"/>
                <a:cs typeface="Arial"/>
              </a:rPr>
              <a:t>Tax assistance: We work with a coalition of community, foundation and government partners to expand access to tax assistance and increase awareness of tax benefits for families.</a:t>
            </a:r>
          </a:p>
          <a:p>
            <a:pPr marL="457200" indent="-457200">
              <a:lnSpc>
                <a:spcPct val="90000"/>
              </a:lnSpc>
              <a:spcBef>
                <a:spcPts val="1200"/>
              </a:spcBef>
              <a:buFont typeface="Arial"/>
              <a:buChar char="•"/>
            </a:pPr>
            <a:r>
              <a:rPr lang="en-US"/>
              <a:t>Centers for Working Families: We support community hubs where workers can go for job training, financial support and more.</a:t>
            </a:r>
          </a:p>
          <a:p>
            <a:pPr marL="457200" indent="-457200">
              <a:lnSpc>
                <a:spcPct val="90000"/>
              </a:lnSpc>
              <a:spcBef>
                <a:spcPts val="1200"/>
              </a:spcBef>
              <a:buFont typeface="Arial"/>
              <a:buChar char="•"/>
            </a:pPr>
            <a:r>
              <a:rPr lang="en-US" sz="1400">
                <a:latin typeface="Arial"/>
                <a:cs typeface="Arial"/>
              </a:rPr>
              <a:t>Crisis relief: We act quickly to support increases and shifts in need in times of crisis, like the COVID-19 pandemic and flooding.</a:t>
            </a:r>
            <a:endParaRPr lang="en-US" sz="1400">
              <a:cs typeface="Arial"/>
            </a:endParaRPr>
          </a:p>
        </p:txBody>
      </p:sp>
      <p:sp>
        <p:nvSpPr>
          <p:cNvPr id="4" name="Slide Number Placeholder 3"/>
          <p:cNvSpPr>
            <a:spLocks noGrp="1"/>
          </p:cNvSpPr>
          <p:nvPr>
            <p:ph type="sldNum" sz="quarter" idx="5"/>
          </p:nvPr>
        </p:nvSpPr>
        <p:spPr/>
        <p:txBody>
          <a:bodyPr/>
          <a:lstStyle/>
          <a:p>
            <a:fld id="{F33EACC5-D54F-E74B-B458-B2E1995DB8A1}" type="slidenum">
              <a:rPr lang="en-US" smtClean="0"/>
              <a:pPr/>
              <a:t>15</a:t>
            </a:fld>
            <a:endParaRPr lang="en-US"/>
          </a:p>
        </p:txBody>
      </p:sp>
    </p:spTree>
    <p:extLst>
      <p:ext uri="{BB962C8B-B14F-4D97-AF65-F5344CB8AC3E}">
        <p14:creationId xmlns:p14="http://schemas.microsoft.com/office/powerpoint/2010/main" val="17316355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tiff"/><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5E7F2E-4C60-D34B-8183-F006E2CCEA2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4630360" cy="7781543"/>
          </a:xfrm>
          <a:prstGeom prst="rect">
            <a:avLst/>
          </a:prstGeom>
        </p:spPr>
      </p:pic>
      <p:sp>
        <p:nvSpPr>
          <p:cNvPr id="31" name="Rectangle 30">
            <a:extLst>
              <a:ext uri="{FF2B5EF4-FFF2-40B4-BE49-F238E27FC236}">
                <a16:creationId xmlns:a16="http://schemas.microsoft.com/office/drawing/2014/main" id="{7197E46D-A3C5-A045-A815-62452A586F10}"/>
              </a:ext>
            </a:extLst>
          </p:cNvPr>
          <p:cNvSpPr/>
          <p:nvPr userDrawn="1"/>
        </p:nvSpPr>
        <p:spPr>
          <a:xfrm>
            <a:off x="0" y="0"/>
            <a:ext cx="14630400" cy="7781543"/>
          </a:xfrm>
          <a:prstGeom prst="rect">
            <a:avLst/>
          </a:prstGeom>
          <a:gradFill flip="none" rotWithShape="1">
            <a:gsLst>
              <a:gs pos="0">
                <a:schemeClr val="accent1">
                  <a:lumMod val="35000"/>
                  <a:alpha val="50000"/>
                </a:schemeClr>
              </a:gs>
              <a:gs pos="20000">
                <a:schemeClr val="accent1">
                  <a:lumMod val="65000"/>
                  <a:alpha val="50000"/>
                </a:schemeClr>
              </a:gs>
              <a:gs pos="45000">
                <a:schemeClr val="accent1">
                  <a:lumMod val="90000"/>
                  <a:alpha val="50000"/>
                </a:schemeClr>
              </a:gs>
              <a:gs pos="100000">
                <a:schemeClr val="accent1">
                  <a:lumMod val="30000"/>
                  <a:lumOff val="70000"/>
                  <a:alpha val="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9" name="Picture 18">
            <a:extLst>
              <a:ext uri="{FF2B5EF4-FFF2-40B4-BE49-F238E27FC236}">
                <a16:creationId xmlns:a16="http://schemas.microsoft.com/office/drawing/2014/main" id="{F1F40ADE-297B-7644-B5D9-67907C7E4260}"/>
              </a:ext>
            </a:extLst>
          </p:cNvPr>
          <p:cNvPicPr>
            <a:picLocks noChangeAspect="1"/>
          </p:cNvPicPr>
          <p:nvPr userDrawn="1"/>
        </p:nvPicPr>
        <p:blipFill rotWithShape="1">
          <a:blip r:embed="rId3" cstate="email">
            <a:alphaModFix amt="25000"/>
            <a:extLst>
              <a:ext uri="{28A0092B-C50C-407E-A947-70E740481C1C}">
                <a14:useLocalDpi xmlns:a14="http://schemas.microsoft.com/office/drawing/2010/main"/>
              </a:ext>
            </a:extLst>
          </a:blip>
          <a:srcRect b="-1"/>
          <a:stretch/>
        </p:blipFill>
        <p:spPr>
          <a:xfrm>
            <a:off x="5083109" y="0"/>
            <a:ext cx="9547252" cy="7716161"/>
          </a:xfrm>
          <a:prstGeom prst="rect">
            <a:avLst/>
          </a:prstGeom>
        </p:spPr>
      </p:pic>
      <p:pic>
        <p:nvPicPr>
          <p:cNvPr id="21" name="Picture 20">
            <a:extLst>
              <a:ext uri="{FF2B5EF4-FFF2-40B4-BE49-F238E27FC236}">
                <a16:creationId xmlns:a16="http://schemas.microsoft.com/office/drawing/2014/main" id="{758C5DA5-BED2-E44B-B469-BBF12FE927AC}"/>
              </a:ext>
            </a:extLst>
          </p:cNvPr>
          <p:cNvPicPr>
            <a:picLocks noChangeAspect="1"/>
          </p:cNvPicPr>
          <p:nvPr userDrawn="1"/>
        </p:nvPicPr>
        <p:blipFill rotWithShape="1">
          <a:blip r:embed="rId4" cstate="email">
            <a:alphaModFix amt="25000"/>
            <a:extLst>
              <a:ext uri="{28A0092B-C50C-407E-A947-70E740481C1C}">
                <a14:useLocalDpi xmlns:a14="http://schemas.microsoft.com/office/drawing/2010/main"/>
              </a:ext>
            </a:extLst>
          </a:blip>
          <a:srcRect t="4091"/>
          <a:stretch/>
        </p:blipFill>
        <p:spPr>
          <a:xfrm>
            <a:off x="7315200" y="0"/>
            <a:ext cx="6052869" cy="5786438"/>
          </a:xfrm>
          <a:prstGeom prst="rect">
            <a:avLst/>
          </a:prstGeom>
        </p:spPr>
      </p:pic>
      <p:pic>
        <p:nvPicPr>
          <p:cNvPr id="27" name="Picture 26">
            <a:extLst>
              <a:ext uri="{FF2B5EF4-FFF2-40B4-BE49-F238E27FC236}">
                <a16:creationId xmlns:a16="http://schemas.microsoft.com/office/drawing/2014/main" id="{DCC3B41D-46E2-024A-BD20-5C9EEEB09D98}"/>
              </a:ext>
            </a:extLst>
          </p:cNvPr>
          <p:cNvPicPr>
            <a:picLocks noChangeAspect="1"/>
          </p:cNvPicPr>
          <p:nvPr userDrawn="1"/>
        </p:nvPicPr>
        <p:blipFill>
          <a:blip r:embed="rId4" cstate="email">
            <a:alphaModFix amt="25000"/>
            <a:extLst>
              <a:ext uri="{28A0092B-C50C-407E-A947-70E740481C1C}">
                <a14:useLocalDpi xmlns:a14="http://schemas.microsoft.com/office/drawing/2010/main"/>
              </a:ext>
            </a:extLst>
          </a:blip>
          <a:stretch>
            <a:fillRect/>
          </a:stretch>
        </p:blipFill>
        <p:spPr>
          <a:xfrm>
            <a:off x="8192738" y="358815"/>
            <a:ext cx="4446816" cy="4432425"/>
          </a:xfrm>
          <a:prstGeom prst="rect">
            <a:avLst/>
          </a:prstGeom>
        </p:spPr>
      </p:pic>
      <p:pic>
        <p:nvPicPr>
          <p:cNvPr id="25" name="Picture 24">
            <a:extLst>
              <a:ext uri="{FF2B5EF4-FFF2-40B4-BE49-F238E27FC236}">
                <a16:creationId xmlns:a16="http://schemas.microsoft.com/office/drawing/2014/main" id="{3B8679EA-2A26-A443-AE86-B98B1156071D}"/>
              </a:ext>
            </a:extLst>
          </p:cNvPr>
          <p:cNvPicPr>
            <a:picLocks noChangeAspect="1"/>
          </p:cNvPicPr>
          <p:nvPr userDrawn="1"/>
        </p:nvPicPr>
        <p:blipFill>
          <a:blip r:embed="rId5">
            <a:alphaModFix amt="25000"/>
          </a:blip>
          <a:stretch>
            <a:fillRect/>
          </a:stretch>
        </p:blipFill>
        <p:spPr>
          <a:xfrm>
            <a:off x="8891134" y="833378"/>
            <a:ext cx="3126515" cy="3126515"/>
          </a:xfrm>
          <a:prstGeom prst="rect">
            <a:avLst/>
          </a:prstGeom>
        </p:spPr>
      </p:pic>
      <p:pic>
        <p:nvPicPr>
          <p:cNvPr id="28" name="Picture 27">
            <a:extLst>
              <a:ext uri="{FF2B5EF4-FFF2-40B4-BE49-F238E27FC236}">
                <a16:creationId xmlns:a16="http://schemas.microsoft.com/office/drawing/2014/main" id="{73267CAA-A2BD-B84F-AFBE-2DADEA236695}"/>
              </a:ext>
            </a:extLst>
          </p:cNvPr>
          <p:cNvPicPr>
            <a:picLocks noChangeAspect="1"/>
          </p:cNvPicPr>
          <p:nvPr userDrawn="1"/>
        </p:nvPicPr>
        <p:blipFill>
          <a:blip r:embed="rId5" cstate="email">
            <a:alphaModFix amt="25000"/>
            <a:extLst>
              <a:ext uri="{28A0092B-C50C-407E-A947-70E740481C1C}">
                <a14:useLocalDpi xmlns:a14="http://schemas.microsoft.com/office/drawing/2010/main"/>
              </a:ext>
            </a:extLst>
          </a:blip>
          <a:stretch>
            <a:fillRect/>
          </a:stretch>
        </p:blipFill>
        <p:spPr>
          <a:xfrm>
            <a:off x="9321795" y="1264773"/>
            <a:ext cx="2280015" cy="2280015"/>
          </a:xfrm>
          <a:prstGeom prst="rect">
            <a:avLst/>
          </a:prstGeom>
        </p:spPr>
      </p:pic>
      <p:pic>
        <p:nvPicPr>
          <p:cNvPr id="9" name="Picture 8">
            <a:extLst>
              <a:ext uri="{FF2B5EF4-FFF2-40B4-BE49-F238E27FC236}">
                <a16:creationId xmlns:a16="http://schemas.microsoft.com/office/drawing/2014/main" id="{EE7F9A20-6D8A-524C-B97B-2C9383DB774A}"/>
              </a:ext>
            </a:extLst>
          </p:cNvPr>
          <p:cNvPicPr>
            <a:picLocks/>
          </p:cNvPicPr>
          <p:nvPr userDrawn="1"/>
        </p:nvPicPr>
        <p:blipFill rotWithShape="1">
          <a:blip r:embed="rId6" cstate="email">
            <a:extLst>
              <a:ext uri="{28A0092B-C50C-407E-A947-70E740481C1C}">
                <a14:useLocalDpi xmlns:a14="http://schemas.microsoft.com/office/drawing/2010/main"/>
              </a:ext>
            </a:extLst>
          </a:blip>
          <a:srcRect/>
          <a:stretch/>
        </p:blipFill>
        <p:spPr>
          <a:xfrm>
            <a:off x="-11576" y="7781542"/>
            <a:ext cx="14653551" cy="457200"/>
          </a:xfrm>
          <a:prstGeom prst="rect">
            <a:avLst/>
          </a:prstGeom>
        </p:spPr>
      </p:pic>
      <p:pic>
        <p:nvPicPr>
          <p:cNvPr id="13" name="Graphic 12">
            <a:extLst>
              <a:ext uri="{FF2B5EF4-FFF2-40B4-BE49-F238E27FC236}">
                <a16:creationId xmlns:a16="http://schemas.microsoft.com/office/drawing/2014/main" id="{6A1FEC0C-ECCD-D54B-8819-57384D60B2E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2000" y="7872983"/>
            <a:ext cx="1723443" cy="274320"/>
          </a:xfrm>
          <a:prstGeom prst="rect">
            <a:avLst/>
          </a:prstGeom>
        </p:spPr>
      </p:pic>
      <p:pic>
        <p:nvPicPr>
          <p:cNvPr id="3" name="Graphic 2">
            <a:extLst>
              <a:ext uri="{FF2B5EF4-FFF2-40B4-BE49-F238E27FC236}">
                <a16:creationId xmlns:a16="http://schemas.microsoft.com/office/drawing/2014/main" id="{348577ED-6D23-734D-AE5F-E6B717265E6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994950" y="2443163"/>
            <a:ext cx="6814155" cy="3343275"/>
          </a:xfrm>
          <a:prstGeom prst="rect">
            <a:avLst/>
          </a:prstGeom>
        </p:spPr>
      </p:pic>
      <p:grpSp>
        <p:nvGrpSpPr>
          <p:cNvPr id="32" name="Group 31">
            <a:extLst>
              <a:ext uri="{FF2B5EF4-FFF2-40B4-BE49-F238E27FC236}">
                <a16:creationId xmlns:a16="http://schemas.microsoft.com/office/drawing/2014/main" id="{5763C06E-2713-A449-865D-23859971B879}"/>
              </a:ext>
            </a:extLst>
          </p:cNvPr>
          <p:cNvGrpSpPr/>
          <p:nvPr userDrawn="1"/>
        </p:nvGrpSpPr>
        <p:grpSpPr>
          <a:xfrm>
            <a:off x="9246232" y="1047093"/>
            <a:ext cx="3227728" cy="7191651"/>
            <a:chOff x="1035191" y="272843"/>
            <a:chExt cx="1725122" cy="3843718"/>
          </a:xfrm>
        </p:grpSpPr>
        <p:pic>
          <p:nvPicPr>
            <p:cNvPr id="33" name="Picture 32">
              <a:extLst>
                <a:ext uri="{FF2B5EF4-FFF2-40B4-BE49-F238E27FC236}">
                  <a16:creationId xmlns:a16="http://schemas.microsoft.com/office/drawing/2014/main" id="{DBC7676B-C8EB-A044-8485-9EC39D4DA46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35191" y="745959"/>
              <a:ext cx="1725122" cy="3370602"/>
            </a:xfrm>
            <a:prstGeom prst="rect">
              <a:avLst/>
            </a:prstGeom>
          </p:spPr>
        </p:pic>
        <p:pic>
          <p:nvPicPr>
            <p:cNvPr id="34" name="Picture 33">
              <a:extLst>
                <a:ext uri="{FF2B5EF4-FFF2-40B4-BE49-F238E27FC236}">
                  <a16:creationId xmlns:a16="http://schemas.microsoft.com/office/drawing/2014/main" id="{398BD984-C119-6546-BC56-6AE2FC7AB2B4}"/>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504126" y="272843"/>
              <a:ext cx="649794" cy="1215357"/>
            </a:xfrm>
            <a:prstGeom prst="rect">
              <a:avLst/>
            </a:prstGeom>
          </p:spPr>
        </p:pic>
      </p:grpSp>
      <p:pic>
        <p:nvPicPr>
          <p:cNvPr id="16" name="Picture 15">
            <a:extLst>
              <a:ext uri="{FF2B5EF4-FFF2-40B4-BE49-F238E27FC236}">
                <a16:creationId xmlns:a16="http://schemas.microsoft.com/office/drawing/2014/main" id="{27A86DBE-54E1-0340-AB90-A43DFE76DEF8}"/>
              </a:ext>
            </a:extLst>
          </p:cNvPr>
          <p:cNvPicPr>
            <a:picLocks noChangeAspect="1"/>
          </p:cNvPicPr>
          <p:nvPr userDrawn="1"/>
        </p:nvPicPr>
        <p:blipFill rotWithShape="1">
          <a:blip r:embed="rId4" cstate="email">
            <a:alphaModFix amt="25000"/>
            <a:extLst>
              <a:ext uri="{28A0092B-C50C-407E-A947-70E740481C1C}">
                <a14:useLocalDpi xmlns:a14="http://schemas.microsoft.com/office/drawing/2010/main"/>
              </a:ext>
            </a:extLst>
          </a:blip>
          <a:srcRect t="11701" b="-1"/>
          <a:stretch/>
        </p:blipFill>
        <p:spPr>
          <a:xfrm>
            <a:off x="6417276" y="-1"/>
            <a:ext cx="7737508" cy="6810063"/>
          </a:xfrm>
          <a:prstGeom prst="rect">
            <a:avLst/>
          </a:prstGeom>
        </p:spPr>
      </p:pic>
    </p:spTree>
    <p:extLst>
      <p:ext uri="{BB962C8B-B14F-4D97-AF65-F5344CB8AC3E}">
        <p14:creationId xmlns:p14="http://schemas.microsoft.com/office/powerpoint/2010/main" val="2951257357"/>
      </p:ext>
    </p:extLst>
  </p:cSld>
  <p:clrMapOvr>
    <a:masterClrMapping/>
  </p:clrMapOvr>
  <p:extLst>
    <p:ext uri="{DCECCB84-F9BA-43D5-87BE-67443E8EF086}">
      <p15:sldGuideLst xmlns:p15="http://schemas.microsoft.com/office/powerpoint/2012/main">
        <p15:guide id="4"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icture: Black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E040-2639-644B-98BB-A14BE1AD2EA7}"/>
              </a:ext>
            </a:extLst>
          </p:cNvPr>
          <p:cNvSpPr>
            <a:spLocks noGrp="1"/>
          </p:cNvSpPr>
          <p:nvPr>
            <p:ph type="title" hasCustomPrompt="1"/>
          </p:nvPr>
        </p:nvSpPr>
        <p:spPr>
          <a:xfrm>
            <a:off x="762001" y="762000"/>
            <a:ext cx="13106400" cy="990600"/>
          </a:xfrm>
          <a:prstGeom prst="rect">
            <a:avLst/>
          </a:prstGeom>
        </p:spPr>
        <p:txBody>
          <a:bodyPr lIns="0" tIns="0" rIns="0" bIns="0"/>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FE064589-1AB3-F94C-AB6B-A170BBD2BD29}"/>
              </a:ext>
            </a:extLst>
          </p:cNvPr>
          <p:cNvSpPr>
            <a:spLocks noGrp="1"/>
          </p:cNvSpPr>
          <p:nvPr>
            <p:ph idx="1"/>
          </p:nvPr>
        </p:nvSpPr>
        <p:spPr>
          <a:xfrm>
            <a:off x="762000" y="1905000"/>
            <a:ext cx="6477000" cy="5562600"/>
          </a:xfrm>
        </p:spPr>
        <p:txBody>
          <a:bodyPr lIns="0" tIns="0" rIns="0" bIns="0">
            <a:noAutofit/>
          </a:bodyPr>
          <a:lstStyle>
            <a:lvl1pPr>
              <a:buClr>
                <a:schemeClr val="tx2"/>
              </a:buClr>
              <a:defRPr sz="2800" b="0"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800" b="0" i="0">
                <a:latin typeface="Arial" panose="020B0604020202020204" pitchFamily="34" charset="0"/>
              </a:defRPr>
            </a:lvl3pPr>
            <a:lvl4pPr>
              <a:buClr>
                <a:schemeClr val="tx2"/>
              </a:buClr>
              <a:defRPr sz="2800" b="0" i="0">
                <a:latin typeface="Arial" panose="020B0604020202020204" pitchFamily="34" charset="0"/>
              </a:defRPr>
            </a:lvl4pPr>
            <a:lvl5pPr>
              <a:buClr>
                <a:schemeClr val="tx2"/>
              </a:buClr>
              <a:defRPr sz="28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DE123CF-9784-544F-90AD-B8E70B16FAB5}"/>
              </a:ext>
            </a:extLst>
          </p:cNvPr>
          <p:cNvGrpSpPr/>
          <p:nvPr userDrawn="1"/>
        </p:nvGrpSpPr>
        <p:grpSpPr>
          <a:xfrm>
            <a:off x="0" y="7781543"/>
            <a:ext cx="14630360" cy="457201"/>
            <a:chOff x="0" y="7781543"/>
            <a:chExt cx="14630360" cy="457201"/>
          </a:xfrm>
        </p:grpSpPr>
        <p:pic>
          <p:nvPicPr>
            <p:cNvPr id="11" name="Picture 10">
              <a:extLst>
                <a:ext uri="{FF2B5EF4-FFF2-40B4-BE49-F238E27FC236}">
                  <a16:creationId xmlns:a16="http://schemas.microsoft.com/office/drawing/2014/main" id="{7FB2852C-3FDE-C94B-9CCA-5A8D888BD9E8}"/>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2" name="TextBox 11">
              <a:extLst>
                <a:ext uri="{FF2B5EF4-FFF2-40B4-BE49-F238E27FC236}">
                  <a16:creationId xmlns:a16="http://schemas.microsoft.com/office/drawing/2014/main" id="{26D9191B-63D8-174E-8C84-B1469A2AB2B6}"/>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3" name="Graphic 12">
              <a:extLst>
                <a:ext uri="{FF2B5EF4-FFF2-40B4-BE49-F238E27FC236}">
                  <a16:creationId xmlns:a16="http://schemas.microsoft.com/office/drawing/2014/main" id="{C7375DBF-407E-A248-8644-D5FE907A61C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4" name="Graphic 13">
              <a:extLst>
                <a:ext uri="{FF2B5EF4-FFF2-40B4-BE49-F238E27FC236}">
                  <a16:creationId xmlns:a16="http://schemas.microsoft.com/office/drawing/2014/main" id="{C6A29B05-284B-2542-BF45-3E1E9AB901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
        <p:nvSpPr>
          <p:cNvPr id="5" name="Picture Placeholder 4">
            <a:extLst>
              <a:ext uri="{FF2B5EF4-FFF2-40B4-BE49-F238E27FC236}">
                <a16:creationId xmlns:a16="http://schemas.microsoft.com/office/drawing/2014/main" id="{229B35AB-35C2-8946-8857-2B21DE02A84D}"/>
              </a:ext>
            </a:extLst>
          </p:cNvPr>
          <p:cNvSpPr>
            <a:spLocks noGrp="1"/>
          </p:cNvSpPr>
          <p:nvPr>
            <p:ph type="pic" sz="quarter" idx="10"/>
          </p:nvPr>
        </p:nvSpPr>
        <p:spPr>
          <a:xfrm>
            <a:off x="7391400" y="1905000"/>
            <a:ext cx="7239000" cy="5876543"/>
          </a:xfrm>
        </p:spPr>
        <p:txBody>
          <a:bodyPr/>
          <a:lstStyle/>
          <a:p>
            <a:endParaRPr lang="en-US"/>
          </a:p>
        </p:txBody>
      </p:sp>
    </p:spTree>
    <p:extLst>
      <p:ext uri="{BB962C8B-B14F-4D97-AF65-F5344CB8AC3E}">
        <p14:creationId xmlns:p14="http://schemas.microsoft.com/office/powerpoint/2010/main" val="407545281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cus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E040-2639-644B-98BB-A14BE1AD2EA7}"/>
              </a:ext>
            </a:extLst>
          </p:cNvPr>
          <p:cNvSpPr>
            <a:spLocks noGrp="1"/>
          </p:cNvSpPr>
          <p:nvPr>
            <p:ph type="title" hasCustomPrompt="1"/>
          </p:nvPr>
        </p:nvSpPr>
        <p:spPr>
          <a:xfrm>
            <a:off x="762001" y="762000"/>
            <a:ext cx="13106400" cy="990600"/>
          </a:xfrm>
          <a:prstGeom prst="rect">
            <a:avLst/>
          </a:prstGeom>
        </p:spPr>
        <p:txBody>
          <a:bodyPr lIns="0" tIns="0" rIns="0" bIns="0"/>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FE064589-1AB3-F94C-AB6B-A170BBD2BD29}"/>
              </a:ext>
            </a:extLst>
          </p:cNvPr>
          <p:cNvSpPr>
            <a:spLocks noGrp="1"/>
          </p:cNvSpPr>
          <p:nvPr>
            <p:ph idx="1"/>
          </p:nvPr>
        </p:nvSpPr>
        <p:spPr>
          <a:xfrm>
            <a:off x="762000" y="1905000"/>
            <a:ext cx="6477000" cy="5562600"/>
          </a:xfrm>
        </p:spPr>
        <p:txBody>
          <a:bodyPr lIns="0" tIns="0" rIns="0" bIns="0">
            <a:noAutofit/>
          </a:bodyPr>
          <a:lstStyle>
            <a:lvl1pPr>
              <a:buClr>
                <a:schemeClr val="tx2"/>
              </a:buClr>
              <a:defRPr sz="2800" b="0"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800" b="0" i="0">
                <a:latin typeface="Arial" panose="020B0604020202020204" pitchFamily="34" charset="0"/>
              </a:defRPr>
            </a:lvl3pPr>
            <a:lvl4pPr>
              <a:buClr>
                <a:schemeClr val="tx2"/>
              </a:buClr>
              <a:defRPr sz="2800" b="0" i="0">
                <a:latin typeface="Arial" panose="020B0604020202020204" pitchFamily="34" charset="0"/>
              </a:defRPr>
            </a:lvl4pPr>
            <a:lvl5pPr>
              <a:buClr>
                <a:schemeClr val="tx2"/>
              </a:buClr>
              <a:defRPr sz="28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7FB2852C-3FDE-C94B-9CCA-5A8D888BD9E8}"/>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2" name="TextBox 11">
            <a:extLst>
              <a:ext uri="{FF2B5EF4-FFF2-40B4-BE49-F238E27FC236}">
                <a16:creationId xmlns:a16="http://schemas.microsoft.com/office/drawing/2014/main" id="{26D9191B-63D8-174E-8C84-B1469A2AB2B6}"/>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3" name="Graphic 12">
            <a:extLst>
              <a:ext uri="{FF2B5EF4-FFF2-40B4-BE49-F238E27FC236}">
                <a16:creationId xmlns:a16="http://schemas.microsoft.com/office/drawing/2014/main" id="{C7375DBF-407E-A248-8644-D5FE907A61C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4" name="Graphic 13">
            <a:extLst>
              <a:ext uri="{FF2B5EF4-FFF2-40B4-BE49-F238E27FC236}">
                <a16:creationId xmlns:a16="http://schemas.microsoft.com/office/drawing/2014/main" id="{C6A29B05-284B-2542-BF45-3E1E9AB901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86430"/>
            <a:ext cx="1723443" cy="274320"/>
          </a:xfrm>
          <a:prstGeom prst="rect">
            <a:avLst/>
          </a:prstGeom>
        </p:spPr>
      </p:pic>
      <p:sp>
        <p:nvSpPr>
          <p:cNvPr id="5" name="Picture Placeholder 4">
            <a:extLst>
              <a:ext uri="{FF2B5EF4-FFF2-40B4-BE49-F238E27FC236}">
                <a16:creationId xmlns:a16="http://schemas.microsoft.com/office/drawing/2014/main" id="{229B35AB-35C2-8946-8857-2B21DE02A84D}"/>
              </a:ext>
            </a:extLst>
          </p:cNvPr>
          <p:cNvSpPr>
            <a:spLocks noGrp="1"/>
          </p:cNvSpPr>
          <p:nvPr>
            <p:ph type="pic" sz="quarter" idx="10"/>
          </p:nvPr>
        </p:nvSpPr>
        <p:spPr>
          <a:xfrm>
            <a:off x="7391400" y="1905000"/>
            <a:ext cx="7239000" cy="5876543"/>
          </a:xfrm>
        </p:spPr>
        <p:txBody>
          <a:bodyPr/>
          <a:lstStyle/>
          <a:p>
            <a:endParaRPr lang="en-US"/>
          </a:p>
        </p:txBody>
      </p:sp>
    </p:spTree>
    <p:extLst>
      <p:ext uri="{BB962C8B-B14F-4D97-AF65-F5344CB8AC3E}">
        <p14:creationId xmlns:p14="http://schemas.microsoft.com/office/powerpoint/2010/main" val="193314255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Photo: Gre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E040-2639-644B-98BB-A14BE1AD2EA7}"/>
              </a:ext>
            </a:extLst>
          </p:cNvPr>
          <p:cNvSpPr>
            <a:spLocks noGrp="1"/>
          </p:cNvSpPr>
          <p:nvPr>
            <p:ph type="title" hasCustomPrompt="1"/>
          </p:nvPr>
        </p:nvSpPr>
        <p:spPr>
          <a:xfrm>
            <a:off x="762001" y="762000"/>
            <a:ext cx="13106400" cy="990600"/>
          </a:xfrm>
          <a:prstGeom prst="rect">
            <a:avLst/>
          </a:prstGeom>
        </p:spPr>
        <p:txBody>
          <a:bodyPr lIns="0" tIns="0" rIns="0" bIns="0"/>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FE064589-1AB3-F94C-AB6B-A170BBD2BD29}"/>
              </a:ext>
            </a:extLst>
          </p:cNvPr>
          <p:cNvSpPr>
            <a:spLocks noGrp="1"/>
          </p:cNvSpPr>
          <p:nvPr>
            <p:ph idx="1"/>
          </p:nvPr>
        </p:nvSpPr>
        <p:spPr>
          <a:xfrm>
            <a:off x="762000" y="1905000"/>
            <a:ext cx="6477000" cy="5562600"/>
          </a:xfrm>
        </p:spPr>
        <p:txBody>
          <a:bodyPr lIns="0" tIns="0" rIns="0" bIns="0">
            <a:noAutofit/>
          </a:bodyPr>
          <a:lstStyle>
            <a:lvl1pPr>
              <a:buClr>
                <a:schemeClr val="tx2"/>
              </a:buClr>
              <a:defRPr sz="2800" b="0"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800" b="0" i="0">
                <a:latin typeface="Arial" panose="020B0604020202020204" pitchFamily="34" charset="0"/>
              </a:defRPr>
            </a:lvl3pPr>
            <a:lvl4pPr>
              <a:buClr>
                <a:schemeClr val="tx2"/>
              </a:buClr>
              <a:defRPr sz="2800" b="0" i="0">
                <a:latin typeface="Arial" panose="020B0604020202020204" pitchFamily="34" charset="0"/>
              </a:defRPr>
            </a:lvl4pPr>
            <a:lvl5pPr>
              <a:buClr>
                <a:schemeClr val="tx2"/>
              </a:buClr>
              <a:defRPr sz="28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29B35AB-35C2-8946-8857-2B21DE02A84D}"/>
              </a:ext>
            </a:extLst>
          </p:cNvPr>
          <p:cNvSpPr>
            <a:spLocks noGrp="1"/>
          </p:cNvSpPr>
          <p:nvPr>
            <p:ph type="pic" sz="quarter" idx="10"/>
          </p:nvPr>
        </p:nvSpPr>
        <p:spPr>
          <a:xfrm>
            <a:off x="7391400" y="1905000"/>
            <a:ext cx="7239000" cy="5876543"/>
          </a:xfrm>
        </p:spPr>
        <p:txBody>
          <a:bodyPr/>
          <a:lstStyle/>
          <a:p>
            <a:endParaRPr lang="en-US"/>
          </a:p>
        </p:txBody>
      </p:sp>
      <p:grpSp>
        <p:nvGrpSpPr>
          <p:cNvPr id="15" name="Group 14">
            <a:extLst>
              <a:ext uri="{FF2B5EF4-FFF2-40B4-BE49-F238E27FC236}">
                <a16:creationId xmlns:a16="http://schemas.microsoft.com/office/drawing/2014/main" id="{13EBF922-9BB4-E848-9B16-0DA28B644BF5}"/>
              </a:ext>
            </a:extLst>
          </p:cNvPr>
          <p:cNvGrpSpPr/>
          <p:nvPr userDrawn="1"/>
        </p:nvGrpSpPr>
        <p:grpSpPr>
          <a:xfrm>
            <a:off x="0" y="7781543"/>
            <a:ext cx="14630400" cy="457201"/>
            <a:chOff x="0" y="7781543"/>
            <a:chExt cx="14630400" cy="457201"/>
          </a:xfrm>
        </p:grpSpPr>
        <p:pic>
          <p:nvPicPr>
            <p:cNvPr id="16" name="Picture 15">
              <a:extLst>
                <a:ext uri="{FF2B5EF4-FFF2-40B4-BE49-F238E27FC236}">
                  <a16:creationId xmlns:a16="http://schemas.microsoft.com/office/drawing/2014/main" id="{8F48FD82-7E85-B345-8301-E0F8C9F2331D}"/>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7" name="Rectangle 16">
              <a:extLst>
                <a:ext uri="{FF2B5EF4-FFF2-40B4-BE49-F238E27FC236}">
                  <a16:creationId xmlns:a16="http://schemas.microsoft.com/office/drawing/2014/main" id="{2FAEE057-636A-7F4C-A7DB-92EB9A5D3769}"/>
                </a:ext>
              </a:extLst>
            </p:cNvPr>
            <p:cNvSpPr/>
            <p:nvPr userDrawn="1"/>
          </p:nvSpPr>
          <p:spPr>
            <a:xfrm>
              <a:off x="0" y="7781543"/>
              <a:ext cx="14630400" cy="4572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TextBox 17">
              <a:extLst>
                <a:ext uri="{FF2B5EF4-FFF2-40B4-BE49-F238E27FC236}">
                  <a16:creationId xmlns:a16="http://schemas.microsoft.com/office/drawing/2014/main" id="{6F05B0BC-6A3E-7948-905A-2021AB57D957}"/>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tx1"/>
                  </a:solidFill>
                  <a:latin typeface="TRADE GOTHIC LT BD CN NO.20" panose="020B0503040303020004" pitchFamily="34" charset="0"/>
                </a:rPr>
                <a:t>LIGHT THE WAY, LIVE UNITED: </a:t>
              </a:r>
              <a:r>
                <a:rPr lang="en-US" sz="1200" b="0" i="0" spc="-16">
                  <a:solidFill>
                    <a:schemeClr val="tx1"/>
                  </a:solidFill>
                  <a:latin typeface="TRADE GOTHIC LT COND NO. 18" panose="020B0506040303090004" pitchFamily="34" charset="0"/>
                </a:rPr>
                <a:t>2021-22 COMMUNITY GIVING CAMPAIGN</a:t>
              </a:r>
            </a:p>
          </p:txBody>
        </p:sp>
        <p:pic>
          <p:nvPicPr>
            <p:cNvPr id="19" name="Graphic 18">
              <a:extLst>
                <a:ext uri="{FF2B5EF4-FFF2-40B4-BE49-F238E27FC236}">
                  <a16:creationId xmlns:a16="http://schemas.microsoft.com/office/drawing/2014/main" id="{ED8BC83C-B44C-574B-BAB3-BF0488CAFCC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20" name="Graphic 19">
              <a:extLst>
                <a:ext uri="{FF2B5EF4-FFF2-40B4-BE49-F238E27FC236}">
                  <a16:creationId xmlns:a16="http://schemas.microsoft.com/office/drawing/2014/main" id="{622332C0-B085-E64F-A87F-B57BD3E9749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281439526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ay Foo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8823D7-ACB7-C44F-8920-93F2ADA96D23}"/>
              </a:ext>
            </a:extLst>
          </p:cNvPr>
          <p:cNvSpPr>
            <a:spLocks noGrp="1"/>
          </p:cNvSpPr>
          <p:nvPr>
            <p:ph type="title" hasCustomPrompt="1"/>
          </p:nvPr>
        </p:nvSpPr>
        <p:spPr>
          <a:xfrm>
            <a:off x="762000" y="762000"/>
            <a:ext cx="13106400" cy="990600"/>
          </a:xfrm>
          <a:prstGeom prst="rect">
            <a:avLst/>
          </a:prstGeom>
        </p:spPr>
        <p:txBody>
          <a:bodyPr wrap="square" lIns="0" tIns="0" rIns="0" bIns="0" anchor="b">
            <a:noAutofit/>
          </a:bodyPr>
          <a:lstStyle>
            <a:lvl1pPr>
              <a:defRPr sz="4800" b="0" i="0">
                <a:solidFill>
                  <a:schemeClr val="tx1"/>
                </a:solidFill>
              </a:defRPr>
            </a:lvl1pPr>
          </a:lstStyle>
          <a:p>
            <a:r>
              <a:rPr lang="en-US"/>
              <a:t>CLICK TO EDIT MASTER TITLE STYLE</a:t>
            </a:r>
          </a:p>
        </p:txBody>
      </p:sp>
      <p:grpSp>
        <p:nvGrpSpPr>
          <p:cNvPr id="4" name="Group 3">
            <a:extLst>
              <a:ext uri="{FF2B5EF4-FFF2-40B4-BE49-F238E27FC236}">
                <a16:creationId xmlns:a16="http://schemas.microsoft.com/office/drawing/2014/main" id="{12AEB032-6740-4445-BF58-746B54716B1B}"/>
              </a:ext>
            </a:extLst>
          </p:cNvPr>
          <p:cNvGrpSpPr/>
          <p:nvPr userDrawn="1"/>
        </p:nvGrpSpPr>
        <p:grpSpPr>
          <a:xfrm>
            <a:off x="0" y="7781543"/>
            <a:ext cx="14630400" cy="457201"/>
            <a:chOff x="0" y="7781543"/>
            <a:chExt cx="14630400" cy="457201"/>
          </a:xfrm>
        </p:grpSpPr>
        <p:pic>
          <p:nvPicPr>
            <p:cNvPr id="5" name="Picture 4">
              <a:extLst>
                <a:ext uri="{FF2B5EF4-FFF2-40B4-BE49-F238E27FC236}">
                  <a16:creationId xmlns:a16="http://schemas.microsoft.com/office/drawing/2014/main" id="{A7A947F7-80FD-6246-B66D-12A784B11DC9}"/>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6" name="Rectangle 5">
              <a:extLst>
                <a:ext uri="{FF2B5EF4-FFF2-40B4-BE49-F238E27FC236}">
                  <a16:creationId xmlns:a16="http://schemas.microsoft.com/office/drawing/2014/main" id="{EDFD3C9A-6493-B945-8A57-5787AF456D62}"/>
                </a:ext>
              </a:extLst>
            </p:cNvPr>
            <p:cNvSpPr/>
            <p:nvPr userDrawn="1"/>
          </p:nvSpPr>
          <p:spPr>
            <a:xfrm>
              <a:off x="0" y="7781543"/>
              <a:ext cx="14630400" cy="4572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74A5ED88-3920-F344-87BA-2C394B7E45A4}"/>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tx1"/>
                  </a:solidFill>
                  <a:latin typeface="TRADE GOTHIC LT BD CN NO.20" panose="020B0503040303020004" pitchFamily="34" charset="0"/>
                </a:rPr>
                <a:t>LIGHT THE WAY, LIVE UNITED: </a:t>
              </a:r>
              <a:r>
                <a:rPr lang="en-US" sz="1200" b="0" i="0" spc="-16">
                  <a:solidFill>
                    <a:schemeClr val="tx1"/>
                  </a:solidFill>
                  <a:latin typeface="TRADE GOTHIC LT COND NO. 18" panose="020B0506040303090004" pitchFamily="34" charset="0"/>
                </a:rPr>
                <a:t>2021-22 COMMUNITY GIVING CAMPAIGN</a:t>
              </a:r>
            </a:p>
          </p:txBody>
        </p:sp>
        <p:pic>
          <p:nvPicPr>
            <p:cNvPr id="8" name="Graphic 7">
              <a:extLst>
                <a:ext uri="{FF2B5EF4-FFF2-40B4-BE49-F238E27FC236}">
                  <a16:creationId xmlns:a16="http://schemas.microsoft.com/office/drawing/2014/main" id="{CE34F2E5-306D-2447-8205-079480408C8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9" name="Graphic 8">
              <a:extLst>
                <a:ext uri="{FF2B5EF4-FFF2-40B4-BE49-F238E27FC236}">
                  <a16:creationId xmlns:a16="http://schemas.microsoft.com/office/drawing/2014/main" id="{FD15F085-D97A-8448-B18F-571445F2CEA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1685117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Black Foo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8823D7-ACB7-C44F-8920-93F2ADA96D23}"/>
              </a:ext>
            </a:extLst>
          </p:cNvPr>
          <p:cNvSpPr>
            <a:spLocks noGrp="1"/>
          </p:cNvSpPr>
          <p:nvPr>
            <p:ph type="title" hasCustomPrompt="1"/>
          </p:nvPr>
        </p:nvSpPr>
        <p:spPr>
          <a:xfrm>
            <a:off x="762000" y="762000"/>
            <a:ext cx="13106400" cy="990600"/>
          </a:xfrm>
          <a:prstGeom prst="rect">
            <a:avLst/>
          </a:prstGeom>
        </p:spPr>
        <p:txBody>
          <a:bodyPr wrap="square" lIns="0" tIns="0" rIns="0" bIns="0" anchor="b">
            <a:noAutofit/>
          </a:bodyPr>
          <a:lstStyle>
            <a:lvl1pPr>
              <a:defRPr sz="4800" b="0" i="0">
                <a:solidFill>
                  <a:schemeClr val="tx1"/>
                </a:solidFill>
              </a:defRPr>
            </a:lvl1pPr>
          </a:lstStyle>
          <a:p>
            <a:r>
              <a:rPr lang="en-US"/>
              <a:t>CLICK TO EDIT MASTER TITLE STYLE</a:t>
            </a:r>
          </a:p>
        </p:txBody>
      </p:sp>
      <p:grpSp>
        <p:nvGrpSpPr>
          <p:cNvPr id="10" name="Group 9">
            <a:extLst>
              <a:ext uri="{FF2B5EF4-FFF2-40B4-BE49-F238E27FC236}">
                <a16:creationId xmlns:a16="http://schemas.microsoft.com/office/drawing/2014/main" id="{C9FF46DE-344D-044A-9994-2107B8FA0845}"/>
              </a:ext>
            </a:extLst>
          </p:cNvPr>
          <p:cNvGrpSpPr/>
          <p:nvPr userDrawn="1"/>
        </p:nvGrpSpPr>
        <p:grpSpPr>
          <a:xfrm>
            <a:off x="0" y="7781543"/>
            <a:ext cx="14630360" cy="457201"/>
            <a:chOff x="0" y="7781543"/>
            <a:chExt cx="14630360" cy="457201"/>
          </a:xfrm>
        </p:grpSpPr>
        <p:pic>
          <p:nvPicPr>
            <p:cNvPr id="11" name="Picture 10">
              <a:extLst>
                <a:ext uri="{FF2B5EF4-FFF2-40B4-BE49-F238E27FC236}">
                  <a16:creationId xmlns:a16="http://schemas.microsoft.com/office/drawing/2014/main" id="{03C60861-EDAB-8B44-AF52-B8A07626C318}"/>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2" name="TextBox 11">
              <a:extLst>
                <a:ext uri="{FF2B5EF4-FFF2-40B4-BE49-F238E27FC236}">
                  <a16:creationId xmlns:a16="http://schemas.microsoft.com/office/drawing/2014/main" id="{5AC25F1D-9C28-0D49-B7CF-A79F764121B7}"/>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3" name="Graphic 12">
              <a:extLst>
                <a:ext uri="{FF2B5EF4-FFF2-40B4-BE49-F238E27FC236}">
                  <a16:creationId xmlns:a16="http://schemas.microsoft.com/office/drawing/2014/main" id="{91D91AB8-BE1C-024B-A6D8-98766921785A}"/>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4" name="Graphic 13">
              <a:extLst>
                <a:ext uri="{FF2B5EF4-FFF2-40B4-BE49-F238E27FC236}">
                  <a16:creationId xmlns:a16="http://schemas.microsoft.com/office/drawing/2014/main" id="{E7FFCFBF-2CE4-4C4F-8EEC-64F06E3B2B9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284767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Gray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64A5CE-CF6B-3744-AF17-E8D9C0C467A6}"/>
              </a:ext>
            </a:extLst>
          </p:cNvPr>
          <p:cNvGrpSpPr/>
          <p:nvPr userDrawn="1"/>
        </p:nvGrpSpPr>
        <p:grpSpPr>
          <a:xfrm>
            <a:off x="0" y="7781543"/>
            <a:ext cx="14630400" cy="457201"/>
            <a:chOff x="0" y="7781543"/>
            <a:chExt cx="14630400" cy="457201"/>
          </a:xfrm>
        </p:grpSpPr>
        <p:pic>
          <p:nvPicPr>
            <p:cNvPr id="7" name="Picture 6">
              <a:extLst>
                <a:ext uri="{FF2B5EF4-FFF2-40B4-BE49-F238E27FC236}">
                  <a16:creationId xmlns:a16="http://schemas.microsoft.com/office/drawing/2014/main" id="{99865B4A-42AB-144A-B789-F09A606AC1A9}"/>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3" name="Rectangle 2">
              <a:extLst>
                <a:ext uri="{FF2B5EF4-FFF2-40B4-BE49-F238E27FC236}">
                  <a16:creationId xmlns:a16="http://schemas.microsoft.com/office/drawing/2014/main" id="{4B0213E2-0E30-9448-813A-835BB63435F7}"/>
                </a:ext>
              </a:extLst>
            </p:cNvPr>
            <p:cNvSpPr/>
            <p:nvPr userDrawn="1"/>
          </p:nvSpPr>
          <p:spPr>
            <a:xfrm>
              <a:off x="0" y="7781543"/>
              <a:ext cx="14630400" cy="4572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extBox 4">
              <a:extLst>
                <a:ext uri="{FF2B5EF4-FFF2-40B4-BE49-F238E27FC236}">
                  <a16:creationId xmlns:a16="http://schemas.microsoft.com/office/drawing/2014/main" id="{DB5A49B7-20D5-2746-8E64-B2F62E80995B}"/>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tx1"/>
                  </a:solidFill>
                  <a:latin typeface="TRADE GOTHIC LT BD CN NO.20" panose="020B0503040303020004" pitchFamily="34" charset="0"/>
                </a:rPr>
                <a:t>LIGHT THE WAY, LIVE UNITED: </a:t>
              </a:r>
              <a:r>
                <a:rPr lang="en-US" sz="1200" b="0" i="0" spc="-16">
                  <a:solidFill>
                    <a:schemeClr val="tx1"/>
                  </a:solidFill>
                  <a:latin typeface="TRADE GOTHIC LT COND NO. 18" panose="020B0506040303090004" pitchFamily="34" charset="0"/>
                </a:rPr>
                <a:t>2021-22 COMMUNITY GIVING CAMPAIGN</a:t>
              </a:r>
            </a:p>
          </p:txBody>
        </p:sp>
        <p:pic>
          <p:nvPicPr>
            <p:cNvPr id="9" name="Graphic 8">
              <a:extLst>
                <a:ext uri="{FF2B5EF4-FFF2-40B4-BE49-F238E27FC236}">
                  <a16:creationId xmlns:a16="http://schemas.microsoft.com/office/drawing/2014/main" id="{17B3D7E1-2F60-4340-9722-6B21FD3A0399}"/>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1" name="Graphic 10">
              <a:extLst>
                <a:ext uri="{FF2B5EF4-FFF2-40B4-BE49-F238E27FC236}">
                  <a16:creationId xmlns:a16="http://schemas.microsoft.com/office/drawing/2014/main" id="{E5DA6C71-5AFC-6A4E-A83C-9396EB0779B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213381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Black Footer">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DC53F0-6B52-AC4E-AAED-6AA4583DB928}"/>
              </a:ext>
            </a:extLst>
          </p:cNvPr>
          <p:cNvGrpSpPr/>
          <p:nvPr userDrawn="1"/>
        </p:nvGrpSpPr>
        <p:grpSpPr>
          <a:xfrm>
            <a:off x="0" y="7781543"/>
            <a:ext cx="14630360" cy="457201"/>
            <a:chOff x="0" y="7781543"/>
            <a:chExt cx="14630360" cy="457201"/>
          </a:xfrm>
        </p:grpSpPr>
        <p:pic>
          <p:nvPicPr>
            <p:cNvPr id="10" name="Picture 9">
              <a:extLst>
                <a:ext uri="{FF2B5EF4-FFF2-40B4-BE49-F238E27FC236}">
                  <a16:creationId xmlns:a16="http://schemas.microsoft.com/office/drawing/2014/main" id="{81585244-0F00-644D-9949-203AAF2944B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2" name="TextBox 11">
              <a:extLst>
                <a:ext uri="{FF2B5EF4-FFF2-40B4-BE49-F238E27FC236}">
                  <a16:creationId xmlns:a16="http://schemas.microsoft.com/office/drawing/2014/main" id="{649E1C0B-02BA-0A4B-A6A8-C2949C350446}"/>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3" name="Graphic 12">
              <a:extLst>
                <a:ext uri="{FF2B5EF4-FFF2-40B4-BE49-F238E27FC236}">
                  <a16:creationId xmlns:a16="http://schemas.microsoft.com/office/drawing/2014/main" id="{2476A369-E4B6-FB42-BDC0-1DD35B779C1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4" name="Graphic 13">
              <a:extLst>
                <a:ext uri="{FF2B5EF4-FFF2-40B4-BE49-F238E27FC236}">
                  <a16:creationId xmlns:a16="http://schemas.microsoft.com/office/drawing/2014/main" id="{7B58960E-ECD1-FC41-88E7-A80B687359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360232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3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550F-E404-AB40-B4B6-E8976B9FFB56}"/>
              </a:ext>
            </a:extLst>
          </p:cNvPr>
          <p:cNvSpPr>
            <a:spLocks noGrp="1"/>
          </p:cNvSpPr>
          <p:nvPr>
            <p:ph type="title" hasCustomPrompt="1"/>
          </p:nvPr>
        </p:nvSpPr>
        <p:spPr>
          <a:xfrm>
            <a:off x="762000" y="762000"/>
            <a:ext cx="5372100" cy="990600"/>
          </a:xfrm>
        </p:spPr>
        <p:txBody>
          <a:bodyPr/>
          <a:lstStyle>
            <a:lvl1pPr algn="r">
              <a:defRPr/>
            </a:lvl1pPr>
          </a:lstStyle>
          <a:p>
            <a:r>
              <a:rPr lang="en-US"/>
              <a:t>CONTENTS</a:t>
            </a:r>
          </a:p>
        </p:txBody>
      </p:sp>
      <p:sp>
        <p:nvSpPr>
          <p:cNvPr id="4" name="Picture Placeholder 3">
            <a:extLst>
              <a:ext uri="{FF2B5EF4-FFF2-40B4-BE49-F238E27FC236}">
                <a16:creationId xmlns:a16="http://schemas.microsoft.com/office/drawing/2014/main" id="{92E8CD3A-6AE5-884D-8DFB-84B4FD3DE58F}"/>
              </a:ext>
            </a:extLst>
          </p:cNvPr>
          <p:cNvSpPr>
            <a:spLocks noGrp="1"/>
          </p:cNvSpPr>
          <p:nvPr>
            <p:ph type="pic" sz="quarter" idx="10"/>
          </p:nvPr>
        </p:nvSpPr>
        <p:spPr>
          <a:xfrm>
            <a:off x="6286500" y="0"/>
            <a:ext cx="8343900" cy="8229600"/>
          </a:xfrm>
        </p:spPr>
        <p:txBody>
          <a:bodyPr/>
          <a:lstStyle/>
          <a:p>
            <a:endParaRPr lang="en-US"/>
          </a:p>
        </p:txBody>
      </p:sp>
      <p:grpSp>
        <p:nvGrpSpPr>
          <p:cNvPr id="15" name="Group 14">
            <a:extLst>
              <a:ext uri="{FF2B5EF4-FFF2-40B4-BE49-F238E27FC236}">
                <a16:creationId xmlns:a16="http://schemas.microsoft.com/office/drawing/2014/main" id="{F59D59A3-3945-2742-8E0B-0082C3435C8F}"/>
              </a:ext>
            </a:extLst>
          </p:cNvPr>
          <p:cNvGrpSpPr/>
          <p:nvPr userDrawn="1"/>
        </p:nvGrpSpPr>
        <p:grpSpPr>
          <a:xfrm>
            <a:off x="0" y="7781543"/>
            <a:ext cx="14630360" cy="457201"/>
            <a:chOff x="0" y="7781543"/>
            <a:chExt cx="14630360" cy="457201"/>
          </a:xfrm>
        </p:grpSpPr>
        <p:pic>
          <p:nvPicPr>
            <p:cNvPr id="6" name="Picture 5">
              <a:extLst>
                <a:ext uri="{FF2B5EF4-FFF2-40B4-BE49-F238E27FC236}">
                  <a16:creationId xmlns:a16="http://schemas.microsoft.com/office/drawing/2014/main" id="{23849322-E5D3-B740-919C-E40E07F9E7C2}"/>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8" name="TextBox 7">
              <a:extLst>
                <a:ext uri="{FF2B5EF4-FFF2-40B4-BE49-F238E27FC236}">
                  <a16:creationId xmlns:a16="http://schemas.microsoft.com/office/drawing/2014/main" id="{0F71ECE6-D961-6B4C-8745-C212F6395603}"/>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9" name="Graphic 8">
              <a:extLst>
                <a:ext uri="{FF2B5EF4-FFF2-40B4-BE49-F238E27FC236}">
                  <a16:creationId xmlns:a16="http://schemas.microsoft.com/office/drawing/2014/main" id="{1541E974-A34D-A447-A8ED-DF310E68507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0" name="Graphic 9">
              <a:extLst>
                <a:ext uri="{FF2B5EF4-FFF2-40B4-BE49-F238E27FC236}">
                  <a16:creationId xmlns:a16="http://schemas.microsoft.com/office/drawing/2014/main" id="{C736258B-3178-4646-BFDF-83200A3FE9E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pic>
        <p:nvPicPr>
          <p:cNvPr id="11" name="Picture 10">
            <a:extLst>
              <a:ext uri="{FF2B5EF4-FFF2-40B4-BE49-F238E27FC236}">
                <a16:creationId xmlns:a16="http://schemas.microsoft.com/office/drawing/2014/main" id="{448AD3A9-0AB0-0341-AE42-C6634547D3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1752600"/>
            <a:ext cx="6134100" cy="91440"/>
          </a:xfrm>
          <a:prstGeom prst="rect">
            <a:avLst/>
          </a:prstGeom>
        </p:spPr>
      </p:pic>
    </p:spTree>
    <p:extLst>
      <p:ext uri="{BB962C8B-B14F-4D97-AF65-F5344CB8AC3E}">
        <p14:creationId xmlns:p14="http://schemas.microsoft.com/office/powerpoint/2010/main" val="409919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Gray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CF10-933C-5444-8D69-E5823A0DE657}"/>
              </a:ext>
            </a:extLst>
          </p:cNvPr>
          <p:cNvSpPr>
            <a:spLocks noGrp="1"/>
          </p:cNvSpPr>
          <p:nvPr>
            <p:ph type="title" hasCustomPrompt="1"/>
          </p:nvPr>
        </p:nvSpPr>
        <p:spPr>
          <a:xfrm>
            <a:off x="8496300" y="762000"/>
            <a:ext cx="5372100" cy="3276600"/>
          </a:xfrm>
          <a:prstGeom prst="rect">
            <a:avLst/>
          </a:prstGeom>
        </p:spPr>
        <p:txBody>
          <a:bodyPr wrap="square" lIns="0" tIns="0" rIns="0" bIns="0" anchor="b">
            <a:noAutofit/>
          </a:bodyPr>
          <a:lstStyle>
            <a:lvl1pPr>
              <a:lnSpc>
                <a:spcPct val="76339"/>
              </a:lnSpc>
              <a:defRPr sz="4800" b="0" i="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691C09-EC21-3741-B9DD-4A63823FCE13}"/>
              </a:ext>
            </a:extLst>
          </p:cNvPr>
          <p:cNvSpPr>
            <a:spLocks noGrp="1"/>
          </p:cNvSpPr>
          <p:nvPr>
            <p:ph type="body" idx="1" hasCustomPrompt="1"/>
          </p:nvPr>
        </p:nvSpPr>
        <p:spPr>
          <a:xfrm>
            <a:off x="8496299" y="4260450"/>
            <a:ext cx="5372099" cy="2133600"/>
          </a:xfrm>
        </p:spPr>
        <p:txBody>
          <a:bodyPr wrap="square" lIns="182880" tIns="0" rIns="182880" bIns="0">
            <a:noAutofit/>
          </a:bodyPr>
          <a:lstStyle>
            <a:lvl1pPr marL="0" indent="0" algn="l">
              <a:buNone/>
              <a:defRPr sz="1800" b="0" i="0" spc="196">
                <a:solidFill>
                  <a:schemeClr val="tx1"/>
                </a:solidFill>
                <a:latin typeface="TRADE GOTHIC LT COND NO. 18" panose="020B05060403030900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76C1A019-DB00-9A44-9CF8-61C8698F569F}"/>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6" name="Rectangle 5">
            <a:extLst>
              <a:ext uri="{FF2B5EF4-FFF2-40B4-BE49-F238E27FC236}">
                <a16:creationId xmlns:a16="http://schemas.microsoft.com/office/drawing/2014/main" id="{C6D764CD-C00C-5E42-A9DA-C2C2CBB051E3}"/>
              </a:ext>
            </a:extLst>
          </p:cNvPr>
          <p:cNvSpPr/>
          <p:nvPr userDrawn="1"/>
        </p:nvSpPr>
        <p:spPr>
          <a:xfrm>
            <a:off x="0" y="7781543"/>
            <a:ext cx="14630400" cy="457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F37FF94D-A38E-D641-87B1-86BB96EF4B44}"/>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tx1"/>
                </a:solidFill>
                <a:latin typeface="TRADE GOTHIC LT BD CN NO.20" panose="020B0503040303020004" pitchFamily="34" charset="0"/>
              </a:rPr>
              <a:t>LIGHT THE WAY, LIVE UNITED: </a:t>
            </a:r>
            <a:r>
              <a:rPr lang="en-US" sz="1200" b="0" i="0" spc="-16">
                <a:solidFill>
                  <a:schemeClr val="tx1"/>
                </a:solidFill>
                <a:latin typeface="TRADE GOTHIC LT COND NO. 18" panose="020B0506040303090004" pitchFamily="34" charset="0"/>
              </a:rPr>
              <a:t>2021-22 COMMUNITY GIVING CAMPAIGN</a:t>
            </a:r>
          </a:p>
        </p:txBody>
      </p:sp>
      <p:pic>
        <p:nvPicPr>
          <p:cNvPr id="8" name="Graphic 7">
            <a:extLst>
              <a:ext uri="{FF2B5EF4-FFF2-40B4-BE49-F238E27FC236}">
                <a16:creationId xmlns:a16="http://schemas.microsoft.com/office/drawing/2014/main" id="{C8F4ABA7-6942-7541-86DB-D88C789EEBB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9" name="Graphic 8">
            <a:extLst>
              <a:ext uri="{FF2B5EF4-FFF2-40B4-BE49-F238E27FC236}">
                <a16:creationId xmlns:a16="http://schemas.microsoft.com/office/drawing/2014/main" id="{6F5564EE-C2C1-564D-8596-573EA6C43F3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sp>
        <p:nvSpPr>
          <p:cNvPr id="13" name="Picture Placeholder 12">
            <a:extLst>
              <a:ext uri="{FF2B5EF4-FFF2-40B4-BE49-F238E27FC236}">
                <a16:creationId xmlns:a16="http://schemas.microsoft.com/office/drawing/2014/main" id="{1787E6B0-58E4-A940-8B13-54D9CBF37A60}"/>
              </a:ext>
            </a:extLst>
          </p:cNvPr>
          <p:cNvSpPr>
            <a:spLocks noGrp="1"/>
          </p:cNvSpPr>
          <p:nvPr>
            <p:ph type="pic" sz="quarter" idx="10"/>
          </p:nvPr>
        </p:nvSpPr>
        <p:spPr>
          <a:xfrm>
            <a:off x="0" y="0"/>
            <a:ext cx="8191500" cy="7781542"/>
          </a:xfrm>
        </p:spPr>
        <p:txBody>
          <a:bodyPr/>
          <a:lstStyle/>
          <a:p>
            <a:endParaRPr lang="en-US"/>
          </a:p>
        </p:txBody>
      </p:sp>
      <p:pic>
        <p:nvPicPr>
          <p:cNvPr id="22" name="Picture 21">
            <a:extLst>
              <a:ext uri="{FF2B5EF4-FFF2-40B4-BE49-F238E27FC236}">
                <a16:creationId xmlns:a16="http://schemas.microsoft.com/office/drawing/2014/main" id="{5BF7A704-3FC7-D04D-9150-601AB4D361B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496260" y="4015740"/>
            <a:ext cx="6134100" cy="91440"/>
          </a:xfrm>
          <a:prstGeom prst="rect">
            <a:avLst/>
          </a:prstGeom>
        </p:spPr>
      </p:pic>
    </p:spTree>
    <p:extLst>
      <p:ext uri="{BB962C8B-B14F-4D97-AF65-F5344CB8AC3E}">
        <p14:creationId xmlns:p14="http://schemas.microsoft.com/office/powerpoint/2010/main" val="2338322341"/>
      </p:ext>
    </p:extLst>
  </p:cSld>
  <p:clrMapOvr>
    <a:masterClrMapping/>
  </p:clrMapOvr>
  <p:extLst>
    <p:ext uri="{DCECCB84-F9BA-43D5-87BE-67443E8EF086}">
      <p15:sldGuideLst xmlns:p15="http://schemas.microsoft.com/office/powerpoint/2012/main">
        <p15:guide id="1" pos="5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Black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CF10-933C-5444-8D69-E5823A0DE657}"/>
              </a:ext>
            </a:extLst>
          </p:cNvPr>
          <p:cNvSpPr>
            <a:spLocks noGrp="1"/>
          </p:cNvSpPr>
          <p:nvPr>
            <p:ph type="title" hasCustomPrompt="1"/>
          </p:nvPr>
        </p:nvSpPr>
        <p:spPr>
          <a:xfrm>
            <a:off x="8496300" y="762000"/>
            <a:ext cx="5372100" cy="3276600"/>
          </a:xfrm>
          <a:prstGeom prst="rect">
            <a:avLst/>
          </a:prstGeom>
        </p:spPr>
        <p:txBody>
          <a:bodyPr wrap="square" lIns="0" tIns="0" rIns="0" bIns="0" anchor="b">
            <a:noAutofit/>
          </a:bodyPr>
          <a:lstStyle>
            <a:lvl1pPr>
              <a:lnSpc>
                <a:spcPct val="76339"/>
              </a:lnSpc>
              <a:defRPr sz="4800" b="0" i="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691C09-EC21-3741-B9DD-4A63823FCE13}"/>
              </a:ext>
            </a:extLst>
          </p:cNvPr>
          <p:cNvSpPr>
            <a:spLocks noGrp="1"/>
          </p:cNvSpPr>
          <p:nvPr>
            <p:ph type="body" idx="1" hasCustomPrompt="1"/>
          </p:nvPr>
        </p:nvSpPr>
        <p:spPr>
          <a:xfrm>
            <a:off x="8496299" y="4260450"/>
            <a:ext cx="5372099" cy="2133600"/>
          </a:xfrm>
        </p:spPr>
        <p:txBody>
          <a:bodyPr wrap="square" lIns="0" tIns="0" rIns="0" bIns="0">
            <a:noAutofit/>
          </a:bodyPr>
          <a:lstStyle>
            <a:lvl1pPr marL="0" indent="0" algn="l">
              <a:buNone/>
              <a:defRPr sz="1800" b="0" i="0" spc="196">
                <a:solidFill>
                  <a:schemeClr val="tx1"/>
                </a:solidFill>
                <a:latin typeface="TRADE GOTHIC LT COND NO. 18" panose="020B05060403030900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1787E6B0-58E4-A940-8B13-54D9CBF37A60}"/>
              </a:ext>
            </a:extLst>
          </p:cNvPr>
          <p:cNvSpPr>
            <a:spLocks noGrp="1"/>
          </p:cNvSpPr>
          <p:nvPr>
            <p:ph type="pic" sz="quarter" idx="10"/>
          </p:nvPr>
        </p:nvSpPr>
        <p:spPr>
          <a:xfrm>
            <a:off x="0" y="0"/>
            <a:ext cx="8191500" cy="7781542"/>
          </a:xfrm>
        </p:spPr>
        <p:txBody>
          <a:bodyPr/>
          <a:lstStyle/>
          <a:p>
            <a:endParaRPr lang="en-US"/>
          </a:p>
        </p:txBody>
      </p:sp>
      <p:grpSp>
        <p:nvGrpSpPr>
          <p:cNvPr id="16" name="Group 15">
            <a:extLst>
              <a:ext uri="{FF2B5EF4-FFF2-40B4-BE49-F238E27FC236}">
                <a16:creationId xmlns:a16="http://schemas.microsoft.com/office/drawing/2014/main" id="{75D27665-7BEC-F24A-8520-3CBD414DB7DE}"/>
              </a:ext>
            </a:extLst>
          </p:cNvPr>
          <p:cNvGrpSpPr/>
          <p:nvPr userDrawn="1"/>
        </p:nvGrpSpPr>
        <p:grpSpPr>
          <a:xfrm>
            <a:off x="0" y="7781543"/>
            <a:ext cx="14630360" cy="457201"/>
            <a:chOff x="0" y="7781543"/>
            <a:chExt cx="14630360" cy="457201"/>
          </a:xfrm>
        </p:grpSpPr>
        <p:pic>
          <p:nvPicPr>
            <p:cNvPr id="17" name="Picture 16">
              <a:extLst>
                <a:ext uri="{FF2B5EF4-FFF2-40B4-BE49-F238E27FC236}">
                  <a16:creationId xmlns:a16="http://schemas.microsoft.com/office/drawing/2014/main" id="{4DAD7AB9-224D-3E45-BA38-5CDEC198C14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8" name="TextBox 17">
              <a:extLst>
                <a:ext uri="{FF2B5EF4-FFF2-40B4-BE49-F238E27FC236}">
                  <a16:creationId xmlns:a16="http://schemas.microsoft.com/office/drawing/2014/main" id="{D42380C2-D847-F04C-B292-7594D7032E98}"/>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9" name="Graphic 18">
              <a:extLst>
                <a:ext uri="{FF2B5EF4-FFF2-40B4-BE49-F238E27FC236}">
                  <a16:creationId xmlns:a16="http://schemas.microsoft.com/office/drawing/2014/main" id="{B40437C2-F9A4-A442-B516-DED781EAE286}"/>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20" name="Graphic 19">
              <a:extLst>
                <a:ext uri="{FF2B5EF4-FFF2-40B4-BE49-F238E27FC236}">
                  <a16:creationId xmlns:a16="http://schemas.microsoft.com/office/drawing/2014/main" id="{10BA357F-704E-C744-9CEF-667867ABDC1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pic>
        <p:nvPicPr>
          <p:cNvPr id="12" name="Picture 11">
            <a:extLst>
              <a:ext uri="{FF2B5EF4-FFF2-40B4-BE49-F238E27FC236}">
                <a16:creationId xmlns:a16="http://schemas.microsoft.com/office/drawing/2014/main" id="{370B9CF6-6420-D24D-9E28-2B4222700CC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496260" y="4015740"/>
            <a:ext cx="6134100" cy="91440"/>
          </a:xfrm>
          <a:prstGeom prst="rect">
            <a:avLst/>
          </a:prstGeom>
        </p:spPr>
      </p:pic>
    </p:spTree>
    <p:extLst>
      <p:ext uri="{BB962C8B-B14F-4D97-AF65-F5344CB8AC3E}">
        <p14:creationId xmlns:p14="http://schemas.microsoft.com/office/powerpoint/2010/main" val="4223179890"/>
      </p:ext>
    </p:extLst>
  </p:cSld>
  <p:clrMapOvr>
    <a:masterClrMapping/>
  </p:clrMapOvr>
  <p:extLst>
    <p:ext uri="{DCECCB84-F9BA-43D5-87BE-67443E8EF086}">
      <p15:sldGuideLst xmlns:p15="http://schemas.microsoft.com/office/powerpoint/2012/main">
        <p15:guide id="1" pos="5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Gra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E040-2639-644B-98BB-A14BE1AD2EA7}"/>
              </a:ext>
            </a:extLst>
          </p:cNvPr>
          <p:cNvSpPr>
            <a:spLocks noGrp="1"/>
          </p:cNvSpPr>
          <p:nvPr>
            <p:ph type="title" hasCustomPrompt="1"/>
          </p:nvPr>
        </p:nvSpPr>
        <p:spPr>
          <a:xfrm>
            <a:off x="762001" y="762000"/>
            <a:ext cx="13106400" cy="990600"/>
          </a:xfrm>
          <a:prstGeom prst="rect">
            <a:avLst/>
          </a:prstGeom>
        </p:spPr>
        <p:txBody>
          <a:bodyPr lIns="0" tIns="0" rIns="0" bIns="0"/>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FE064589-1AB3-F94C-AB6B-A170BBD2BD29}"/>
              </a:ext>
            </a:extLst>
          </p:cNvPr>
          <p:cNvSpPr>
            <a:spLocks noGrp="1"/>
          </p:cNvSpPr>
          <p:nvPr>
            <p:ph idx="1"/>
          </p:nvPr>
        </p:nvSpPr>
        <p:spPr>
          <a:xfrm>
            <a:off x="762000" y="1905000"/>
            <a:ext cx="13106400" cy="5562600"/>
          </a:xfrm>
        </p:spPr>
        <p:txBody>
          <a:bodyPr lIns="0" tIns="0" rIns="0" bIns="0">
            <a:noAutofit/>
          </a:bodyPr>
          <a:lstStyle>
            <a:lvl1pPr>
              <a:buClr>
                <a:schemeClr val="tx2"/>
              </a:buClr>
              <a:defRPr sz="2800" b="0"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800" b="0" i="0">
                <a:latin typeface="Arial" panose="020B0604020202020204" pitchFamily="34" charset="0"/>
              </a:defRPr>
            </a:lvl3pPr>
            <a:lvl4pPr>
              <a:buClr>
                <a:schemeClr val="tx2"/>
              </a:buClr>
              <a:defRPr sz="2800" b="0" i="0">
                <a:latin typeface="Arial" panose="020B0604020202020204" pitchFamily="34" charset="0"/>
              </a:defRPr>
            </a:lvl4pPr>
            <a:lvl5pPr>
              <a:buClr>
                <a:schemeClr val="tx2"/>
              </a:buClr>
              <a:defRPr sz="28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F7D763A4-B648-3944-AE6D-7F5CEFBE83A5}"/>
              </a:ext>
            </a:extLst>
          </p:cNvPr>
          <p:cNvGrpSpPr/>
          <p:nvPr userDrawn="1"/>
        </p:nvGrpSpPr>
        <p:grpSpPr>
          <a:xfrm>
            <a:off x="0" y="7781543"/>
            <a:ext cx="14630400" cy="457201"/>
            <a:chOff x="0" y="7781543"/>
            <a:chExt cx="14630400" cy="457201"/>
          </a:xfrm>
        </p:grpSpPr>
        <p:pic>
          <p:nvPicPr>
            <p:cNvPr id="5" name="Picture 4">
              <a:extLst>
                <a:ext uri="{FF2B5EF4-FFF2-40B4-BE49-F238E27FC236}">
                  <a16:creationId xmlns:a16="http://schemas.microsoft.com/office/drawing/2014/main" id="{4A9C10D3-1B10-F34C-8EE6-127D4BF0465E}"/>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6" name="Rectangle 5">
              <a:extLst>
                <a:ext uri="{FF2B5EF4-FFF2-40B4-BE49-F238E27FC236}">
                  <a16:creationId xmlns:a16="http://schemas.microsoft.com/office/drawing/2014/main" id="{39B9E0AF-93BF-A349-891F-1EFFCD3B71DB}"/>
                </a:ext>
              </a:extLst>
            </p:cNvPr>
            <p:cNvSpPr/>
            <p:nvPr userDrawn="1"/>
          </p:nvSpPr>
          <p:spPr>
            <a:xfrm>
              <a:off x="0" y="7781543"/>
              <a:ext cx="14630400" cy="4572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37F85C9E-F776-4849-A6DE-BA826EC2F275}"/>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tx1"/>
                  </a:solidFill>
                  <a:latin typeface="TRADE GOTHIC LT BD CN NO.20" panose="020B0503040303020004" pitchFamily="34" charset="0"/>
                </a:rPr>
                <a:t>LIGHT THE WAY, LIVE UNITED: </a:t>
              </a:r>
              <a:r>
                <a:rPr lang="en-US" sz="1200" b="0" i="0" spc="-16">
                  <a:solidFill>
                    <a:schemeClr val="tx1"/>
                  </a:solidFill>
                  <a:latin typeface="TRADE GOTHIC LT COND NO. 18" panose="020B0506040303090004" pitchFamily="34" charset="0"/>
                </a:rPr>
                <a:t>2021-22 COMMUNITY GIVING CAMPAIGN</a:t>
              </a:r>
            </a:p>
          </p:txBody>
        </p:sp>
        <p:pic>
          <p:nvPicPr>
            <p:cNvPr id="8" name="Graphic 7">
              <a:extLst>
                <a:ext uri="{FF2B5EF4-FFF2-40B4-BE49-F238E27FC236}">
                  <a16:creationId xmlns:a16="http://schemas.microsoft.com/office/drawing/2014/main" id="{D9B69A67-5C5C-6641-8FFF-8F80DDBEDFF3}"/>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9" name="Graphic 8">
              <a:extLst>
                <a:ext uri="{FF2B5EF4-FFF2-40B4-BE49-F238E27FC236}">
                  <a16:creationId xmlns:a16="http://schemas.microsoft.com/office/drawing/2014/main" id="{4AFBA326-ED49-3D43-8C12-A551B8EADA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249621613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 Gra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63A1-976A-7B48-BC9C-36EBA09D22F8}"/>
              </a:ext>
            </a:extLst>
          </p:cNvPr>
          <p:cNvSpPr>
            <a:spLocks noGrp="1"/>
          </p:cNvSpPr>
          <p:nvPr>
            <p:ph type="title" hasCustomPrompt="1"/>
          </p:nvPr>
        </p:nvSpPr>
        <p:spPr/>
        <p:txBody>
          <a:bodyPr/>
          <a:lstStyle>
            <a:lvl1pPr>
              <a:defRPr>
                <a:solidFill>
                  <a:schemeClr val="tx1"/>
                </a:solidFill>
              </a:defRPr>
            </a:lvl1pPr>
          </a:lstStyle>
          <a:p>
            <a:r>
              <a:rPr lang="en-US"/>
              <a:t>CONTACT</a:t>
            </a:r>
          </a:p>
        </p:txBody>
      </p:sp>
      <p:grpSp>
        <p:nvGrpSpPr>
          <p:cNvPr id="3" name="Group 2">
            <a:extLst>
              <a:ext uri="{FF2B5EF4-FFF2-40B4-BE49-F238E27FC236}">
                <a16:creationId xmlns:a16="http://schemas.microsoft.com/office/drawing/2014/main" id="{21B62177-877E-ED4B-8F0F-EB7C4D2E3195}"/>
              </a:ext>
            </a:extLst>
          </p:cNvPr>
          <p:cNvGrpSpPr/>
          <p:nvPr userDrawn="1"/>
        </p:nvGrpSpPr>
        <p:grpSpPr>
          <a:xfrm>
            <a:off x="0" y="7781543"/>
            <a:ext cx="14630400" cy="457201"/>
            <a:chOff x="0" y="7781543"/>
            <a:chExt cx="14630400" cy="457201"/>
          </a:xfrm>
        </p:grpSpPr>
        <p:pic>
          <p:nvPicPr>
            <p:cNvPr id="4" name="Picture 3">
              <a:extLst>
                <a:ext uri="{FF2B5EF4-FFF2-40B4-BE49-F238E27FC236}">
                  <a16:creationId xmlns:a16="http://schemas.microsoft.com/office/drawing/2014/main" id="{FE4AC3DE-EE0A-D84F-90D9-0CE7CFF09700}"/>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5" name="Rectangle 4">
              <a:extLst>
                <a:ext uri="{FF2B5EF4-FFF2-40B4-BE49-F238E27FC236}">
                  <a16:creationId xmlns:a16="http://schemas.microsoft.com/office/drawing/2014/main" id="{BE1959CA-3087-B04A-9660-4E743FDA0C75}"/>
                </a:ext>
              </a:extLst>
            </p:cNvPr>
            <p:cNvSpPr/>
            <p:nvPr userDrawn="1"/>
          </p:nvSpPr>
          <p:spPr>
            <a:xfrm>
              <a:off x="0" y="7781543"/>
              <a:ext cx="14630400" cy="4572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CD540E8C-FC81-BE47-B1DC-5A4304D9295A}"/>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tx1"/>
                  </a:solidFill>
                  <a:latin typeface="TRADE GOTHIC LT BD CN NO.20" panose="020B0503040303020004" pitchFamily="34" charset="0"/>
                </a:rPr>
                <a:t>LIGHT THE WAY, LIVE UNITED: </a:t>
              </a:r>
              <a:r>
                <a:rPr lang="en-US" sz="1200" b="0" i="0" spc="-16">
                  <a:solidFill>
                    <a:schemeClr val="tx1"/>
                  </a:solidFill>
                  <a:latin typeface="TRADE GOTHIC LT COND NO. 18" panose="020B0506040303090004" pitchFamily="34" charset="0"/>
                </a:rPr>
                <a:t>2021-22 COMMUNITY GIVING CAMPAIGN</a:t>
              </a:r>
            </a:p>
          </p:txBody>
        </p:sp>
        <p:pic>
          <p:nvPicPr>
            <p:cNvPr id="7" name="Graphic 6">
              <a:extLst>
                <a:ext uri="{FF2B5EF4-FFF2-40B4-BE49-F238E27FC236}">
                  <a16:creationId xmlns:a16="http://schemas.microsoft.com/office/drawing/2014/main" id="{A46EDFDC-F763-A84E-97FC-AFD7398645D2}"/>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8" name="Graphic 7">
              <a:extLst>
                <a:ext uri="{FF2B5EF4-FFF2-40B4-BE49-F238E27FC236}">
                  <a16:creationId xmlns:a16="http://schemas.microsoft.com/office/drawing/2014/main" id="{64CEE566-ECB1-C94D-A1DE-F5475B63559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pic>
        <p:nvPicPr>
          <p:cNvPr id="14" name="Picture 13">
            <a:extLst>
              <a:ext uri="{FF2B5EF4-FFF2-40B4-BE49-F238E27FC236}">
                <a16:creationId xmlns:a16="http://schemas.microsoft.com/office/drawing/2014/main" id="{72C33A50-73AC-4B48-A91F-34CE79C1DAE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66900" y="2453639"/>
            <a:ext cx="4267200" cy="4253391"/>
          </a:xfrm>
          <a:prstGeom prst="rect">
            <a:avLst/>
          </a:prstGeom>
        </p:spPr>
      </p:pic>
      <p:sp>
        <p:nvSpPr>
          <p:cNvPr id="16" name="Picture Placeholder 15">
            <a:extLst>
              <a:ext uri="{FF2B5EF4-FFF2-40B4-BE49-F238E27FC236}">
                <a16:creationId xmlns:a16="http://schemas.microsoft.com/office/drawing/2014/main" id="{2388F929-A3D8-6545-8A37-4744DC3A8C68}"/>
              </a:ext>
            </a:extLst>
          </p:cNvPr>
          <p:cNvSpPr>
            <a:spLocks noGrp="1" noChangeAspect="1"/>
          </p:cNvSpPr>
          <p:nvPr>
            <p:ph type="pic" sz="quarter" idx="10"/>
          </p:nvPr>
        </p:nvSpPr>
        <p:spPr>
          <a:xfrm>
            <a:off x="2171700" y="2751534"/>
            <a:ext cx="3657600" cy="3657600"/>
          </a:xfrm>
          <a:prstGeom prst="ellipse">
            <a:avLst/>
          </a:prstGeom>
        </p:spPr>
        <p:txBody>
          <a:bodyPr/>
          <a:lstStyle/>
          <a:p>
            <a:endParaRPr lang="en-US"/>
          </a:p>
        </p:txBody>
      </p:sp>
    </p:spTree>
    <p:extLst>
      <p:ext uri="{BB962C8B-B14F-4D97-AF65-F5344CB8AC3E}">
        <p14:creationId xmlns:p14="http://schemas.microsoft.com/office/powerpoint/2010/main" val="106612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Black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E040-2639-644B-98BB-A14BE1AD2EA7}"/>
              </a:ext>
            </a:extLst>
          </p:cNvPr>
          <p:cNvSpPr>
            <a:spLocks noGrp="1"/>
          </p:cNvSpPr>
          <p:nvPr>
            <p:ph type="title" hasCustomPrompt="1"/>
          </p:nvPr>
        </p:nvSpPr>
        <p:spPr>
          <a:xfrm>
            <a:off x="762001" y="762000"/>
            <a:ext cx="13106400" cy="990600"/>
          </a:xfrm>
          <a:prstGeom prst="rect">
            <a:avLst/>
          </a:prstGeom>
        </p:spPr>
        <p:txBody>
          <a:bodyPr lIns="0" tIns="0" rIns="0" bIns="0"/>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FE064589-1AB3-F94C-AB6B-A170BBD2BD29}"/>
              </a:ext>
            </a:extLst>
          </p:cNvPr>
          <p:cNvSpPr>
            <a:spLocks noGrp="1"/>
          </p:cNvSpPr>
          <p:nvPr>
            <p:ph idx="1"/>
          </p:nvPr>
        </p:nvSpPr>
        <p:spPr>
          <a:xfrm>
            <a:off x="762000" y="1905000"/>
            <a:ext cx="13106400" cy="5562600"/>
          </a:xfrm>
        </p:spPr>
        <p:txBody>
          <a:bodyPr lIns="0" tIns="0" rIns="0" bIns="0">
            <a:noAutofit/>
          </a:bodyPr>
          <a:lstStyle>
            <a:lvl1pPr>
              <a:buClr>
                <a:schemeClr val="tx2"/>
              </a:buClr>
              <a:defRPr sz="2800" b="0" i="0">
                <a:latin typeface="Arial" panose="020B0604020202020204" pitchFamily="34" charset="0"/>
              </a:defRPr>
            </a:lvl1pPr>
            <a:lvl2pPr>
              <a:buClr>
                <a:schemeClr val="tx2"/>
              </a:buClr>
              <a:defRPr sz="2800" b="0" i="0">
                <a:latin typeface="Arial" panose="020B0604020202020204" pitchFamily="34" charset="0"/>
              </a:defRPr>
            </a:lvl2pPr>
            <a:lvl3pPr>
              <a:buClr>
                <a:schemeClr val="tx2"/>
              </a:buClr>
              <a:defRPr sz="2800" b="0" i="0">
                <a:latin typeface="Arial" panose="020B0604020202020204" pitchFamily="34" charset="0"/>
              </a:defRPr>
            </a:lvl3pPr>
            <a:lvl4pPr>
              <a:buClr>
                <a:schemeClr val="tx2"/>
              </a:buClr>
              <a:defRPr sz="2800" b="0" i="0">
                <a:latin typeface="Arial" panose="020B0604020202020204" pitchFamily="34" charset="0"/>
              </a:defRPr>
            </a:lvl4pPr>
            <a:lvl5pPr>
              <a:buClr>
                <a:schemeClr val="tx2"/>
              </a:buClr>
              <a:defRPr sz="28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DE123CF-9784-544F-90AD-B8E70B16FAB5}"/>
              </a:ext>
            </a:extLst>
          </p:cNvPr>
          <p:cNvGrpSpPr/>
          <p:nvPr userDrawn="1"/>
        </p:nvGrpSpPr>
        <p:grpSpPr>
          <a:xfrm>
            <a:off x="0" y="7781543"/>
            <a:ext cx="14630360" cy="457201"/>
            <a:chOff x="0" y="7781543"/>
            <a:chExt cx="14630360" cy="457201"/>
          </a:xfrm>
        </p:grpSpPr>
        <p:pic>
          <p:nvPicPr>
            <p:cNvPr id="11" name="Picture 10">
              <a:extLst>
                <a:ext uri="{FF2B5EF4-FFF2-40B4-BE49-F238E27FC236}">
                  <a16:creationId xmlns:a16="http://schemas.microsoft.com/office/drawing/2014/main" id="{7FB2852C-3FDE-C94B-9CCA-5A8D888BD9E8}"/>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2" name="TextBox 11">
              <a:extLst>
                <a:ext uri="{FF2B5EF4-FFF2-40B4-BE49-F238E27FC236}">
                  <a16:creationId xmlns:a16="http://schemas.microsoft.com/office/drawing/2014/main" id="{26D9191B-63D8-174E-8C84-B1469A2AB2B6}"/>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3" name="Graphic 12">
              <a:extLst>
                <a:ext uri="{FF2B5EF4-FFF2-40B4-BE49-F238E27FC236}">
                  <a16:creationId xmlns:a16="http://schemas.microsoft.com/office/drawing/2014/main" id="{C7375DBF-407E-A248-8644-D5FE907A61C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4" name="Graphic 13">
              <a:extLst>
                <a:ext uri="{FF2B5EF4-FFF2-40B4-BE49-F238E27FC236}">
                  <a16:creationId xmlns:a16="http://schemas.microsoft.com/office/drawing/2014/main" id="{C6A29B05-284B-2542-BF45-3E1E9AB901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Tree>
    <p:extLst>
      <p:ext uri="{BB962C8B-B14F-4D97-AF65-F5344CB8AC3E}">
        <p14:creationId xmlns:p14="http://schemas.microsoft.com/office/powerpoint/2010/main" val="389010420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hoto and Butt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5CAA3C8-9942-E84C-BAB9-82CD8396B56A}"/>
              </a:ext>
            </a:extLst>
          </p:cNvPr>
          <p:cNvSpPr>
            <a:spLocks noGrp="1"/>
          </p:cNvSpPr>
          <p:nvPr>
            <p:ph type="pic" sz="quarter" idx="13"/>
          </p:nvPr>
        </p:nvSpPr>
        <p:spPr>
          <a:xfrm>
            <a:off x="0" y="1905000"/>
            <a:ext cx="8343900" cy="4572000"/>
          </a:xfrm>
        </p:spPr>
        <p:txBody>
          <a:bodyPr/>
          <a:lstStyle/>
          <a:p>
            <a:endParaRPr lang="en-US"/>
          </a:p>
        </p:txBody>
      </p:sp>
      <p:sp>
        <p:nvSpPr>
          <p:cNvPr id="7" name="Picture Placeholder 6">
            <a:extLst>
              <a:ext uri="{FF2B5EF4-FFF2-40B4-BE49-F238E27FC236}">
                <a16:creationId xmlns:a16="http://schemas.microsoft.com/office/drawing/2014/main" id="{4265EC5B-D316-8B45-88A4-698F369A82C2}"/>
              </a:ext>
            </a:extLst>
          </p:cNvPr>
          <p:cNvSpPr>
            <a:spLocks noGrp="1"/>
          </p:cNvSpPr>
          <p:nvPr>
            <p:ph type="pic" sz="quarter" idx="10"/>
          </p:nvPr>
        </p:nvSpPr>
        <p:spPr>
          <a:xfrm>
            <a:off x="7391400" y="0"/>
            <a:ext cx="7239000" cy="8229600"/>
          </a:xfrm>
        </p:spPr>
        <p:txBody>
          <a:bodyPr/>
          <a:lstStyle/>
          <a:p>
            <a:endParaRPr lang="en-US"/>
          </a:p>
        </p:txBody>
      </p:sp>
      <p:sp>
        <p:nvSpPr>
          <p:cNvPr id="2" name="Title 1">
            <a:extLst>
              <a:ext uri="{FF2B5EF4-FFF2-40B4-BE49-F238E27FC236}">
                <a16:creationId xmlns:a16="http://schemas.microsoft.com/office/drawing/2014/main" id="{E2150991-7ED4-2741-853E-477CCE384D1A}"/>
              </a:ext>
            </a:extLst>
          </p:cNvPr>
          <p:cNvSpPr>
            <a:spLocks noGrp="1"/>
          </p:cNvSpPr>
          <p:nvPr>
            <p:ph type="title" hasCustomPrompt="1"/>
          </p:nvPr>
        </p:nvSpPr>
        <p:spPr>
          <a:xfrm>
            <a:off x="762000" y="762000"/>
            <a:ext cx="6477000" cy="990600"/>
          </a:xfrm>
        </p:spPr>
        <p:txBody>
          <a:bodyPr anchor="t"/>
          <a:lstStyle>
            <a:lvl1pPr>
              <a:lnSpc>
                <a:spcPct val="80000"/>
              </a:lnSpc>
              <a:defRPr/>
            </a:lvl1pPr>
          </a:lstStyle>
          <a:p>
            <a:r>
              <a:rPr lang="en-US"/>
              <a:t>CLICK TO EDIT MASTER TITLE STYLE</a:t>
            </a:r>
          </a:p>
        </p:txBody>
      </p:sp>
      <p:grpSp>
        <p:nvGrpSpPr>
          <p:cNvPr id="8" name="Group 7">
            <a:extLst>
              <a:ext uri="{FF2B5EF4-FFF2-40B4-BE49-F238E27FC236}">
                <a16:creationId xmlns:a16="http://schemas.microsoft.com/office/drawing/2014/main" id="{B8EF7DFD-5DEE-6D41-B280-CE5503F69BBE}"/>
              </a:ext>
            </a:extLst>
          </p:cNvPr>
          <p:cNvGrpSpPr/>
          <p:nvPr userDrawn="1"/>
        </p:nvGrpSpPr>
        <p:grpSpPr>
          <a:xfrm>
            <a:off x="0" y="7781543"/>
            <a:ext cx="14630360" cy="457201"/>
            <a:chOff x="0" y="7781543"/>
            <a:chExt cx="14630360" cy="457201"/>
          </a:xfrm>
        </p:grpSpPr>
        <p:pic>
          <p:nvPicPr>
            <p:cNvPr id="9" name="Picture 8">
              <a:extLst>
                <a:ext uri="{FF2B5EF4-FFF2-40B4-BE49-F238E27FC236}">
                  <a16:creationId xmlns:a16="http://schemas.microsoft.com/office/drawing/2014/main" id="{F8E5938D-3015-E64C-90BB-F8FFFE775F02}"/>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0" name="TextBox 9">
              <a:extLst>
                <a:ext uri="{FF2B5EF4-FFF2-40B4-BE49-F238E27FC236}">
                  <a16:creationId xmlns:a16="http://schemas.microsoft.com/office/drawing/2014/main" id="{0A6FA9D7-1167-074D-BC58-3D0BBDC7367E}"/>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1" name="Graphic 10">
              <a:extLst>
                <a:ext uri="{FF2B5EF4-FFF2-40B4-BE49-F238E27FC236}">
                  <a16:creationId xmlns:a16="http://schemas.microsoft.com/office/drawing/2014/main" id="{D150AFF6-E6A6-8E47-8A53-28DBAC84BAE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2" name="Graphic 11">
              <a:extLst>
                <a:ext uri="{FF2B5EF4-FFF2-40B4-BE49-F238E27FC236}">
                  <a16:creationId xmlns:a16="http://schemas.microsoft.com/office/drawing/2014/main" id="{246A5D55-AA0E-9942-95AA-F44FA4AC963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
        <p:nvSpPr>
          <p:cNvPr id="16" name="Text Placeholder 15">
            <a:extLst>
              <a:ext uri="{FF2B5EF4-FFF2-40B4-BE49-F238E27FC236}">
                <a16:creationId xmlns:a16="http://schemas.microsoft.com/office/drawing/2014/main" id="{0B96203D-E710-A54A-A80A-5C8D91EC7752}"/>
              </a:ext>
            </a:extLst>
          </p:cNvPr>
          <p:cNvSpPr>
            <a:spLocks noGrp="1"/>
          </p:cNvSpPr>
          <p:nvPr>
            <p:ph type="body" sz="quarter" idx="12"/>
          </p:nvPr>
        </p:nvSpPr>
        <p:spPr>
          <a:xfrm>
            <a:off x="762000" y="2070846"/>
            <a:ext cx="6477000" cy="4253753"/>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92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hoto and Butt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5F0B61-3198-4747-9CE3-876FC287F155}"/>
              </a:ext>
            </a:extLst>
          </p:cNvPr>
          <p:cNvSpPr>
            <a:spLocks noGrp="1"/>
          </p:cNvSpPr>
          <p:nvPr>
            <p:ph type="pic" sz="quarter" idx="13"/>
          </p:nvPr>
        </p:nvSpPr>
        <p:spPr>
          <a:xfrm>
            <a:off x="6134100" y="1905000"/>
            <a:ext cx="8496300" cy="4572000"/>
          </a:xfrm>
        </p:spPr>
        <p:txBody>
          <a:bodyPr/>
          <a:lstStyle/>
          <a:p>
            <a:endParaRPr lang="en-US"/>
          </a:p>
        </p:txBody>
      </p:sp>
      <p:sp>
        <p:nvSpPr>
          <p:cNvPr id="7" name="Picture Placeholder 6">
            <a:extLst>
              <a:ext uri="{FF2B5EF4-FFF2-40B4-BE49-F238E27FC236}">
                <a16:creationId xmlns:a16="http://schemas.microsoft.com/office/drawing/2014/main" id="{4265EC5B-D316-8B45-88A4-698F369A82C2}"/>
              </a:ext>
            </a:extLst>
          </p:cNvPr>
          <p:cNvSpPr>
            <a:spLocks noGrp="1"/>
          </p:cNvSpPr>
          <p:nvPr>
            <p:ph type="pic" sz="quarter" idx="10"/>
          </p:nvPr>
        </p:nvSpPr>
        <p:spPr>
          <a:xfrm>
            <a:off x="-1" y="0"/>
            <a:ext cx="7239000" cy="8229600"/>
          </a:xfrm>
        </p:spPr>
        <p:txBody>
          <a:bodyPr/>
          <a:lstStyle/>
          <a:p>
            <a:endParaRPr lang="en-US"/>
          </a:p>
        </p:txBody>
      </p:sp>
      <p:sp>
        <p:nvSpPr>
          <p:cNvPr id="2" name="Title 1">
            <a:extLst>
              <a:ext uri="{FF2B5EF4-FFF2-40B4-BE49-F238E27FC236}">
                <a16:creationId xmlns:a16="http://schemas.microsoft.com/office/drawing/2014/main" id="{E2150991-7ED4-2741-853E-477CCE384D1A}"/>
              </a:ext>
            </a:extLst>
          </p:cNvPr>
          <p:cNvSpPr>
            <a:spLocks noGrp="1"/>
          </p:cNvSpPr>
          <p:nvPr>
            <p:ph type="title" hasCustomPrompt="1"/>
          </p:nvPr>
        </p:nvSpPr>
        <p:spPr>
          <a:xfrm>
            <a:off x="7411385" y="762000"/>
            <a:ext cx="6477000" cy="990600"/>
          </a:xfrm>
        </p:spPr>
        <p:txBody>
          <a:bodyPr/>
          <a:lstStyle>
            <a:lvl1pPr>
              <a:lnSpc>
                <a:spcPct val="80000"/>
              </a:lnSpc>
              <a:defRPr/>
            </a:lvl1pPr>
          </a:lstStyle>
          <a:p>
            <a:r>
              <a:rPr lang="en-US"/>
              <a:t>CLICK TO EDIT MASTER TITLE STYLE</a:t>
            </a:r>
          </a:p>
        </p:txBody>
      </p:sp>
      <p:grpSp>
        <p:nvGrpSpPr>
          <p:cNvPr id="8" name="Group 7">
            <a:extLst>
              <a:ext uri="{FF2B5EF4-FFF2-40B4-BE49-F238E27FC236}">
                <a16:creationId xmlns:a16="http://schemas.microsoft.com/office/drawing/2014/main" id="{B8EF7DFD-5DEE-6D41-B280-CE5503F69BBE}"/>
              </a:ext>
            </a:extLst>
          </p:cNvPr>
          <p:cNvGrpSpPr/>
          <p:nvPr userDrawn="1"/>
        </p:nvGrpSpPr>
        <p:grpSpPr>
          <a:xfrm>
            <a:off x="0" y="7781543"/>
            <a:ext cx="14630360" cy="457201"/>
            <a:chOff x="0" y="7781543"/>
            <a:chExt cx="14630360" cy="457201"/>
          </a:xfrm>
        </p:grpSpPr>
        <p:pic>
          <p:nvPicPr>
            <p:cNvPr id="9" name="Picture 8">
              <a:extLst>
                <a:ext uri="{FF2B5EF4-FFF2-40B4-BE49-F238E27FC236}">
                  <a16:creationId xmlns:a16="http://schemas.microsoft.com/office/drawing/2014/main" id="{F8E5938D-3015-E64C-90BB-F8FFFE775F02}"/>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10" name="TextBox 9">
              <a:extLst>
                <a:ext uri="{FF2B5EF4-FFF2-40B4-BE49-F238E27FC236}">
                  <a16:creationId xmlns:a16="http://schemas.microsoft.com/office/drawing/2014/main" id="{0A6FA9D7-1167-074D-BC58-3D0BBDC7367E}"/>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LIGHT THE WAY, LIVE UNITED: </a:t>
              </a:r>
              <a:r>
                <a:rPr lang="en-US" sz="1200" b="0" i="0" spc="-16">
                  <a:solidFill>
                    <a:schemeClr val="bg1"/>
                  </a:solidFill>
                  <a:latin typeface="TRADE GOTHIC LT COND NO. 18" panose="020B0506040303090004" pitchFamily="34" charset="0"/>
                </a:rPr>
                <a:t>2021-22 COMMUNITY GIVING CAMPAIGN</a:t>
              </a:r>
            </a:p>
          </p:txBody>
        </p:sp>
        <p:pic>
          <p:nvPicPr>
            <p:cNvPr id="11" name="Graphic 10">
              <a:extLst>
                <a:ext uri="{FF2B5EF4-FFF2-40B4-BE49-F238E27FC236}">
                  <a16:creationId xmlns:a16="http://schemas.microsoft.com/office/drawing/2014/main" id="{D150AFF6-E6A6-8E47-8A53-28DBAC84BAE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024" t="9304" r="64021" b="10870"/>
            <a:stretch/>
          </p:blipFill>
          <p:spPr>
            <a:xfrm>
              <a:off x="13495467" y="7827263"/>
              <a:ext cx="372933" cy="365761"/>
            </a:xfrm>
            <a:prstGeom prst="ellipse">
              <a:avLst/>
            </a:prstGeom>
          </p:spPr>
        </p:pic>
        <p:pic>
          <p:nvPicPr>
            <p:cNvPr id="12" name="Graphic 11">
              <a:extLst>
                <a:ext uri="{FF2B5EF4-FFF2-40B4-BE49-F238E27FC236}">
                  <a16:creationId xmlns:a16="http://schemas.microsoft.com/office/drawing/2014/main" id="{246A5D55-AA0E-9942-95AA-F44FA4AC963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7872983"/>
              <a:ext cx="1723443" cy="274320"/>
            </a:xfrm>
            <a:prstGeom prst="rect">
              <a:avLst/>
            </a:prstGeom>
          </p:spPr>
        </p:pic>
      </p:grpSp>
      <p:sp>
        <p:nvSpPr>
          <p:cNvPr id="16" name="Text Placeholder 15">
            <a:extLst>
              <a:ext uri="{FF2B5EF4-FFF2-40B4-BE49-F238E27FC236}">
                <a16:creationId xmlns:a16="http://schemas.microsoft.com/office/drawing/2014/main" id="{0B96203D-E710-A54A-A80A-5C8D91EC7752}"/>
              </a:ext>
            </a:extLst>
          </p:cNvPr>
          <p:cNvSpPr>
            <a:spLocks noGrp="1"/>
          </p:cNvSpPr>
          <p:nvPr>
            <p:ph type="body" sz="quarter" idx="12"/>
          </p:nvPr>
        </p:nvSpPr>
        <p:spPr>
          <a:xfrm>
            <a:off x="7391403" y="2070846"/>
            <a:ext cx="6476997" cy="4253753"/>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41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06763-C941-C643-82F7-817D775B10BC}"/>
              </a:ext>
            </a:extLst>
          </p:cNvPr>
          <p:cNvSpPr>
            <a:spLocks noGrp="1"/>
          </p:cNvSpPr>
          <p:nvPr>
            <p:ph type="title"/>
          </p:nvPr>
        </p:nvSpPr>
        <p:spPr>
          <a:xfrm>
            <a:off x="762000" y="762000"/>
            <a:ext cx="13106400" cy="99060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321FC4F4-E159-6341-839F-63868114EDA2}"/>
              </a:ext>
            </a:extLst>
          </p:cNvPr>
          <p:cNvSpPr>
            <a:spLocks noGrp="1"/>
          </p:cNvSpPr>
          <p:nvPr>
            <p:ph type="body" idx="1"/>
          </p:nvPr>
        </p:nvSpPr>
        <p:spPr>
          <a:xfrm>
            <a:off x="762000" y="1905000"/>
            <a:ext cx="13106400" cy="5562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076521"/>
      </p:ext>
    </p:extLst>
  </p:cSld>
  <p:clrMap bg1="lt1" tx1="dk1" bg2="lt2" tx2="dk2" accent1="accent1" accent2="accent2" accent3="accent3" accent4="accent4" accent5="accent5" accent6="accent6" hlink="hlink" folHlink="folHlink"/>
  <p:sldLayoutIdLst>
    <p:sldLayoutId id="2147483682" r:id="rId1"/>
    <p:sldLayoutId id="2147483816" r:id="rId2"/>
    <p:sldLayoutId id="2147483675" r:id="rId3"/>
    <p:sldLayoutId id="2147483818" r:id="rId4"/>
    <p:sldLayoutId id="2147483814" r:id="rId5"/>
    <p:sldLayoutId id="2147483827" r:id="rId6"/>
    <p:sldLayoutId id="2147483819" r:id="rId7"/>
    <p:sldLayoutId id="2147483824" r:id="rId8"/>
    <p:sldLayoutId id="2147483825" r:id="rId9"/>
    <p:sldLayoutId id="2147483822" r:id="rId10"/>
    <p:sldLayoutId id="2147483826" r:id="rId11"/>
    <p:sldLayoutId id="2147483823" r:id="rId12"/>
    <p:sldLayoutId id="2147483721" r:id="rId13"/>
    <p:sldLayoutId id="2147483820" r:id="rId14"/>
    <p:sldLayoutId id="2147483815" r:id="rId15"/>
    <p:sldLayoutId id="2147483821" r:id="rId16"/>
    <p:sldLayoutId id="2147483817" r:id="rId17"/>
  </p:sldLayoutIdLst>
  <p:hf sldNum="0" hdr="0" ftr="0" dt="0"/>
  <p:txStyles>
    <p:titleStyle>
      <a:lvl1pPr algn="l" defTabSz="155448" rtl="0" eaLnBrk="1" fontAlgn="t" latinLnBrk="0" hangingPunct="1">
        <a:lnSpc>
          <a:spcPct val="90000"/>
        </a:lnSpc>
        <a:spcBef>
          <a:spcPct val="0"/>
        </a:spcBef>
        <a:buNone/>
        <a:tabLst>
          <a:tab pos="155448" algn="l"/>
          <a:tab pos="301752" algn="l"/>
          <a:tab pos="457200" algn="l"/>
          <a:tab pos="603504" algn="l"/>
          <a:tab pos="758952" algn="l"/>
          <a:tab pos="914400" algn="l"/>
          <a:tab pos="1069848"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Lst>
        <a:defRPr sz="4600" b="0" i="0" kern="1200" spc="-50">
          <a:solidFill>
            <a:schemeClr val="tx1"/>
          </a:solidFill>
          <a:latin typeface="TRADE GOTHIC LT BD CN NO.20" panose="020B05030403030200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1176" userDrawn="1">
          <p15:clr>
            <a:srgbClr val="F26B43"/>
          </p15:clr>
        </p15:guide>
        <p15:guide id="20" pos="4560" userDrawn="1">
          <p15:clr>
            <a:srgbClr val="F26B43"/>
          </p15:clr>
        </p15:guide>
        <p15:guide id="21" pos="1776" userDrawn="1">
          <p15:clr>
            <a:srgbClr val="F26B43"/>
          </p15:clr>
        </p15:guide>
        <p15:guide id="24" orient="horz" pos="1824" userDrawn="1">
          <p15:clr>
            <a:srgbClr val="F26B43"/>
          </p15:clr>
        </p15:guide>
        <p15:guide id="25" orient="horz" pos="3360" userDrawn="1">
          <p15:clr>
            <a:srgbClr val="F26B43"/>
          </p15:clr>
        </p15:guide>
        <p15:guide id="27" pos="1872" userDrawn="1">
          <p15:clr>
            <a:srgbClr val="F26B43"/>
          </p15:clr>
        </p15:guide>
        <p15:guide id="28" pos="3264" userDrawn="1">
          <p15:clr>
            <a:srgbClr val="F26B43"/>
          </p15:clr>
        </p15:guide>
        <p15:guide id="30" pos="4656" userDrawn="1">
          <p15:clr>
            <a:srgbClr val="F26B43"/>
          </p15:clr>
        </p15:guide>
        <p15:guide id="32" pos="480" userDrawn="1">
          <p15:clr>
            <a:srgbClr val="F26B43"/>
          </p15:clr>
        </p15:guide>
        <p15:guide id="33" pos="6744" userDrawn="1">
          <p15:clr>
            <a:srgbClr val="F26B43"/>
          </p15:clr>
        </p15:guide>
        <p15:guide id="34" orient="horz" pos="480" userDrawn="1">
          <p15:clr>
            <a:srgbClr val="F26B43"/>
          </p15:clr>
        </p15:guide>
        <p15:guide id="35" orient="horz" pos="4080" userDrawn="1">
          <p15:clr>
            <a:srgbClr val="F26B43"/>
          </p15:clr>
        </p15:guide>
        <p15:guide id="36" pos="3168" userDrawn="1">
          <p15:clr>
            <a:srgbClr val="F26B43"/>
          </p15:clr>
        </p15:guide>
        <p15:guide id="37" orient="horz" pos="1200" userDrawn="1">
          <p15:clr>
            <a:srgbClr val="F26B43"/>
          </p15:clr>
        </p15:guide>
        <p15:guide id="38" orient="horz" pos="2544" userDrawn="1">
          <p15:clr>
            <a:srgbClr val="F26B43"/>
          </p15:clr>
        </p15:guide>
        <p15:guide id="42" pos="1080" userDrawn="1">
          <p15:clr>
            <a:srgbClr val="F26B43"/>
          </p15:clr>
        </p15:guide>
        <p15:guide id="45" orient="horz" pos="4704" userDrawn="1">
          <p15:clr>
            <a:srgbClr val="F26B43"/>
          </p15:clr>
        </p15:guide>
        <p15:guide id="46" orient="horz" pos="1104" userDrawn="1">
          <p15:clr>
            <a:srgbClr val="F26B43"/>
          </p15:clr>
        </p15:guide>
        <p15:guide id="47" orient="horz" pos="3984" userDrawn="1">
          <p15:clr>
            <a:srgbClr val="F26B43"/>
          </p15:clr>
        </p15:guide>
        <p15:guide id="48" pos="5256" userDrawn="1">
          <p15:clr>
            <a:srgbClr val="F26B43"/>
          </p15:clr>
        </p15:guide>
        <p15:guide id="49" pos="5352" userDrawn="1">
          <p15:clr>
            <a:srgbClr val="F26B43"/>
          </p15:clr>
        </p15:guide>
        <p15:guide id="50" pos="5952" userDrawn="1">
          <p15:clr>
            <a:srgbClr val="F26B43"/>
          </p15:clr>
        </p15:guide>
        <p15:guide id="51" pos="6648" userDrawn="1">
          <p15:clr>
            <a:srgbClr val="F26B43"/>
          </p15:clr>
        </p15:guide>
        <p15:guide id="52" pos="6048" userDrawn="1">
          <p15:clr>
            <a:srgbClr val="F26B43"/>
          </p15:clr>
        </p15:guide>
        <p15:guide id="53" pos="2568" userDrawn="1">
          <p15:clr>
            <a:srgbClr val="F26B43"/>
          </p15:clr>
        </p15:guide>
        <p15:guide id="54" pos="3864" userDrawn="1">
          <p15:clr>
            <a:srgbClr val="F26B43"/>
          </p15:clr>
        </p15:guide>
        <p15:guide id="55" orient="horz" pos="3264" userDrawn="1">
          <p15:clr>
            <a:srgbClr val="F26B43"/>
          </p15:clr>
        </p15:guide>
        <p15:guide id="56" orient="horz" pos="1920" userDrawn="1">
          <p15:clr>
            <a:srgbClr val="F26B43"/>
          </p15:clr>
        </p15:guide>
        <p15:guide id="57" pos="3960" userDrawn="1">
          <p15:clr>
            <a:srgbClr val="F26B43"/>
          </p15:clr>
        </p15:guide>
        <p15:guide id="58" pos="2472" userDrawn="1">
          <p15:clr>
            <a:srgbClr val="F26B43"/>
          </p15:clr>
        </p15:guide>
        <p15:guide id="59" pos="4608" userDrawn="1">
          <p15:clr>
            <a:srgbClr val="F26B43"/>
          </p15:clr>
        </p15:guide>
        <p15:guide id="60" pos="8040" userDrawn="1">
          <p15:clr>
            <a:srgbClr val="F26B43"/>
          </p15:clr>
        </p15:guide>
        <p15:guide id="61" pos="7344" userDrawn="1">
          <p15:clr>
            <a:srgbClr val="F26B43"/>
          </p15:clr>
        </p15:guide>
        <p15:guide id="62" orient="horz" pos="2640" userDrawn="1">
          <p15:clr>
            <a:srgbClr val="F26B43"/>
          </p15:clr>
        </p15:guide>
        <p15:guide id="63" pos="7440" userDrawn="1">
          <p15:clr>
            <a:srgbClr val="F26B43"/>
          </p15:clr>
        </p15:guide>
        <p15:guide id="64" pos="8136" userDrawn="1">
          <p15:clr>
            <a:srgbClr val="F26B43"/>
          </p15:clr>
        </p15:guide>
        <p15:guide id="65" pos="8736" userDrawn="1">
          <p15:clr>
            <a:srgbClr val="F26B43"/>
          </p15:clr>
        </p15:guide>
        <p15:guide id="66" orient="horz" pos="25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tiff"/></Relationships>
</file>

<file path=ppt/slides/_rels/slide1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18" Type="http://schemas.openxmlformats.org/officeDocument/2006/relationships/image" Target="../media/image116.png"/><Relationship Id="rId3" Type="http://schemas.openxmlformats.org/officeDocument/2006/relationships/image" Target="../media/image101.tiff"/><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115.svg"/><Relationship Id="rId2" Type="http://schemas.openxmlformats.org/officeDocument/2006/relationships/notesSlide" Target="../notesSlides/notesSlide7.xml"/><Relationship Id="rId16" Type="http://schemas.openxmlformats.org/officeDocument/2006/relationships/image" Target="../media/image114.png"/><Relationship Id="rId20" Type="http://schemas.openxmlformats.org/officeDocument/2006/relationships/image" Target="../media/image118.svg"/><Relationship Id="rId1" Type="http://schemas.openxmlformats.org/officeDocument/2006/relationships/slideLayout" Target="../slideLayouts/slideLayout10.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13.sv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1.png"/><Relationship Id="rId7" Type="http://schemas.openxmlformats.org/officeDocument/2006/relationships/image" Target="../media/image12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 Id="rId9"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18" Type="http://schemas.openxmlformats.org/officeDocument/2006/relationships/image" Target="../media/image140.png"/><Relationship Id="rId3" Type="http://schemas.openxmlformats.org/officeDocument/2006/relationships/image" Target="../media/image126.png"/><Relationship Id="rId21" Type="http://schemas.openxmlformats.org/officeDocument/2006/relationships/image" Target="../media/image143.sv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39.svg"/><Relationship Id="rId2" Type="http://schemas.openxmlformats.org/officeDocument/2006/relationships/notesSlide" Target="../notesSlides/notesSlide10.xml"/><Relationship Id="rId16" Type="http://schemas.openxmlformats.org/officeDocument/2006/relationships/image" Target="../media/image55.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tiff"/><Relationship Id="rId5" Type="http://schemas.openxmlformats.org/officeDocument/2006/relationships/image" Target="../media/image128.svg"/><Relationship Id="rId15" Type="http://schemas.openxmlformats.org/officeDocument/2006/relationships/image" Target="../media/image138.svg"/><Relationship Id="rId23" Type="http://schemas.openxmlformats.org/officeDocument/2006/relationships/image" Target="../media/image144.svg"/><Relationship Id="rId10" Type="http://schemas.openxmlformats.org/officeDocument/2006/relationships/image" Target="../media/image133.png"/><Relationship Id="rId19" Type="http://schemas.openxmlformats.org/officeDocument/2006/relationships/image" Target="../media/image141.sv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3" Type="http://schemas.openxmlformats.org/officeDocument/2006/relationships/image" Target="../media/image50.jpeg"/><Relationship Id="rId7" Type="http://schemas.openxmlformats.org/officeDocument/2006/relationships/image" Target="../media/image135.png"/><Relationship Id="rId12" Type="http://schemas.openxmlformats.org/officeDocument/2006/relationships/image" Target="../media/image15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1.png"/><Relationship Id="rId5" Type="http://schemas.openxmlformats.org/officeDocument/2006/relationships/image" Target="../media/image146.png"/><Relationship Id="rId10" Type="http://schemas.openxmlformats.org/officeDocument/2006/relationships/image" Target="../media/image150.svg"/><Relationship Id="rId4" Type="http://schemas.openxmlformats.org/officeDocument/2006/relationships/image" Target="../media/image145.png"/><Relationship Id="rId9" Type="http://schemas.openxmlformats.org/officeDocument/2006/relationships/image" Target="../media/image149.png"/><Relationship Id="rId14" Type="http://schemas.openxmlformats.org/officeDocument/2006/relationships/image" Target="../media/image154.svg"/></Relationships>
</file>

<file path=ppt/slides/_rels/slide1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sv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163.jpeg"/></Relationships>
</file>

<file path=ppt/slides/_rels/slide2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167.jpeg"/></Relationships>
</file>

<file path=ppt/slides/_rels/slide2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jpeg"/></Relationships>
</file>

<file path=ppt/slides/_rels/slide2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image" Target="../media/image175.sv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2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4.svg"/><Relationship Id="rId5" Type="http://schemas.openxmlformats.org/officeDocument/2006/relationships/image" Target="../media/image164.png"/><Relationship Id="rId4" Type="http://schemas.openxmlformats.org/officeDocument/2006/relationships/image" Target="../media/image183.jpeg"/></Relationships>
</file>

<file path=ppt/slides/_rels/slide2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28.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8.tiff"/><Relationship Id="rId7" Type="http://schemas.openxmlformats.org/officeDocument/2006/relationships/image" Target="../media/image19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90.svg"/><Relationship Id="rId5" Type="http://schemas.openxmlformats.org/officeDocument/2006/relationships/image" Target="../media/image127.png"/><Relationship Id="rId10" Type="http://schemas.openxmlformats.org/officeDocument/2006/relationships/image" Target="../media/image194.tiff"/><Relationship Id="rId4" Type="http://schemas.openxmlformats.org/officeDocument/2006/relationships/image" Target="../media/image189.jpeg"/><Relationship Id="rId9" Type="http://schemas.openxmlformats.org/officeDocument/2006/relationships/image" Target="../media/image193.tiff"/></Relationships>
</file>

<file path=ppt/slides/_rels/slide29.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71.sv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70.png"/><Relationship Id="rId5" Type="http://schemas.openxmlformats.org/officeDocument/2006/relationships/image" Target="../media/image197.jpeg"/><Relationship Id="rId4" Type="http://schemas.openxmlformats.org/officeDocument/2006/relationships/image" Target="../media/image196.tiff"/></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svg"/><Relationship Id="rId3" Type="http://schemas.openxmlformats.org/officeDocument/2006/relationships/image" Target="../media/image198.png"/><Relationship Id="rId7" Type="http://schemas.openxmlformats.org/officeDocument/2006/relationships/image" Target="../media/image202.svg"/><Relationship Id="rId12" Type="http://schemas.openxmlformats.org/officeDocument/2006/relationships/image" Target="../media/image207.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01.png"/><Relationship Id="rId11" Type="http://schemas.openxmlformats.org/officeDocument/2006/relationships/image" Target="../media/image206.sv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svg"/></Relationships>
</file>

<file path=ppt/slides/_rels/slide3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11.xml"/><Relationship Id="rId5" Type="http://schemas.openxmlformats.org/officeDocument/2006/relationships/image" Target="../media/image212.jpeg"/><Relationship Id="rId4" Type="http://schemas.openxmlformats.org/officeDocument/2006/relationships/image" Target="../media/image211.jpeg"/></Relationships>
</file>

<file path=ppt/slides/_rels/slide3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15.jpeg"/><Relationship Id="rId4" Type="http://schemas.openxmlformats.org/officeDocument/2006/relationships/image" Target="../media/image214.jpeg"/></Relationships>
</file>

<file path=ppt/slides/_rels/slide3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jpeg"/></Relationships>
</file>

<file path=ppt/slides/_rels/slide3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22.jpeg"/><Relationship Id="rId4" Type="http://schemas.openxmlformats.org/officeDocument/2006/relationships/image" Target="../media/image2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2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27.jpeg"/><Relationship Id="rId4" Type="http://schemas.openxmlformats.org/officeDocument/2006/relationships/image" Target="../media/image2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229.jpeg"/></Relationships>
</file>

<file path=ppt/slides/_rels/slide3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3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11.xml"/><Relationship Id="rId5" Type="http://schemas.openxmlformats.org/officeDocument/2006/relationships/image" Target="../media/image237.jpeg"/><Relationship Id="rId4" Type="http://schemas.openxmlformats.org/officeDocument/2006/relationships/image" Target="../media/image236.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6.png"/><Relationship Id="rId21" Type="http://schemas.openxmlformats.org/officeDocument/2006/relationships/image" Target="../media/image41.png"/><Relationship Id="rId7" Type="http://schemas.openxmlformats.org/officeDocument/2006/relationships/image" Target="../media/image7.svg"/><Relationship Id="rId12" Type="http://schemas.openxmlformats.org/officeDocument/2006/relationships/image" Target="../media/image32.jpeg"/><Relationship Id="rId17" Type="http://schemas.openxmlformats.org/officeDocument/2006/relationships/image" Target="../media/image37.tiff"/><Relationship Id="rId2" Type="http://schemas.openxmlformats.org/officeDocument/2006/relationships/notesSlide" Target="../notesSlides/notesSlide1.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12.jpeg"/><Relationship Id="rId15" Type="http://schemas.openxmlformats.org/officeDocument/2006/relationships/image" Target="../media/image35.tiff"/><Relationship Id="rId10" Type="http://schemas.openxmlformats.org/officeDocument/2006/relationships/image" Target="../media/image30.jpeg"/><Relationship Id="rId19" Type="http://schemas.openxmlformats.org/officeDocument/2006/relationships/image" Target="../media/image39.tiff"/><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34.jpeg"/></Relationships>
</file>

<file path=ppt/slides/_rels/slide40.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4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244.jpeg"/></Relationships>
</file>

<file path=ppt/slides/_rels/slide4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247.jpeg"/><Relationship Id="rId4" Type="http://schemas.openxmlformats.org/officeDocument/2006/relationships/image" Target="../media/image246.jpeg"/></Relationships>
</file>

<file path=ppt/slides/_rels/slide43.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8.jpeg"/><Relationship Id="rId7" Type="http://schemas.openxmlformats.org/officeDocument/2006/relationships/image" Target="../media/image165.sv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64.png"/><Relationship Id="rId5" Type="http://schemas.openxmlformats.org/officeDocument/2006/relationships/image" Target="../media/image250.jpeg"/><Relationship Id="rId4" Type="http://schemas.openxmlformats.org/officeDocument/2006/relationships/image" Target="../media/image249.jpeg"/></Relationships>
</file>

<file path=ppt/slides/_rels/slide4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7.xml"/><Relationship Id="rId5" Type="http://schemas.openxmlformats.org/officeDocument/2006/relationships/hyperlink" Target="http://www.unitedwaysem.org/" TargetMode="External"/><Relationship Id="rId4" Type="http://schemas.openxmlformats.org/officeDocument/2006/relationships/image" Target="../media/image256.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8.jpeg"/><Relationship Id="rId7" Type="http://schemas.openxmlformats.org/officeDocument/2006/relationships/image" Target="../media/image3.png"/><Relationship Id="rId2" Type="http://schemas.openxmlformats.org/officeDocument/2006/relationships/image" Target="../media/image257.png"/><Relationship Id="rId1" Type="http://schemas.openxmlformats.org/officeDocument/2006/relationships/slideLayout" Target="../slideLayouts/slideLayout11.xml"/><Relationship Id="rId6" Type="http://schemas.openxmlformats.org/officeDocument/2006/relationships/image" Target="../media/image261.png"/><Relationship Id="rId11" Type="http://schemas.openxmlformats.org/officeDocument/2006/relationships/image" Target="../media/image263.tiff"/><Relationship Id="rId5" Type="http://schemas.openxmlformats.org/officeDocument/2006/relationships/image" Target="../media/image260.png"/><Relationship Id="rId10" Type="http://schemas.openxmlformats.org/officeDocument/2006/relationships/image" Target="../media/image262.png"/><Relationship Id="rId4" Type="http://schemas.openxmlformats.org/officeDocument/2006/relationships/image" Target="../media/image259.png"/><Relationship Id="rId9" Type="http://schemas.openxmlformats.org/officeDocument/2006/relationships/hyperlink" Target="https://donate.unitedwaysem.org/donate?slca=0000088"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jpeg"/><Relationship Id="rId7" Type="http://schemas.openxmlformats.org/officeDocument/2006/relationships/image" Target="../media/image268.png"/><Relationship Id="rId12" Type="http://schemas.openxmlformats.org/officeDocument/2006/relationships/image" Target="../media/image272.tiff"/><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267.png"/><Relationship Id="rId11" Type="http://schemas.openxmlformats.org/officeDocument/2006/relationships/image" Target="../media/image271.png"/><Relationship Id="rId5" Type="http://schemas.openxmlformats.org/officeDocument/2006/relationships/image" Target="../media/image266.png"/><Relationship Id="rId10" Type="http://schemas.openxmlformats.org/officeDocument/2006/relationships/image" Target="../media/image270.png"/><Relationship Id="rId4" Type="http://schemas.openxmlformats.org/officeDocument/2006/relationships/image" Target="../media/image265.png"/><Relationship Id="rId9" Type="http://schemas.openxmlformats.org/officeDocument/2006/relationships/hyperlink" Target="http://unitedwaysem.org/AdvocacyAlerts"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3" Type="http://schemas.openxmlformats.org/officeDocument/2006/relationships/image" Target="../media/image274.png"/><Relationship Id="rId7" Type="http://schemas.openxmlformats.org/officeDocument/2006/relationships/image" Target="../media/image277.png"/><Relationship Id="rId12" Type="http://schemas.openxmlformats.org/officeDocument/2006/relationships/image" Target="../media/image282.emf"/><Relationship Id="rId2" Type="http://schemas.openxmlformats.org/officeDocument/2006/relationships/image" Target="../media/image273.jpeg"/><Relationship Id="rId16" Type="http://schemas.openxmlformats.org/officeDocument/2006/relationships/image" Target="../media/image286.svg"/><Relationship Id="rId1" Type="http://schemas.openxmlformats.org/officeDocument/2006/relationships/slideLayout" Target="../slideLayouts/slideLayout11.xml"/><Relationship Id="rId6" Type="http://schemas.openxmlformats.org/officeDocument/2006/relationships/image" Target="../media/image276.pn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5.png"/><Relationship Id="rId10" Type="http://schemas.openxmlformats.org/officeDocument/2006/relationships/image" Target="../media/image280.png"/><Relationship Id="rId4" Type="http://schemas.openxmlformats.org/officeDocument/2006/relationships/hyperlink" Target="http://unitedwaysem.org/Volunteer" TargetMode="External"/><Relationship Id="rId9" Type="http://schemas.openxmlformats.org/officeDocument/2006/relationships/image" Target="../media/image279.png"/><Relationship Id="rId14" Type="http://schemas.openxmlformats.org/officeDocument/2006/relationships/image" Target="../media/image284.tiff"/></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tiff"/><Relationship Id="rId4" Type="http://schemas.openxmlformats.org/officeDocument/2006/relationships/image" Target="../media/image43.png"/><Relationship Id="rId9" Type="http://schemas.openxmlformats.org/officeDocument/2006/relationships/image" Target="../media/image48.tiff"/></Relationships>
</file>

<file path=ppt/slides/_rels/slide5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89.svg"/><Relationship Id="rId7" Type="http://schemas.openxmlformats.org/officeDocument/2006/relationships/image" Target="../media/image291.sv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90.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hyperlink" Target="https://experience.arcgis.com/experience/0d3331098de7414cbe3fade1886c1a99" TargetMode="External"/><Relationship Id="rId2" Type="http://schemas.openxmlformats.org/officeDocument/2006/relationships/image" Target="../media/image295.png"/><Relationship Id="rId1" Type="http://schemas.openxmlformats.org/officeDocument/2006/relationships/slideLayout" Target="../slideLayouts/slideLayout14.xml"/><Relationship Id="rId6" Type="http://schemas.openxmlformats.org/officeDocument/2006/relationships/hyperlink" Target="https://unitedwaysem.org/get-involved/give/covid-19-donation-page/covid-19-impact/" TargetMode="External"/><Relationship Id="rId5" Type="http://schemas.openxmlformats.org/officeDocument/2006/relationships/hyperlink" Target="https://unitedwaysem.org/our-work/our-impact/2-1-1-impact/" TargetMode="External"/><Relationship Id="rId4" Type="http://schemas.openxmlformats.org/officeDocument/2006/relationships/image" Target="../media/image29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299.png"/><Relationship Id="rId7" Type="http://schemas.openxmlformats.org/officeDocument/2006/relationships/image" Target="../media/image301.tiff"/><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03.tiff"/><Relationship Id="rId4" Type="http://schemas.openxmlformats.org/officeDocument/2006/relationships/image" Target="../media/image300.png"/><Relationship Id="rId9" Type="http://schemas.openxmlformats.org/officeDocument/2006/relationships/image" Target="../media/image302.jpe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svg"/></Relationships>
</file>

<file path=ppt/slides/_rels/slide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notesSlide" Target="../notesSlides/notesSlide3.xml"/><Relationship Id="rId16"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tiff"/><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tiff"/><Relationship Id="rId9" Type="http://schemas.openxmlformats.org/officeDocument/2006/relationships/image" Target="../media/image69.png"/><Relationship Id="rId14" Type="http://schemas.openxmlformats.org/officeDocument/2006/relationships/image" Target="../media/image74.svg"/></Relationships>
</file>

<file path=ppt/slides/_rels/slide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jpe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notesSlide" Target="../notesSlides/notesSlide4.xml"/><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pn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07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17576-7253-014B-9ECB-A8202DA3AC04}"/>
              </a:ext>
            </a:extLst>
          </p:cNvPr>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a:stretch/>
        </p:blipFill>
        <p:spPr>
          <a:xfrm>
            <a:off x="0" y="0"/>
            <a:ext cx="14630400" cy="7785847"/>
          </a:xfrm>
          <a:prstGeom prst="rect">
            <a:avLst/>
          </a:prstGeom>
        </p:spPr>
      </p:pic>
      <p:pic>
        <p:nvPicPr>
          <p:cNvPr id="7" name="Picture 6">
            <a:extLst>
              <a:ext uri="{FF2B5EF4-FFF2-40B4-BE49-F238E27FC236}">
                <a16:creationId xmlns:a16="http://schemas.microsoft.com/office/drawing/2014/main" id="{368A2241-9D09-8F4C-8CBC-1B12E382DA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2677" r="-76461" b="-20925"/>
          <a:stretch/>
        </p:blipFill>
        <p:spPr>
          <a:xfrm>
            <a:off x="0" y="567069"/>
            <a:ext cx="3953834" cy="793691"/>
          </a:xfrm>
          <a:prstGeom prst="rect">
            <a:avLst/>
          </a:prstGeom>
        </p:spPr>
      </p:pic>
      <p:sp>
        <p:nvSpPr>
          <p:cNvPr id="2" name="Title 1">
            <a:extLst>
              <a:ext uri="{FF2B5EF4-FFF2-40B4-BE49-F238E27FC236}">
                <a16:creationId xmlns:a16="http://schemas.microsoft.com/office/drawing/2014/main" id="{BC746369-1A11-1443-8E4F-3463733CE490}"/>
              </a:ext>
            </a:extLst>
          </p:cNvPr>
          <p:cNvSpPr>
            <a:spLocks noGrp="1"/>
          </p:cNvSpPr>
          <p:nvPr>
            <p:ph type="title"/>
          </p:nvPr>
        </p:nvSpPr>
        <p:spPr>
          <a:xfrm>
            <a:off x="762001" y="761999"/>
            <a:ext cx="6324599" cy="2133601"/>
          </a:xfrm>
        </p:spPr>
        <p:txBody>
          <a:bodyPr anchor="t"/>
          <a:lstStyle/>
          <a:p>
            <a:pPr>
              <a:lnSpc>
                <a:spcPct val="80000"/>
              </a:lnSpc>
              <a:spcBef>
                <a:spcPts val="0"/>
              </a:spcBef>
            </a:pPr>
            <a:r>
              <a:rPr lang="en-US">
                <a:latin typeface="TRADE GOTHIC LT BD CN NO.20"/>
                <a:cs typeface="Arial"/>
              </a:rPr>
              <a:t>ALICE: </a:t>
            </a:r>
            <a:br>
              <a:rPr lang="en-US">
                <a:latin typeface="TRADE GOTHIC LT BD CN NO.20"/>
                <a:cs typeface="Arial"/>
              </a:rPr>
            </a:br>
            <a:r>
              <a:rPr lang="en-US">
                <a:latin typeface="TRADE GOTHIC LT COND NO. 18"/>
                <a:cs typeface="Arial"/>
              </a:rPr>
              <a:t>ASSET LIMITED, </a:t>
            </a:r>
            <a:br>
              <a:rPr lang="en-US">
                <a:latin typeface="TRADE GOTHIC LT COND NO. 18"/>
                <a:cs typeface="Arial"/>
              </a:rPr>
            </a:br>
            <a:r>
              <a:rPr lang="en-US">
                <a:latin typeface="TRADE GOTHIC LT COND NO. 18"/>
                <a:cs typeface="Arial"/>
              </a:rPr>
              <a:t>INCOME CONSTRAINED, EMPLOYED</a:t>
            </a:r>
            <a:endParaRPr lang="en-US">
              <a:latin typeface="TRADE GOTHIC LT COND NO. 18" panose="020B0506040303090004" pitchFamily="34" charset="0"/>
            </a:endParaRPr>
          </a:p>
        </p:txBody>
      </p:sp>
      <p:sp>
        <p:nvSpPr>
          <p:cNvPr id="19" name="Content Placeholder 18">
            <a:extLst>
              <a:ext uri="{FF2B5EF4-FFF2-40B4-BE49-F238E27FC236}">
                <a16:creationId xmlns:a16="http://schemas.microsoft.com/office/drawing/2014/main" id="{B37C3D93-680C-B047-B5FB-2CF066FE8C4D}"/>
              </a:ext>
            </a:extLst>
          </p:cNvPr>
          <p:cNvSpPr>
            <a:spLocks noGrp="1"/>
          </p:cNvSpPr>
          <p:nvPr>
            <p:ph idx="1"/>
          </p:nvPr>
        </p:nvSpPr>
        <p:spPr>
          <a:xfrm>
            <a:off x="761999" y="3047999"/>
            <a:ext cx="6477000" cy="4419601"/>
          </a:xfrm>
        </p:spPr>
        <p:txBody>
          <a:bodyPr vert="horz" lIns="0" tIns="0" rIns="0" bIns="0" rtlCol="0" anchor="ctr">
            <a:noAutofit/>
          </a:bodyPr>
          <a:lstStyle/>
          <a:p>
            <a:pPr marL="0" indent="0" fontAlgn="base">
              <a:lnSpc>
                <a:spcPct val="100000"/>
              </a:lnSpc>
              <a:spcAft>
                <a:spcPts val="600"/>
              </a:spcAft>
              <a:buNone/>
            </a:pPr>
            <a:r>
              <a:rPr lang="en-US" sz="2000">
                <a:latin typeface="Arial"/>
                <a:cs typeface="Arial"/>
              </a:rPr>
              <a:t>United Way’s ALICE report tells us that hundreds of thousands of families in our region are not making </a:t>
            </a:r>
            <a:br>
              <a:rPr lang="en-US" sz="2000"/>
            </a:br>
            <a:r>
              <a:rPr lang="en-US" sz="2000">
                <a:latin typeface="Arial"/>
                <a:cs typeface="Arial"/>
              </a:rPr>
              <a:t>enough to afford a no-frills household budget. </a:t>
            </a:r>
            <a:endParaRPr lang="en-US" sz="2000"/>
          </a:p>
          <a:p>
            <a:pPr marL="891540" lvl="1" indent="-342900">
              <a:lnSpc>
                <a:spcPct val="100000"/>
              </a:lnSpc>
              <a:spcBef>
                <a:spcPts val="1200"/>
              </a:spcBef>
              <a:spcAft>
                <a:spcPts val="600"/>
              </a:spcAft>
            </a:pPr>
            <a:r>
              <a:rPr lang="en-US" sz="2000">
                <a:latin typeface="Arial"/>
                <a:cs typeface="Arial"/>
              </a:rPr>
              <a:t>Released in 2021 with 2019 data</a:t>
            </a:r>
          </a:p>
          <a:p>
            <a:pPr marL="891540" lvl="1" indent="-342900">
              <a:lnSpc>
                <a:spcPct val="100000"/>
              </a:lnSpc>
              <a:spcBef>
                <a:spcPts val="1200"/>
              </a:spcBef>
              <a:spcAft>
                <a:spcPts val="600"/>
              </a:spcAft>
            </a:pPr>
            <a:r>
              <a:rPr lang="en-US" sz="2000">
                <a:latin typeface="Arial"/>
                <a:cs typeface="Arial"/>
              </a:rPr>
              <a:t>Commissioned by United Way in 23 states</a:t>
            </a:r>
          </a:p>
          <a:p>
            <a:pPr marL="891540" lvl="1" indent="-342900">
              <a:lnSpc>
                <a:spcPct val="100000"/>
              </a:lnSpc>
              <a:spcBef>
                <a:spcPts val="1200"/>
              </a:spcBef>
              <a:spcAft>
                <a:spcPts val="600"/>
              </a:spcAft>
            </a:pPr>
            <a:r>
              <a:rPr lang="en-US" sz="2000">
                <a:latin typeface="Arial"/>
                <a:cs typeface="Arial"/>
              </a:rPr>
              <a:t>Shows the true measure of "need" in our communities</a:t>
            </a:r>
          </a:p>
          <a:p>
            <a:pPr marL="891540" lvl="1" indent="-342900">
              <a:lnSpc>
                <a:spcPct val="100000"/>
              </a:lnSpc>
              <a:spcBef>
                <a:spcPts val="1200"/>
              </a:spcBef>
              <a:spcAft>
                <a:spcPts val="600"/>
              </a:spcAft>
            </a:pPr>
            <a:r>
              <a:rPr lang="en-US" sz="2000">
                <a:latin typeface="Arial"/>
                <a:cs typeface="Arial"/>
              </a:rPr>
              <a:t>The problem is worse for Black and Hispanic families, as well as senior citizens</a:t>
            </a:r>
          </a:p>
        </p:txBody>
      </p:sp>
      <p:pic>
        <p:nvPicPr>
          <p:cNvPr id="6" name="Graphic 5">
            <a:extLst>
              <a:ext uri="{FF2B5EF4-FFF2-40B4-BE49-F238E27FC236}">
                <a16:creationId xmlns:a16="http://schemas.microsoft.com/office/drawing/2014/main" id="{6AD30F5A-A583-B845-BAC4-ECB9119A227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36047" y="443753"/>
            <a:ext cx="6035306" cy="7023848"/>
          </a:xfrm>
          <a:prstGeom prst="rect">
            <a:avLst/>
          </a:prstGeom>
        </p:spPr>
      </p:pic>
      <p:sp>
        <p:nvSpPr>
          <p:cNvPr id="10" name="TextBox 9">
            <a:extLst>
              <a:ext uri="{FF2B5EF4-FFF2-40B4-BE49-F238E27FC236}">
                <a16:creationId xmlns:a16="http://schemas.microsoft.com/office/drawing/2014/main" id="{35EBCA2F-0A2A-464A-BB59-DEAE1DA6AE22}"/>
              </a:ext>
            </a:extLst>
          </p:cNvPr>
          <p:cNvSpPr txBox="1"/>
          <p:nvPr/>
        </p:nvSpPr>
        <p:spPr>
          <a:xfrm>
            <a:off x="10629900" y="5181600"/>
            <a:ext cx="2057400" cy="990600"/>
          </a:xfrm>
          <a:prstGeom prst="rect">
            <a:avLst/>
          </a:prstGeom>
          <a:noFill/>
        </p:spPr>
        <p:txBody>
          <a:bodyPr wrap="square" rtlCol="0" anchor="ctr">
            <a:noAutofit/>
          </a:bodyPr>
          <a:lstStyle/>
          <a:p>
            <a:pPr algn="ctr"/>
            <a:r>
              <a:rPr lang="en-US">
                <a:solidFill>
                  <a:schemeClr val="bg1"/>
                </a:solidFill>
                <a:latin typeface="TRADE GOTHIC LT COND NO. 18" panose="020B0506040303090004" pitchFamily="34" charset="0"/>
                <a:cs typeface="Arial" panose="020B0604020202020204" pitchFamily="34" charset="0"/>
              </a:rPr>
              <a:t>MICHIGAN</a:t>
            </a:r>
          </a:p>
          <a:p>
            <a:pPr algn="ctr"/>
            <a:r>
              <a:rPr lang="en-US" sz="3600" b="1" spc="-36">
                <a:solidFill>
                  <a:schemeClr val="bg1"/>
                </a:solidFill>
                <a:latin typeface="Arial" panose="020B0604020202020204" pitchFamily="34" charset="0"/>
                <a:cs typeface="Arial" panose="020B0604020202020204" pitchFamily="34" charset="0"/>
              </a:rPr>
              <a:t>28%</a:t>
            </a:r>
          </a:p>
        </p:txBody>
      </p:sp>
    </p:spTree>
    <p:extLst>
      <p:ext uri="{BB962C8B-B14F-4D97-AF65-F5344CB8AC3E}">
        <p14:creationId xmlns:p14="http://schemas.microsoft.com/office/powerpoint/2010/main" val="3873142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17576-7253-014B-9ECB-A8202DA3AC04}"/>
              </a:ext>
            </a:extLst>
          </p:cNvPr>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a:stretch/>
        </p:blipFill>
        <p:spPr>
          <a:xfrm>
            <a:off x="0" y="0"/>
            <a:ext cx="14630400" cy="7785847"/>
          </a:xfrm>
          <a:prstGeom prst="rect">
            <a:avLst/>
          </a:prstGeom>
        </p:spPr>
      </p:pic>
      <p:pic>
        <p:nvPicPr>
          <p:cNvPr id="12" name="Picture 11">
            <a:extLst>
              <a:ext uri="{FF2B5EF4-FFF2-40B4-BE49-F238E27FC236}">
                <a16:creationId xmlns:a16="http://schemas.microsoft.com/office/drawing/2014/main" id="{82049B1B-31C2-3344-BFB1-7A8240740A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0000">
            <a:off x="8340113" y="1397147"/>
            <a:ext cx="4980131" cy="6027455"/>
          </a:xfrm>
          <a:prstGeom prst="rect">
            <a:avLst/>
          </a:prstGeom>
        </p:spPr>
      </p:pic>
      <p:sp>
        <p:nvSpPr>
          <p:cNvPr id="2" name="Title 1">
            <a:extLst>
              <a:ext uri="{FF2B5EF4-FFF2-40B4-BE49-F238E27FC236}">
                <a16:creationId xmlns:a16="http://schemas.microsoft.com/office/drawing/2014/main" id="{BC746369-1A11-1443-8E4F-3463733CE490}"/>
              </a:ext>
            </a:extLst>
          </p:cNvPr>
          <p:cNvSpPr>
            <a:spLocks noGrp="1"/>
          </p:cNvSpPr>
          <p:nvPr>
            <p:ph type="title"/>
          </p:nvPr>
        </p:nvSpPr>
        <p:spPr/>
        <p:txBody>
          <a:bodyPr/>
          <a:lstStyle/>
          <a:p>
            <a:pPr>
              <a:lnSpc>
                <a:spcPct val="76339"/>
              </a:lnSpc>
            </a:pPr>
            <a:r>
              <a:rPr lang="en-US"/>
              <a:t>ALICE: </a:t>
            </a:r>
            <a:r>
              <a:rPr lang="en-US">
                <a:latin typeface="TRADE GOTHIC LT COND NO. 18" panose="020B0506040303090004" pitchFamily="34" charset="0"/>
              </a:rPr>
              <a:t>TRI-COUNTY BREAKDOWN</a:t>
            </a:r>
          </a:p>
        </p:txBody>
      </p:sp>
      <p:sp>
        <p:nvSpPr>
          <p:cNvPr id="19" name="Content Placeholder 18">
            <a:extLst>
              <a:ext uri="{FF2B5EF4-FFF2-40B4-BE49-F238E27FC236}">
                <a16:creationId xmlns:a16="http://schemas.microsoft.com/office/drawing/2014/main" id="{B37C3D93-680C-B047-B5FB-2CF066FE8C4D}"/>
              </a:ext>
            </a:extLst>
          </p:cNvPr>
          <p:cNvSpPr>
            <a:spLocks noGrp="1"/>
          </p:cNvSpPr>
          <p:nvPr>
            <p:ph idx="1"/>
          </p:nvPr>
        </p:nvSpPr>
        <p:spPr>
          <a:xfrm>
            <a:off x="762000" y="1905000"/>
            <a:ext cx="6847840" cy="5562600"/>
          </a:xfrm>
        </p:spPr>
        <p:txBody>
          <a:bodyPr vert="horz" lIns="0" tIns="0" rIns="0" bIns="0" rtlCol="0" anchor="t">
            <a:noAutofit/>
          </a:bodyPr>
          <a:lstStyle/>
          <a:p>
            <a:pPr marL="0" indent="0" fontAlgn="base">
              <a:lnSpc>
                <a:spcPct val="100000"/>
              </a:lnSpc>
              <a:spcAft>
                <a:spcPts val="600"/>
              </a:spcAft>
              <a:buNone/>
            </a:pPr>
            <a:r>
              <a:rPr lang="en-US" sz="2400" b="1">
                <a:latin typeface="Arial"/>
                <a:cs typeface="Arial"/>
              </a:rPr>
              <a:t>This problem affects families in every city in our region.</a:t>
            </a:r>
            <a:endParaRPr lang="en-US" sz="2400" b="1"/>
          </a:p>
          <a:p>
            <a:pPr marL="548640" lvl="1" indent="0" fontAlgn="base">
              <a:lnSpc>
                <a:spcPct val="100000"/>
              </a:lnSpc>
              <a:spcAft>
                <a:spcPts val="600"/>
              </a:spcAft>
              <a:buNone/>
            </a:pPr>
            <a:endParaRPr lang="en-US" sz="2000" b="1">
              <a:solidFill>
                <a:srgbClr val="22387A"/>
              </a:solidFill>
              <a:latin typeface="TRADE GOTHIC LT BD CN NO.20"/>
              <a:cs typeface="Arial"/>
            </a:endParaRPr>
          </a:p>
          <a:p>
            <a:pPr lvl="1">
              <a:lnSpc>
                <a:spcPct val="100000"/>
              </a:lnSpc>
              <a:spcBef>
                <a:spcPts val="1200"/>
              </a:spcBef>
              <a:spcAft>
                <a:spcPts val="600"/>
              </a:spcAft>
            </a:pPr>
            <a:r>
              <a:rPr lang="en-US" sz="2000" b="1">
                <a:solidFill>
                  <a:srgbClr val="22387A"/>
                </a:solidFill>
                <a:latin typeface="TRADE GOTHIC LT BD CN NO.20"/>
                <a:cs typeface="Arial"/>
              </a:rPr>
              <a:t>LIVONIA: </a:t>
            </a:r>
            <a:r>
              <a:rPr lang="en-US" sz="2000" b="1">
                <a:latin typeface="Arial"/>
                <a:cs typeface="Arial"/>
              </a:rPr>
              <a:t>27%</a:t>
            </a:r>
            <a:r>
              <a:rPr lang="en-US" sz="2000">
                <a:latin typeface="Arial"/>
                <a:cs typeface="Arial"/>
              </a:rPr>
              <a:t> of households fall </a:t>
            </a:r>
            <a:br>
              <a:rPr lang="en-US" sz="2000"/>
            </a:br>
            <a:r>
              <a:rPr lang="en-US" sz="2000">
                <a:latin typeface="Arial"/>
                <a:cs typeface="Arial"/>
              </a:rPr>
              <a:t>below the ALICE threshold (BAT)</a:t>
            </a:r>
            <a:endParaRPr lang="en-US"/>
          </a:p>
          <a:p>
            <a:pPr lvl="1" fontAlgn="base">
              <a:lnSpc>
                <a:spcPct val="100000"/>
              </a:lnSpc>
              <a:spcBef>
                <a:spcPts val="1200"/>
              </a:spcBef>
              <a:spcAft>
                <a:spcPts val="600"/>
              </a:spcAft>
            </a:pPr>
            <a:r>
              <a:rPr lang="en-US" sz="2000" b="1">
                <a:solidFill>
                  <a:srgbClr val="22387A"/>
                </a:solidFill>
                <a:latin typeface="TRADE GOTHIC LT BD CN NO.20"/>
                <a:cs typeface="Arial"/>
              </a:rPr>
              <a:t>BIRMINGHAM:</a:t>
            </a:r>
            <a:r>
              <a:rPr lang="en-US" sz="2000">
                <a:solidFill>
                  <a:srgbClr val="22387A"/>
                </a:solidFill>
                <a:latin typeface="Arial"/>
                <a:cs typeface="Arial"/>
              </a:rPr>
              <a:t> </a:t>
            </a:r>
            <a:r>
              <a:rPr lang="en-US" sz="2000" b="1">
                <a:latin typeface="Arial"/>
                <a:cs typeface="Arial"/>
              </a:rPr>
              <a:t>19%</a:t>
            </a:r>
            <a:r>
              <a:rPr lang="en-US" sz="2000">
                <a:latin typeface="Arial"/>
                <a:cs typeface="Arial"/>
              </a:rPr>
              <a:t> of households BAT</a:t>
            </a:r>
          </a:p>
          <a:p>
            <a:pPr lvl="1" fontAlgn="base">
              <a:lnSpc>
                <a:spcPct val="100000"/>
              </a:lnSpc>
              <a:spcBef>
                <a:spcPts val="1200"/>
              </a:spcBef>
              <a:spcAft>
                <a:spcPts val="600"/>
              </a:spcAft>
            </a:pPr>
            <a:r>
              <a:rPr lang="en-US" sz="2000" b="1">
                <a:solidFill>
                  <a:srgbClr val="22387A"/>
                </a:solidFill>
                <a:latin typeface="TRADE GOTHIC LT BD CN NO.20"/>
                <a:cs typeface="Arial"/>
              </a:rPr>
              <a:t>SHELBY TOWNSHIP:</a:t>
            </a:r>
            <a:r>
              <a:rPr lang="en-US" sz="2000">
                <a:solidFill>
                  <a:srgbClr val="22387A"/>
                </a:solidFill>
                <a:latin typeface="Arial"/>
                <a:cs typeface="Arial"/>
              </a:rPr>
              <a:t> </a:t>
            </a:r>
            <a:r>
              <a:rPr lang="en-US" sz="2000" b="1">
                <a:latin typeface="Arial"/>
                <a:cs typeface="Arial"/>
              </a:rPr>
              <a:t>32%</a:t>
            </a:r>
            <a:r>
              <a:rPr lang="en-US" sz="2000">
                <a:latin typeface="Arial"/>
                <a:cs typeface="Arial"/>
              </a:rPr>
              <a:t> of households BAT</a:t>
            </a:r>
          </a:p>
        </p:txBody>
      </p:sp>
      <p:sp>
        <p:nvSpPr>
          <p:cNvPr id="9" name="TextBox 8">
            <a:extLst>
              <a:ext uri="{FF2B5EF4-FFF2-40B4-BE49-F238E27FC236}">
                <a16:creationId xmlns:a16="http://schemas.microsoft.com/office/drawing/2014/main" id="{A99263F1-33A3-0A4C-900F-9A424D1FABF5}"/>
              </a:ext>
            </a:extLst>
          </p:cNvPr>
          <p:cNvSpPr txBox="1"/>
          <p:nvPr/>
        </p:nvSpPr>
        <p:spPr>
          <a:xfrm>
            <a:off x="8847770" y="2689709"/>
            <a:ext cx="2057400" cy="990600"/>
          </a:xfrm>
          <a:prstGeom prst="rect">
            <a:avLst/>
          </a:prstGeom>
          <a:noFill/>
        </p:spPr>
        <p:txBody>
          <a:bodyPr wrap="square" rtlCol="0" anchor="ctr">
            <a:noAutofit/>
          </a:bodyPr>
          <a:lstStyle/>
          <a:p>
            <a:pPr algn="ctr"/>
            <a:r>
              <a:rPr lang="en-US">
                <a:latin typeface="TRADE GOTHIC LT COND NO. 18" panose="020B0506040303090004" pitchFamily="34" charset="0"/>
                <a:cs typeface="Arial" panose="020B0604020202020204" pitchFamily="34" charset="0"/>
              </a:rPr>
              <a:t>OAKLAND COUNTY</a:t>
            </a:r>
          </a:p>
          <a:p>
            <a:pPr algn="ctr"/>
            <a:r>
              <a:rPr lang="en-US" sz="3600" b="1" spc="-36">
                <a:solidFill>
                  <a:schemeClr val="bg1"/>
                </a:solidFill>
                <a:latin typeface="Arial" panose="020B0604020202020204" pitchFamily="34" charset="0"/>
                <a:cs typeface="Arial" panose="020B0604020202020204" pitchFamily="34" charset="0"/>
              </a:rPr>
              <a:t>32.7%</a:t>
            </a:r>
          </a:p>
        </p:txBody>
      </p:sp>
      <p:sp>
        <p:nvSpPr>
          <p:cNvPr id="21" name="TextBox 20">
            <a:extLst>
              <a:ext uri="{FF2B5EF4-FFF2-40B4-BE49-F238E27FC236}">
                <a16:creationId xmlns:a16="http://schemas.microsoft.com/office/drawing/2014/main" id="{F10B66CA-0D99-D547-AB49-A4251FF4244C}"/>
              </a:ext>
            </a:extLst>
          </p:cNvPr>
          <p:cNvSpPr txBox="1"/>
          <p:nvPr/>
        </p:nvSpPr>
        <p:spPr>
          <a:xfrm>
            <a:off x="9007924" y="5211462"/>
            <a:ext cx="2057400" cy="990600"/>
          </a:xfrm>
          <a:prstGeom prst="rect">
            <a:avLst/>
          </a:prstGeom>
          <a:noFill/>
        </p:spPr>
        <p:txBody>
          <a:bodyPr wrap="square" rtlCol="0" anchor="ctr">
            <a:noAutofit/>
          </a:bodyPr>
          <a:lstStyle/>
          <a:p>
            <a:pPr algn="ctr"/>
            <a:r>
              <a:rPr lang="en-US">
                <a:latin typeface="TRADE GOTHIC LT COND NO. 18" panose="020B0506040303090004" pitchFamily="34" charset="0"/>
                <a:cs typeface="Arial" panose="020B0604020202020204" pitchFamily="34" charset="0"/>
              </a:rPr>
              <a:t>WAYNE COUNTY</a:t>
            </a:r>
          </a:p>
          <a:p>
            <a:pPr algn="ctr"/>
            <a:r>
              <a:rPr lang="en-US" sz="3600" b="1" spc="-36">
                <a:solidFill>
                  <a:schemeClr val="bg1"/>
                </a:solidFill>
                <a:latin typeface="Arial" panose="020B0604020202020204" pitchFamily="34" charset="0"/>
                <a:cs typeface="Arial" panose="020B0604020202020204" pitchFamily="34" charset="0"/>
              </a:rPr>
              <a:t>56.7%</a:t>
            </a:r>
          </a:p>
        </p:txBody>
      </p:sp>
      <p:sp>
        <p:nvSpPr>
          <p:cNvPr id="22" name="TextBox 21">
            <a:extLst>
              <a:ext uri="{FF2B5EF4-FFF2-40B4-BE49-F238E27FC236}">
                <a16:creationId xmlns:a16="http://schemas.microsoft.com/office/drawing/2014/main" id="{37C8107F-03B5-E944-9C88-6A559A153006}"/>
              </a:ext>
            </a:extLst>
          </p:cNvPr>
          <p:cNvSpPr txBox="1"/>
          <p:nvPr/>
        </p:nvSpPr>
        <p:spPr>
          <a:xfrm>
            <a:off x="11184960" y="2136743"/>
            <a:ext cx="2057400" cy="990600"/>
          </a:xfrm>
          <a:prstGeom prst="rect">
            <a:avLst/>
          </a:prstGeom>
          <a:noFill/>
        </p:spPr>
        <p:txBody>
          <a:bodyPr wrap="square" rtlCol="0" anchor="ctr">
            <a:noAutofit/>
          </a:bodyPr>
          <a:lstStyle/>
          <a:p>
            <a:pPr algn="ctr"/>
            <a:r>
              <a:rPr lang="en-US">
                <a:latin typeface="TRADE GOTHIC LT COND NO. 18" panose="020B0506040303090004" pitchFamily="34" charset="0"/>
                <a:cs typeface="Arial" panose="020B0604020202020204" pitchFamily="34" charset="0"/>
              </a:rPr>
              <a:t>MACOMB COUNTY</a:t>
            </a:r>
          </a:p>
          <a:p>
            <a:pPr algn="ctr"/>
            <a:r>
              <a:rPr lang="en-US" sz="3600" b="1" spc="-36">
                <a:solidFill>
                  <a:schemeClr val="bg1"/>
                </a:solidFill>
                <a:latin typeface="Arial" panose="020B0604020202020204" pitchFamily="34" charset="0"/>
                <a:cs typeface="Arial" panose="020B0604020202020204" pitchFamily="34" charset="0"/>
              </a:rPr>
              <a:t>38.5%</a:t>
            </a:r>
          </a:p>
        </p:txBody>
      </p:sp>
      <p:pic>
        <p:nvPicPr>
          <p:cNvPr id="24" name="Picture 23">
            <a:extLst>
              <a:ext uri="{FF2B5EF4-FFF2-40B4-BE49-F238E27FC236}">
                <a16:creationId xmlns:a16="http://schemas.microsoft.com/office/drawing/2014/main" id="{4C32D493-F5D6-3046-91C1-3A0A5C0F53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65045" y="3153963"/>
            <a:ext cx="228600" cy="228600"/>
          </a:xfrm>
          <a:prstGeom prst="rect">
            <a:avLst/>
          </a:prstGeom>
        </p:spPr>
      </p:pic>
      <p:pic>
        <p:nvPicPr>
          <p:cNvPr id="26" name="Picture 25">
            <a:extLst>
              <a:ext uri="{FF2B5EF4-FFF2-40B4-BE49-F238E27FC236}">
                <a16:creationId xmlns:a16="http://schemas.microsoft.com/office/drawing/2014/main" id="{FD97A0E7-5016-BA45-A410-3F472C4D92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52886" y="3864232"/>
            <a:ext cx="228600" cy="228600"/>
          </a:xfrm>
          <a:prstGeom prst="rect">
            <a:avLst/>
          </a:prstGeom>
        </p:spPr>
      </p:pic>
      <p:pic>
        <p:nvPicPr>
          <p:cNvPr id="28" name="Picture 27">
            <a:extLst>
              <a:ext uri="{FF2B5EF4-FFF2-40B4-BE49-F238E27FC236}">
                <a16:creationId xmlns:a16="http://schemas.microsoft.com/office/drawing/2014/main" id="{5992545E-B394-D74F-9305-74F592A073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66473" y="4832250"/>
            <a:ext cx="228600" cy="228600"/>
          </a:xfrm>
          <a:prstGeom prst="rect">
            <a:avLst/>
          </a:prstGeom>
        </p:spPr>
      </p:pic>
      <p:pic>
        <p:nvPicPr>
          <p:cNvPr id="32" name="Picture 31">
            <a:extLst>
              <a:ext uri="{FF2B5EF4-FFF2-40B4-BE49-F238E27FC236}">
                <a16:creationId xmlns:a16="http://schemas.microsoft.com/office/drawing/2014/main" id="{A498E765-9A26-CD4E-B752-141CB24058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7939" y="4749134"/>
            <a:ext cx="228600" cy="228600"/>
          </a:xfrm>
          <a:prstGeom prst="rect">
            <a:avLst/>
          </a:prstGeom>
        </p:spPr>
      </p:pic>
      <p:pic>
        <p:nvPicPr>
          <p:cNvPr id="33" name="Picture 32">
            <a:extLst>
              <a:ext uri="{FF2B5EF4-FFF2-40B4-BE49-F238E27FC236}">
                <a16:creationId xmlns:a16="http://schemas.microsoft.com/office/drawing/2014/main" id="{EED37D35-F23B-AD4F-A773-F9516EEC0E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7939" y="4204644"/>
            <a:ext cx="228600" cy="228600"/>
          </a:xfrm>
          <a:prstGeom prst="rect">
            <a:avLst/>
          </a:prstGeom>
        </p:spPr>
      </p:pic>
      <p:pic>
        <p:nvPicPr>
          <p:cNvPr id="34" name="Picture 33">
            <a:extLst>
              <a:ext uri="{FF2B5EF4-FFF2-40B4-BE49-F238E27FC236}">
                <a16:creationId xmlns:a16="http://schemas.microsoft.com/office/drawing/2014/main" id="{45067E61-581C-B44B-AC41-CF27D884FF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7939" y="3366700"/>
            <a:ext cx="228600" cy="228600"/>
          </a:xfrm>
          <a:prstGeom prst="rect">
            <a:avLst/>
          </a:prstGeom>
        </p:spPr>
      </p:pic>
    </p:spTree>
    <p:extLst>
      <p:ext uri="{BB962C8B-B14F-4D97-AF65-F5344CB8AC3E}">
        <p14:creationId xmlns:p14="http://schemas.microsoft.com/office/powerpoint/2010/main" val="3388990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6369-1A11-1443-8E4F-3463733CE490}"/>
              </a:ext>
            </a:extLst>
          </p:cNvPr>
          <p:cNvSpPr>
            <a:spLocks noGrp="1"/>
          </p:cNvSpPr>
          <p:nvPr>
            <p:ph type="title"/>
          </p:nvPr>
        </p:nvSpPr>
        <p:spPr/>
        <p:txBody>
          <a:bodyPr/>
          <a:lstStyle/>
          <a:p>
            <a:pPr>
              <a:lnSpc>
                <a:spcPct val="76339"/>
              </a:lnSpc>
            </a:pPr>
            <a:r>
              <a:rPr lang="en-US"/>
              <a:t>ALICE: </a:t>
            </a:r>
            <a:r>
              <a:rPr lang="en-US">
                <a:latin typeface="TRADE GOTHIC LT COND NO. 18" panose="020B0506040303090004" pitchFamily="34" charset="0"/>
              </a:rPr>
              <a:t>SURVIVAL BUDGET</a:t>
            </a:r>
          </a:p>
        </p:txBody>
      </p:sp>
      <p:sp>
        <p:nvSpPr>
          <p:cNvPr id="4" name="Content Placeholder 3">
            <a:extLst>
              <a:ext uri="{FF2B5EF4-FFF2-40B4-BE49-F238E27FC236}">
                <a16:creationId xmlns:a16="http://schemas.microsoft.com/office/drawing/2014/main" id="{253B4C79-E38E-9A44-B162-4DB5DE4032A5}"/>
              </a:ext>
            </a:extLst>
          </p:cNvPr>
          <p:cNvSpPr>
            <a:spLocks noGrp="1"/>
          </p:cNvSpPr>
          <p:nvPr>
            <p:ph idx="1"/>
          </p:nvPr>
        </p:nvSpPr>
        <p:spPr/>
        <p:txBody>
          <a:bodyPr anchor="ctr"/>
          <a:lstStyle/>
          <a:p>
            <a:pPr marL="0" indent="0" fontAlgn="base">
              <a:lnSpc>
                <a:spcPct val="100000"/>
              </a:lnSpc>
              <a:spcAft>
                <a:spcPts val="600"/>
              </a:spcAft>
              <a:buNone/>
            </a:pPr>
            <a:r>
              <a:rPr lang="en-US" sz="2400" b="1">
                <a:latin typeface="Arial"/>
                <a:cs typeface="Arial"/>
              </a:rPr>
              <a:t>United Way’s ALICE report redefines the way that we measure economic hardship.</a:t>
            </a:r>
            <a:r>
              <a:rPr lang="en-US" sz="2400">
                <a:latin typeface="Arial"/>
              </a:rPr>
              <a:t> </a:t>
            </a:r>
            <a:endParaRPr lang="en-US" sz="2400"/>
          </a:p>
          <a:p>
            <a:pPr marL="0" indent="0" fontAlgn="base">
              <a:lnSpc>
                <a:spcPct val="100000"/>
              </a:lnSpc>
              <a:spcAft>
                <a:spcPts val="600"/>
              </a:spcAft>
              <a:buNone/>
            </a:pPr>
            <a:r>
              <a:rPr lang="en-US" sz="2400">
                <a:latin typeface="Arial"/>
              </a:rPr>
              <a:t>The ALICE budget calculation:</a:t>
            </a:r>
          </a:p>
          <a:p>
            <a:pPr lvl="1" fontAlgn="base">
              <a:lnSpc>
                <a:spcPct val="100000"/>
              </a:lnSpc>
              <a:spcBef>
                <a:spcPts val="1200"/>
              </a:spcBef>
              <a:spcAft>
                <a:spcPts val="600"/>
              </a:spcAft>
            </a:pPr>
            <a:r>
              <a:rPr lang="en-US" sz="2400">
                <a:latin typeface="Arial"/>
              </a:rPr>
              <a:t>Identifies the true cost of living according to actual expenses.</a:t>
            </a:r>
            <a:endParaRPr lang="en-US" sz="2400"/>
          </a:p>
          <a:p>
            <a:pPr lvl="1" fontAlgn="base">
              <a:lnSpc>
                <a:spcPct val="100000"/>
              </a:lnSpc>
              <a:spcBef>
                <a:spcPts val="1200"/>
              </a:spcBef>
              <a:spcAft>
                <a:spcPts val="600"/>
              </a:spcAft>
            </a:pPr>
            <a:r>
              <a:rPr lang="en-US" sz="2400">
                <a:latin typeface="Arial"/>
              </a:rPr>
              <a:t>Recognizes that cost of living varies by region and adjusts accordingly.</a:t>
            </a:r>
            <a:endParaRPr lang="en-US" sz="2400"/>
          </a:p>
          <a:p>
            <a:pPr lvl="1" fontAlgn="base">
              <a:lnSpc>
                <a:spcPct val="100000"/>
              </a:lnSpc>
              <a:spcBef>
                <a:spcPts val="1200"/>
              </a:spcBef>
              <a:spcAft>
                <a:spcPts val="600"/>
              </a:spcAft>
            </a:pPr>
            <a:r>
              <a:rPr lang="en-US" sz="2400">
                <a:latin typeface="Arial"/>
              </a:rPr>
              <a:t>Is based on the cost of “survival” and does not include savings.</a:t>
            </a:r>
            <a:endParaRPr lang="en-US" sz="2400"/>
          </a:p>
        </p:txBody>
      </p:sp>
      <p:pic>
        <p:nvPicPr>
          <p:cNvPr id="11" name="Picture 10">
            <a:extLst>
              <a:ext uri="{FF2B5EF4-FFF2-40B4-BE49-F238E27FC236}">
                <a16:creationId xmlns:a16="http://schemas.microsoft.com/office/drawing/2014/main" id="{04841A5E-6FF1-6C48-9C95-0244DD3D60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7848603" y="2791859"/>
            <a:ext cx="5562600" cy="2057400"/>
          </a:xfrm>
          <a:prstGeom prst="rect">
            <a:avLst/>
          </a:prstGeom>
        </p:spPr>
      </p:pic>
      <p:pic>
        <p:nvPicPr>
          <p:cNvPr id="13" name="Graphic 12">
            <a:extLst>
              <a:ext uri="{FF2B5EF4-FFF2-40B4-BE49-F238E27FC236}">
                <a16:creationId xmlns:a16="http://schemas.microsoft.com/office/drawing/2014/main" id="{6C80AFB2-6EFB-A949-8136-225AF446368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43803" y="3711168"/>
            <a:ext cx="390088" cy="457200"/>
          </a:xfrm>
          <a:prstGeom prst="rect">
            <a:avLst/>
          </a:prstGeom>
        </p:spPr>
      </p:pic>
      <p:pic>
        <p:nvPicPr>
          <p:cNvPr id="14" name="Graphic 13">
            <a:extLst>
              <a:ext uri="{FF2B5EF4-FFF2-40B4-BE49-F238E27FC236}">
                <a16:creationId xmlns:a16="http://schemas.microsoft.com/office/drawing/2014/main" id="{26AB7599-81C4-7448-9378-28332F9178E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43803" y="5702005"/>
            <a:ext cx="457200" cy="457200"/>
          </a:xfrm>
          <a:prstGeom prst="rect">
            <a:avLst/>
          </a:prstGeom>
        </p:spPr>
      </p:pic>
      <p:pic>
        <p:nvPicPr>
          <p:cNvPr id="15" name="Graphic 14">
            <a:extLst>
              <a:ext uri="{FF2B5EF4-FFF2-40B4-BE49-F238E27FC236}">
                <a16:creationId xmlns:a16="http://schemas.microsoft.com/office/drawing/2014/main" id="{1410697C-F785-7B44-8212-A23B01ECB85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43803" y="2426079"/>
            <a:ext cx="448733" cy="457200"/>
          </a:xfrm>
          <a:prstGeom prst="rect">
            <a:avLst/>
          </a:prstGeom>
        </p:spPr>
      </p:pic>
      <p:pic>
        <p:nvPicPr>
          <p:cNvPr id="16" name="Graphic 15">
            <a:extLst>
              <a:ext uri="{FF2B5EF4-FFF2-40B4-BE49-F238E27FC236}">
                <a16:creationId xmlns:a16="http://schemas.microsoft.com/office/drawing/2014/main" id="{F8359B54-1D93-0542-B471-C0A2B9D490E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263289" y="4493904"/>
            <a:ext cx="457200" cy="313267"/>
          </a:xfrm>
          <a:prstGeom prst="rect">
            <a:avLst/>
          </a:prstGeom>
        </p:spPr>
      </p:pic>
      <p:pic>
        <p:nvPicPr>
          <p:cNvPr id="17" name="Graphic 16">
            <a:extLst>
              <a:ext uri="{FF2B5EF4-FFF2-40B4-BE49-F238E27FC236}">
                <a16:creationId xmlns:a16="http://schemas.microsoft.com/office/drawing/2014/main" id="{547C558D-AE83-F549-824B-2DD06FAE675B}"/>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263289" y="2934022"/>
            <a:ext cx="457200" cy="381000"/>
          </a:xfrm>
          <a:prstGeom prst="rect">
            <a:avLst/>
          </a:prstGeom>
        </p:spPr>
      </p:pic>
      <p:pic>
        <p:nvPicPr>
          <p:cNvPr id="18" name="Graphic 17">
            <a:extLst>
              <a:ext uri="{FF2B5EF4-FFF2-40B4-BE49-F238E27FC236}">
                <a16:creationId xmlns:a16="http://schemas.microsoft.com/office/drawing/2014/main" id="{A1BD6A6E-18CE-CE4F-A022-E36247D11A4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453789" y="2308089"/>
            <a:ext cx="266700" cy="457200"/>
          </a:xfrm>
          <a:prstGeom prst="rect">
            <a:avLst/>
          </a:prstGeom>
        </p:spPr>
      </p:pic>
      <p:sp>
        <p:nvSpPr>
          <p:cNvPr id="19" name="TextBox 18">
            <a:extLst>
              <a:ext uri="{FF2B5EF4-FFF2-40B4-BE49-F238E27FC236}">
                <a16:creationId xmlns:a16="http://schemas.microsoft.com/office/drawing/2014/main" id="{DACAD85C-AC7C-6349-89CF-BCA787715700}"/>
              </a:ext>
            </a:extLst>
          </p:cNvPr>
          <p:cNvSpPr txBox="1"/>
          <p:nvPr/>
        </p:nvSpPr>
        <p:spPr>
          <a:xfrm>
            <a:off x="8009036" y="3665448"/>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FOOD</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811</a:t>
            </a:r>
          </a:p>
        </p:txBody>
      </p:sp>
      <p:sp>
        <p:nvSpPr>
          <p:cNvPr id="20" name="TextBox 19">
            <a:extLst>
              <a:ext uri="{FF2B5EF4-FFF2-40B4-BE49-F238E27FC236}">
                <a16:creationId xmlns:a16="http://schemas.microsoft.com/office/drawing/2014/main" id="{287D4734-982F-6F46-A3C0-34C072FC3247}"/>
              </a:ext>
            </a:extLst>
          </p:cNvPr>
          <p:cNvSpPr txBox="1"/>
          <p:nvPr/>
        </p:nvSpPr>
        <p:spPr>
          <a:xfrm>
            <a:off x="8009036" y="5656285"/>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HOUSING</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1,193</a:t>
            </a:r>
          </a:p>
        </p:txBody>
      </p:sp>
      <p:sp>
        <p:nvSpPr>
          <p:cNvPr id="21" name="TextBox 20">
            <a:extLst>
              <a:ext uri="{FF2B5EF4-FFF2-40B4-BE49-F238E27FC236}">
                <a16:creationId xmlns:a16="http://schemas.microsoft.com/office/drawing/2014/main" id="{F921A655-C68E-C14D-A00B-CB811EC1D5F2}"/>
              </a:ext>
            </a:extLst>
          </p:cNvPr>
          <p:cNvSpPr txBox="1"/>
          <p:nvPr/>
        </p:nvSpPr>
        <p:spPr>
          <a:xfrm>
            <a:off x="8009036" y="2385404"/>
            <a:ext cx="1600200" cy="548640"/>
          </a:xfrm>
          <a:prstGeom prst="rect">
            <a:avLst/>
          </a:prstGeom>
          <a:noFill/>
        </p:spPr>
        <p:txBody>
          <a:bodyPr wrap="square" lIns="0" tIns="45720" rIns="0" bIns="0" rtlCol="0" anchor="t">
            <a:noAutofit/>
          </a:bodyPr>
          <a:lstStyle>
            <a:defPPr>
              <a:defRPr lang="en-US"/>
            </a:defPPr>
          </a:lstStyle>
          <a:p>
            <a:pPr algn="ctr">
              <a:lnSpc>
                <a:spcPct val="88929"/>
              </a:lnSpc>
              <a:spcBef>
                <a:spcPts val="1000"/>
              </a:spcBef>
            </a:pPr>
            <a:r>
              <a:rPr lang="en-US" sz="1600" spc="81">
                <a:latin typeface="TRADE GOTHIC LT COND NO. 18" panose="020B0506040303090004" pitchFamily="34" charset="0"/>
              </a:rPr>
              <a:t>HEALTH CARE</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569</a:t>
            </a:r>
          </a:p>
        </p:txBody>
      </p:sp>
      <p:sp>
        <p:nvSpPr>
          <p:cNvPr id="22" name="TextBox 21">
            <a:extLst>
              <a:ext uri="{FF2B5EF4-FFF2-40B4-BE49-F238E27FC236}">
                <a16:creationId xmlns:a16="http://schemas.microsoft.com/office/drawing/2014/main" id="{D35FB1F0-D5B7-284C-8591-6F14BF782B31}"/>
              </a:ext>
            </a:extLst>
          </p:cNvPr>
          <p:cNvSpPr txBox="1"/>
          <p:nvPr/>
        </p:nvSpPr>
        <p:spPr>
          <a:xfrm>
            <a:off x="11682654" y="4376217"/>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CHILD CARE</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1,</a:t>
            </a:r>
            <a:r>
              <a:rPr lang="en-US" sz="2400" spc="81">
                <a:latin typeface="TRADE GOTHIC LT BD CN NO.20" panose="020B0503040303020004" pitchFamily="34" charset="0"/>
              </a:rPr>
              <a:t>526</a:t>
            </a:r>
            <a:endParaRPr lang="en-US" sz="2400" b="1" spc="81">
              <a:latin typeface="TRADE GOTHIC LT BD CN NO.20" panose="020B0503040303020004" pitchFamily="34" charset="0"/>
            </a:endParaRPr>
          </a:p>
        </p:txBody>
      </p:sp>
      <p:sp>
        <p:nvSpPr>
          <p:cNvPr id="23" name="TextBox 22">
            <a:extLst>
              <a:ext uri="{FF2B5EF4-FFF2-40B4-BE49-F238E27FC236}">
                <a16:creationId xmlns:a16="http://schemas.microsoft.com/office/drawing/2014/main" id="{FBC7B333-F7DA-6044-84E5-F46E7482C98B}"/>
              </a:ext>
            </a:extLst>
          </p:cNvPr>
          <p:cNvSpPr txBox="1"/>
          <p:nvPr/>
        </p:nvSpPr>
        <p:spPr>
          <a:xfrm>
            <a:off x="11682654" y="2852231"/>
            <a:ext cx="1600200" cy="544582"/>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TRANSPORTATION</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929</a:t>
            </a:r>
          </a:p>
        </p:txBody>
      </p:sp>
      <p:sp>
        <p:nvSpPr>
          <p:cNvPr id="24" name="TextBox 23">
            <a:extLst>
              <a:ext uri="{FF2B5EF4-FFF2-40B4-BE49-F238E27FC236}">
                <a16:creationId xmlns:a16="http://schemas.microsoft.com/office/drawing/2014/main" id="{DF22A197-1072-4E49-A246-018A95163530}"/>
              </a:ext>
            </a:extLst>
          </p:cNvPr>
          <p:cNvSpPr txBox="1"/>
          <p:nvPr/>
        </p:nvSpPr>
        <p:spPr>
          <a:xfrm>
            <a:off x="11682654" y="2251218"/>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TECHNOLOGY</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75</a:t>
            </a:r>
          </a:p>
        </p:txBody>
      </p:sp>
      <p:sp>
        <p:nvSpPr>
          <p:cNvPr id="25" name="TextBox 24">
            <a:extLst>
              <a:ext uri="{FF2B5EF4-FFF2-40B4-BE49-F238E27FC236}">
                <a16:creationId xmlns:a16="http://schemas.microsoft.com/office/drawing/2014/main" id="{A2A57893-907D-FB42-9A7D-3C6B1072E349}"/>
              </a:ext>
            </a:extLst>
          </p:cNvPr>
          <p:cNvSpPr txBox="1"/>
          <p:nvPr/>
        </p:nvSpPr>
        <p:spPr>
          <a:xfrm>
            <a:off x="11682654" y="1052000"/>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TAXES</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861</a:t>
            </a:r>
          </a:p>
        </p:txBody>
      </p:sp>
      <p:sp>
        <p:nvSpPr>
          <p:cNvPr id="26" name="TextBox 25">
            <a:extLst>
              <a:ext uri="{FF2B5EF4-FFF2-40B4-BE49-F238E27FC236}">
                <a16:creationId xmlns:a16="http://schemas.microsoft.com/office/drawing/2014/main" id="{51B03E77-A3B1-ED4E-B6D7-205C5D975A61}"/>
              </a:ext>
            </a:extLst>
          </p:cNvPr>
          <p:cNvSpPr txBox="1"/>
          <p:nvPr/>
        </p:nvSpPr>
        <p:spPr>
          <a:xfrm>
            <a:off x="8009036" y="1790966"/>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MISCELLANEOUS</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596</a:t>
            </a:r>
          </a:p>
        </p:txBody>
      </p:sp>
      <p:pic>
        <p:nvPicPr>
          <p:cNvPr id="7" name="Graphic 6">
            <a:extLst>
              <a:ext uri="{FF2B5EF4-FFF2-40B4-BE49-F238E27FC236}">
                <a16:creationId xmlns:a16="http://schemas.microsoft.com/office/drawing/2014/main" id="{FF8C8F86-2672-6944-B9D4-92A4B89CE5D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419922" y="1097720"/>
            <a:ext cx="300567" cy="457200"/>
          </a:xfrm>
          <a:prstGeom prst="rect">
            <a:avLst/>
          </a:prstGeom>
        </p:spPr>
      </p:pic>
      <p:pic>
        <p:nvPicPr>
          <p:cNvPr id="9" name="Picture 8">
            <a:extLst>
              <a:ext uri="{FF2B5EF4-FFF2-40B4-BE49-F238E27FC236}">
                <a16:creationId xmlns:a16="http://schemas.microsoft.com/office/drawing/2014/main" id="{C414AFEC-BC63-444B-A3B8-03C23F0B8DA4}"/>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9601203" y="1037791"/>
            <a:ext cx="4114800" cy="27432"/>
          </a:xfrm>
          <a:prstGeom prst="rect">
            <a:avLst/>
          </a:prstGeom>
        </p:spPr>
      </p:pic>
      <p:pic>
        <p:nvPicPr>
          <p:cNvPr id="27" name="Picture 26">
            <a:extLst>
              <a:ext uri="{FF2B5EF4-FFF2-40B4-BE49-F238E27FC236}">
                <a16:creationId xmlns:a16="http://schemas.microsoft.com/office/drawing/2014/main" id="{BD2C124F-B463-BB43-AEFE-15907842BE8A}"/>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7543803" y="1768894"/>
            <a:ext cx="4114800" cy="27432"/>
          </a:xfrm>
          <a:prstGeom prst="rect">
            <a:avLst/>
          </a:prstGeom>
        </p:spPr>
      </p:pic>
      <p:pic>
        <p:nvPicPr>
          <p:cNvPr id="28" name="Picture 27">
            <a:extLst>
              <a:ext uri="{FF2B5EF4-FFF2-40B4-BE49-F238E27FC236}">
                <a16:creationId xmlns:a16="http://schemas.microsoft.com/office/drawing/2014/main" id="{0A553C0F-0F5D-604A-8302-4BB0B7744427}"/>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9600876" y="2248164"/>
            <a:ext cx="4114800" cy="27432"/>
          </a:xfrm>
          <a:prstGeom prst="rect">
            <a:avLst/>
          </a:prstGeom>
        </p:spPr>
      </p:pic>
      <p:pic>
        <p:nvPicPr>
          <p:cNvPr id="29" name="Picture 28">
            <a:extLst>
              <a:ext uri="{FF2B5EF4-FFF2-40B4-BE49-F238E27FC236}">
                <a16:creationId xmlns:a16="http://schemas.microsoft.com/office/drawing/2014/main" id="{AA4430E4-B128-234B-BC25-75C62B2E89F0}"/>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7543803" y="2367980"/>
            <a:ext cx="4114800" cy="27432"/>
          </a:xfrm>
          <a:prstGeom prst="rect">
            <a:avLst/>
          </a:prstGeom>
        </p:spPr>
      </p:pic>
      <p:pic>
        <p:nvPicPr>
          <p:cNvPr id="30" name="Picture 29">
            <a:extLst>
              <a:ext uri="{FF2B5EF4-FFF2-40B4-BE49-F238E27FC236}">
                <a16:creationId xmlns:a16="http://schemas.microsoft.com/office/drawing/2014/main" id="{D9C4E4FC-FE10-A54D-913D-25AD19157F07}"/>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9605689" y="2823874"/>
            <a:ext cx="4114800" cy="27432"/>
          </a:xfrm>
          <a:prstGeom prst="rect">
            <a:avLst/>
          </a:prstGeom>
        </p:spPr>
      </p:pic>
      <p:pic>
        <p:nvPicPr>
          <p:cNvPr id="31" name="Picture 30">
            <a:extLst>
              <a:ext uri="{FF2B5EF4-FFF2-40B4-BE49-F238E27FC236}">
                <a16:creationId xmlns:a16="http://schemas.microsoft.com/office/drawing/2014/main" id="{93C28DCE-4CAE-DE49-9A8B-531AAFD8D598}"/>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7543803" y="3632854"/>
            <a:ext cx="4114800" cy="27432"/>
          </a:xfrm>
          <a:prstGeom prst="rect">
            <a:avLst/>
          </a:prstGeom>
        </p:spPr>
      </p:pic>
      <p:pic>
        <p:nvPicPr>
          <p:cNvPr id="32" name="Picture 31">
            <a:extLst>
              <a:ext uri="{FF2B5EF4-FFF2-40B4-BE49-F238E27FC236}">
                <a16:creationId xmlns:a16="http://schemas.microsoft.com/office/drawing/2014/main" id="{60EBD655-375E-694F-A806-B51D35BBF883}"/>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9605689" y="4340534"/>
            <a:ext cx="4114800" cy="27432"/>
          </a:xfrm>
          <a:prstGeom prst="rect">
            <a:avLst/>
          </a:prstGeom>
        </p:spPr>
      </p:pic>
      <p:pic>
        <p:nvPicPr>
          <p:cNvPr id="33" name="Picture 32">
            <a:extLst>
              <a:ext uri="{FF2B5EF4-FFF2-40B4-BE49-F238E27FC236}">
                <a16:creationId xmlns:a16="http://schemas.microsoft.com/office/drawing/2014/main" id="{B9FA90AA-82F7-0E4D-B534-B38DD2118E96}"/>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7543803" y="5622355"/>
            <a:ext cx="4114800" cy="27432"/>
          </a:xfrm>
          <a:prstGeom prst="rect">
            <a:avLst/>
          </a:prstGeom>
        </p:spPr>
      </p:pic>
      <p:sp>
        <p:nvSpPr>
          <p:cNvPr id="34" name="TextBox 33">
            <a:extLst>
              <a:ext uri="{FF2B5EF4-FFF2-40B4-BE49-F238E27FC236}">
                <a16:creationId xmlns:a16="http://schemas.microsoft.com/office/drawing/2014/main" id="{64DB17EC-93F5-BE41-B276-C6E82EFA835B}"/>
              </a:ext>
            </a:extLst>
          </p:cNvPr>
          <p:cNvSpPr txBox="1"/>
          <p:nvPr/>
        </p:nvSpPr>
        <p:spPr>
          <a:xfrm>
            <a:off x="11677841" y="6630324"/>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MONTHLY TOTAL</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6,560</a:t>
            </a:r>
          </a:p>
        </p:txBody>
      </p:sp>
      <p:pic>
        <p:nvPicPr>
          <p:cNvPr id="35" name="Picture 34">
            <a:extLst>
              <a:ext uri="{FF2B5EF4-FFF2-40B4-BE49-F238E27FC236}">
                <a16:creationId xmlns:a16="http://schemas.microsoft.com/office/drawing/2014/main" id="{2D5EAC23-43D5-9141-BA5D-5C6FA6DBEF29}"/>
              </a:ext>
            </a:extLst>
          </p:cNvPr>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9600876" y="6585497"/>
            <a:ext cx="4114800" cy="27432"/>
          </a:xfrm>
          <a:prstGeom prst="rect">
            <a:avLst/>
          </a:prstGeom>
        </p:spPr>
      </p:pic>
      <p:sp>
        <p:nvSpPr>
          <p:cNvPr id="36" name="TextBox 35">
            <a:extLst>
              <a:ext uri="{FF2B5EF4-FFF2-40B4-BE49-F238E27FC236}">
                <a16:creationId xmlns:a16="http://schemas.microsoft.com/office/drawing/2014/main" id="{7AA56B3C-0271-C347-9648-91B8F957C473}"/>
              </a:ext>
            </a:extLst>
          </p:cNvPr>
          <p:cNvSpPr txBox="1"/>
          <p:nvPr/>
        </p:nvSpPr>
        <p:spPr>
          <a:xfrm>
            <a:off x="9593966" y="709782"/>
            <a:ext cx="2076965" cy="361927"/>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2 ADULTS, 2 CHILDREN</a:t>
            </a:r>
          </a:p>
        </p:txBody>
      </p:sp>
      <p:pic>
        <p:nvPicPr>
          <p:cNvPr id="37" name="Graphic 36">
            <a:extLst>
              <a:ext uri="{FF2B5EF4-FFF2-40B4-BE49-F238E27FC236}">
                <a16:creationId xmlns:a16="http://schemas.microsoft.com/office/drawing/2014/main" id="{EC415754-7B93-1743-A3C2-2E916BE7E3C2}"/>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43803" y="1829633"/>
            <a:ext cx="300567" cy="457200"/>
          </a:xfrm>
          <a:prstGeom prst="rect">
            <a:avLst/>
          </a:prstGeom>
        </p:spPr>
      </p:pic>
      <p:sp>
        <p:nvSpPr>
          <p:cNvPr id="38" name="TextBox 37">
            <a:extLst>
              <a:ext uri="{FF2B5EF4-FFF2-40B4-BE49-F238E27FC236}">
                <a16:creationId xmlns:a16="http://schemas.microsoft.com/office/drawing/2014/main" id="{408A91D7-C3BE-314A-9DA8-B13D02EBF58A}"/>
              </a:ext>
            </a:extLst>
          </p:cNvPr>
          <p:cNvSpPr txBox="1"/>
          <p:nvPr/>
        </p:nvSpPr>
        <p:spPr>
          <a:xfrm>
            <a:off x="9744118" y="6630324"/>
            <a:ext cx="1600200" cy="548640"/>
          </a:xfrm>
          <a:prstGeom prst="rect">
            <a:avLst/>
          </a:prstGeom>
          <a:noFill/>
        </p:spPr>
        <p:txBody>
          <a:bodyPr wrap="square" lIns="0" tIns="45720" rIns="0" bIns="0" rtlCol="0" anchor="t">
            <a:noAutofit/>
          </a:bodyPr>
          <a:lstStyle>
            <a:defPPr>
              <a:defRPr lang="en-US"/>
            </a:defPPr>
          </a:lstStyle>
          <a:p>
            <a:pPr algn="ctr">
              <a:lnSpc>
                <a:spcPct val="88929"/>
              </a:lnSpc>
            </a:pPr>
            <a:r>
              <a:rPr lang="en-US" sz="1600" spc="81">
                <a:latin typeface="TRADE GOTHIC LT COND NO. 18" panose="020B0506040303090004" pitchFamily="34" charset="0"/>
              </a:rPr>
              <a:t>ANNUAL TOTAL</a:t>
            </a:r>
          </a:p>
          <a:p>
            <a:pPr algn="ctr">
              <a:lnSpc>
                <a:spcPct val="88929"/>
              </a:lnSpc>
            </a:pPr>
            <a:r>
              <a:rPr lang="en-US" sz="2400" spc="81">
                <a:latin typeface="TRADE GOTHIC LT COND NO. 18" panose="020B0506040303090004" pitchFamily="34" charset="0"/>
              </a:rPr>
              <a:t>$</a:t>
            </a:r>
            <a:r>
              <a:rPr lang="en-US" sz="2400" b="1" spc="81">
                <a:latin typeface="TRADE GOTHIC LT BD CN NO.20" panose="020B0503040303020004" pitchFamily="34" charset="0"/>
              </a:rPr>
              <a:t>78,720</a:t>
            </a:r>
          </a:p>
        </p:txBody>
      </p:sp>
    </p:spTree>
    <p:extLst>
      <p:ext uri="{BB962C8B-B14F-4D97-AF65-F5344CB8AC3E}">
        <p14:creationId xmlns:p14="http://schemas.microsoft.com/office/powerpoint/2010/main" val="2546569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454857-D983-BE40-852C-F372510D8385}"/>
              </a:ext>
            </a:extLst>
          </p:cNvPr>
          <p:cNvSpPr>
            <a:spLocks noGrp="1"/>
          </p:cNvSpPr>
          <p:nvPr>
            <p:ph type="title"/>
          </p:nvPr>
        </p:nvSpPr>
        <p:spPr/>
        <p:txBody>
          <a:bodyPr/>
          <a:lstStyle/>
          <a:p>
            <a:r>
              <a:rPr lang="en-US">
                <a:latin typeface="TRADE GOTHIC LT COND NO. 18" panose="020B0506040303090004" pitchFamily="34" charset="0"/>
              </a:rPr>
              <a:t>WHAT</a:t>
            </a:r>
            <a:r>
              <a:rPr lang="en-US"/>
              <a:t> </a:t>
            </a:r>
            <a:br>
              <a:rPr lang="en-US"/>
            </a:br>
            <a:r>
              <a:rPr lang="en-US"/>
              <a:t>WE DO</a:t>
            </a:r>
          </a:p>
        </p:txBody>
      </p:sp>
      <p:sp>
        <p:nvSpPr>
          <p:cNvPr id="3" name="Text Placeholder 2">
            <a:extLst>
              <a:ext uri="{FF2B5EF4-FFF2-40B4-BE49-F238E27FC236}">
                <a16:creationId xmlns:a16="http://schemas.microsoft.com/office/drawing/2014/main" id="{960F5FC2-44B7-584B-A90E-09A2FDC1FBC5}"/>
              </a:ext>
            </a:extLst>
          </p:cNvPr>
          <p:cNvSpPr>
            <a:spLocks noGrp="1"/>
          </p:cNvSpPr>
          <p:nvPr>
            <p:ph type="body" idx="1"/>
          </p:nvPr>
        </p:nvSpPr>
        <p:spPr/>
        <p:txBody>
          <a:bodyPr/>
          <a:lstStyle/>
          <a:p>
            <a:r>
              <a:rPr lang="en-US"/>
              <a:t>EQUITABLE COMMUNITIES OF STABLE HOUSEHOLDS AND THRIVING CHILDREN</a:t>
            </a:r>
          </a:p>
          <a:p>
            <a:r>
              <a:rPr lang="en-US"/>
              <a:t>AREAS OF FOCUS: 2021-22</a:t>
            </a:r>
          </a:p>
          <a:p>
            <a:r>
              <a:rPr lang="en-US"/>
              <a:t>HOW WE DO IT</a:t>
            </a:r>
          </a:p>
          <a:p>
            <a:endParaRPr lang="en-US"/>
          </a:p>
        </p:txBody>
      </p:sp>
      <p:pic>
        <p:nvPicPr>
          <p:cNvPr id="13" name="Picture Placeholder 12">
            <a:extLst>
              <a:ext uri="{FF2B5EF4-FFF2-40B4-BE49-F238E27FC236}">
                <a16:creationId xmlns:a16="http://schemas.microsoft.com/office/drawing/2014/main" id="{C706FB31-5B93-1A4F-98FC-318BA107EFA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8191500" cy="7781542"/>
          </a:xfrm>
        </p:spPr>
      </p:pic>
    </p:spTree>
    <p:extLst>
      <p:ext uri="{BB962C8B-B14F-4D97-AF65-F5344CB8AC3E}">
        <p14:creationId xmlns:p14="http://schemas.microsoft.com/office/powerpoint/2010/main" val="166035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7BA50F-6844-C941-B517-2F30C5FA35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4630400" cy="7772400"/>
          </a:xfrm>
          <a:prstGeom prst="rect">
            <a:avLst/>
          </a:prstGeom>
        </p:spPr>
      </p:pic>
      <p:sp>
        <p:nvSpPr>
          <p:cNvPr id="6" name="Content Placeholder 5">
            <a:extLst>
              <a:ext uri="{FF2B5EF4-FFF2-40B4-BE49-F238E27FC236}">
                <a16:creationId xmlns:a16="http://schemas.microsoft.com/office/drawing/2014/main" id="{D4D5ED2F-5230-0B46-B716-8849B087E60E}"/>
              </a:ext>
            </a:extLst>
          </p:cNvPr>
          <p:cNvSpPr>
            <a:spLocks noGrp="1"/>
          </p:cNvSpPr>
          <p:nvPr>
            <p:ph idx="1"/>
          </p:nvPr>
        </p:nvSpPr>
        <p:spPr>
          <a:xfrm>
            <a:off x="1866900" y="1676400"/>
            <a:ext cx="10896600" cy="4419600"/>
          </a:xfrm>
        </p:spPr>
        <p:txBody>
          <a:bodyPr anchor="ctr"/>
          <a:lstStyle/>
          <a:p>
            <a:pPr marL="0" indent="0" algn="ctr">
              <a:lnSpc>
                <a:spcPct val="100000"/>
              </a:lnSpc>
              <a:buNone/>
            </a:pPr>
            <a:r>
              <a:rPr lang="en-US" sz="5400">
                <a:solidFill>
                  <a:schemeClr val="bg1"/>
                </a:solidFill>
                <a:latin typeface="Strike One" panose="02000000000000000000" pitchFamily="2" charset="77"/>
              </a:rPr>
              <a:t>At United Way, </a:t>
            </a:r>
          </a:p>
          <a:p>
            <a:pPr marL="0" indent="0" algn="ctr">
              <a:lnSpc>
                <a:spcPct val="110268"/>
              </a:lnSpc>
              <a:buNone/>
            </a:pPr>
            <a:r>
              <a:rPr lang="en-US" sz="3200">
                <a:solidFill>
                  <a:schemeClr val="bg1"/>
                </a:solidFill>
                <a:latin typeface="TRADE GOTHIC LT COND NO. 18"/>
                <a:cs typeface="Arial"/>
              </a:rPr>
              <a:t>we mobilize a network of hundreds of </a:t>
            </a:r>
            <a:r>
              <a:rPr lang="en-US" sz="3200" b="1">
                <a:solidFill>
                  <a:schemeClr val="accent4"/>
                </a:solidFill>
                <a:latin typeface="TRADE GOTHIC LT BD CN NO.20"/>
                <a:cs typeface="Arial"/>
              </a:rPr>
              <a:t>PARTNERS</a:t>
            </a:r>
            <a:br>
              <a:rPr lang="en-US" sz="3200">
                <a:latin typeface="TRADE GOTHIC LT COND NO. 18" panose="020B0506040303090004" pitchFamily="34" charset="0"/>
              </a:rPr>
            </a:br>
            <a:r>
              <a:rPr lang="en-US" sz="3200">
                <a:solidFill>
                  <a:schemeClr val="bg1"/>
                </a:solidFill>
                <a:latin typeface="TRADE GOTHIC LT COND NO. 18"/>
                <a:cs typeface="Arial"/>
              </a:rPr>
              <a:t> and thousands of</a:t>
            </a:r>
            <a:r>
              <a:rPr lang="en-US" sz="3200">
                <a:solidFill>
                  <a:schemeClr val="accent2">
                    <a:lumMod val="60000"/>
                    <a:lumOff val="40000"/>
                  </a:schemeClr>
                </a:solidFill>
                <a:latin typeface="TRADE GOTHIC LT COND NO. 18"/>
                <a:cs typeface="Arial"/>
              </a:rPr>
              <a:t> </a:t>
            </a:r>
            <a:r>
              <a:rPr lang="en-US" sz="3200" b="1">
                <a:solidFill>
                  <a:schemeClr val="accent2">
                    <a:lumMod val="40000"/>
                    <a:lumOff val="60000"/>
                  </a:schemeClr>
                </a:solidFill>
                <a:latin typeface="TRADE GOTHIC LT BD CN NO.20"/>
                <a:cs typeface="Arial"/>
              </a:rPr>
              <a:t>DONORS</a:t>
            </a:r>
            <a:r>
              <a:rPr lang="en-US" sz="3200">
                <a:solidFill>
                  <a:schemeClr val="bg1"/>
                </a:solidFill>
                <a:latin typeface="TRADE GOTHIC LT COND NO. 18"/>
                <a:cs typeface="Arial"/>
              </a:rPr>
              <a:t>,</a:t>
            </a:r>
            <a:r>
              <a:rPr lang="en-US" sz="3200" b="1">
                <a:solidFill>
                  <a:schemeClr val="bg1"/>
                </a:solidFill>
                <a:latin typeface="TRADE GOTHIC LT BD CN NO.20"/>
                <a:cs typeface="Arial"/>
              </a:rPr>
              <a:t> </a:t>
            </a:r>
            <a:r>
              <a:rPr lang="en-US" sz="3200" b="1">
                <a:solidFill>
                  <a:schemeClr val="accent5"/>
                </a:solidFill>
                <a:latin typeface="TRADE GOTHIC LT BD CN NO.20"/>
                <a:cs typeface="Arial"/>
              </a:rPr>
              <a:t>ADVOCATES</a:t>
            </a:r>
            <a:r>
              <a:rPr lang="en-US" sz="3200">
                <a:solidFill>
                  <a:schemeClr val="bg1"/>
                </a:solidFill>
                <a:latin typeface="TRADE GOTHIC LT COND NO. 18"/>
                <a:cs typeface="Arial"/>
              </a:rPr>
              <a:t> and </a:t>
            </a:r>
            <a:r>
              <a:rPr lang="en-US" sz="3200" b="1">
                <a:solidFill>
                  <a:schemeClr val="tx2">
                    <a:lumMod val="40000"/>
                    <a:lumOff val="60000"/>
                  </a:schemeClr>
                </a:solidFill>
                <a:latin typeface="TRADE GOTHIC LT BD CN NO.20"/>
                <a:cs typeface="Arial"/>
              </a:rPr>
              <a:t>VOLUNTEERS</a:t>
            </a:r>
            <a:r>
              <a:rPr lang="en-US" sz="3200" b="1">
                <a:solidFill>
                  <a:schemeClr val="bg1"/>
                </a:solidFill>
                <a:latin typeface="TRADE GOTHIC LT BD CN NO.20"/>
                <a:cs typeface="Arial"/>
              </a:rPr>
              <a:t> </a:t>
            </a:r>
            <a:br>
              <a:rPr lang="en-US" sz="3200">
                <a:latin typeface="TRADE GOTHIC LT COND NO. 18" panose="020B0506040303090004" pitchFamily="34" charset="0"/>
              </a:rPr>
            </a:br>
            <a:r>
              <a:rPr lang="en-US" sz="3200">
                <a:solidFill>
                  <a:schemeClr val="bg1"/>
                </a:solidFill>
                <a:latin typeface="TRADE GOTHIC LT COND NO. 18"/>
                <a:cs typeface="Arial"/>
              </a:rPr>
              <a:t>to build </a:t>
            </a:r>
            <a:r>
              <a:rPr lang="en-US" sz="3200" u="sng">
                <a:solidFill>
                  <a:schemeClr val="bg1"/>
                </a:solidFill>
                <a:latin typeface="TRADE GOTHIC LT COND NO. 18"/>
                <a:cs typeface="Arial"/>
              </a:rPr>
              <a:t>equitable communities</a:t>
            </a:r>
            <a:r>
              <a:rPr lang="en-US" sz="3200">
                <a:solidFill>
                  <a:schemeClr val="bg1"/>
                </a:solidFill>
                <a:latin typeface="TRADE GOTHIC LT COND NO. 18"/>
                <a:cs typeface="Arial"/>
              </a:rPr>
              <a:t> of </a:t>
            </a:r>
            <a:r>
              <a:rPr lang="en-US" sz="3200" u="sng">
                <a:solidFill>
                  <a:schemeClr val="bg1"/>
                </a:solidFill>
                <a:latin typeface="TRADE GOTHIC LT COND NO. 18"/>
                <a:cs typeface="Arial"/>
              </a:rPr>
              <a:t>stable households</a:t>
            </a:r>
            <a:r>
              <a:rPr lang="en-US" sz="3200">
                <a:solidFill>
                  <a:schemeClr val="bg1"/>
                </a:solidFill>
                <a:latin typeface="TRADE GOTHIC LT COND NO. 18"/>
                <a:cs typeface="Arial"/>
              </a:rPr>
              <a:t> and </a:t>
            </a:r>
            <a:r>
              <a:rPr lang="en-US" sz="3200" u="sng">
                <a:solidFill>
                  <a:schemeClr val="bg1"/>
                </a:solidFill>
                <a:latin typeface="TRADE GOTHIC LT COND NO. 18"/>
                <a:cs typeface="Arial"/>
              </a:rPr>
              <a:t>thriving children.</a:t>
            </a:r>
          </a:p>
        </p:txBody>
      </p:sp>
    </p:spTree>
    <p:extLst>
      <p:ext uri="{BB962C8B-B14F-4D97-AF65-F5344CB8AC3E}">
        <p14:creationId xmlns:p14="http://schemas.microsoft.com/office/powerpoint/2010/main" val="322913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3449EDF-0EF8-7E41-ADD7-5C1569362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0" y="2705985"/>
            <a:ext cx="13106400" cy="2133602"/>
          </a:xfrm>
          <a:prstGeom prst="rect">
            <a:avLst/>
          </a:prstGeom>
        </p:spPr>
      </p:pic>
      <p:sp>
        <p:nvSpPr>
          <p:cNvPr id="4" name="Title 3">
            <a:extLst>
              <a:ext uri="{FF2B5EF4-FFF2-40B4-BE49-F238E27FC236}">
                <a16:creationId xmlns:a16="http://schemas.microsoft.com/office/drawing/2014/main" id="{C8D8897D-FE63-864D-BC6D-AF3AA7110D4B}"/>
              </a:ext>
            </a:extLst>
          </p:cNvPr>
          <p:cNvSpPr txBox="1">
            <a:spLocks/>
          </p:cNvSpPr>
          <p:nvPr/>
        </p:nvSpPr>
        <p:spPr>
          <a:xfrm>
            <a:off x="762001" y="762000"/>
            <a:ext cx="13106400" cy="990600"/>
          </a:xfrm>
          <a:prstGeom prst="rect">
            <a:avLst/>
          </a:prstGeom>
        </p:spPr>
        <p:txBody>
          <a:bodyPr vert="horz" lIns="0" tIns="0" rIns="0" bIns="0" rtlCol="0" anchor="t">
            <a:noAutofit/>
          </a:bodyPr>
          <a:lstStyle>
            <a:lvl1pPr algn="l" defTabSz="155448" rtl="0" eaLnBrk="1" fontAlgn="t" latinLnBrk="0" hangingPunct="1">
              <a:lnSpc>
                <a:spcPct val="90000"/>
              </a:lnSpc>
              <a:spcBef>
                <a:spcPct val="0"/>
              </a:spcBef>
              <a:buNone/>
              <a:tabLst>
                <a:tab pos="155448" algn="l"/>
                <a:tab pos="301752" algn="l"/>
                <a:tab pos="457200" algn="l"/>
                <a:tab pos="603504" algn="l"/>
                <a:tab pos="758952" algn="l"/>
                <a:tab pos="914400" algn="l"/>
                <a:tab pos="1069848"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Lst>
              <a:defRPr sz="4600" b="0" i="0" kern="1200" spc="-50">
                <a:solidFill>
                  <a:schemeClr val="tx1"/>
                </a:solidFill>
                <a:latin typeface="TRADE GOTHIC LT BD CN NO.20" panose="020B0503040303020004" pitchFamily="34" charset="0"/>
                <a:ea typeface="+mj-ea"/>
                <a:cs typeface="Arial" panose="020B0604020202020204" pitchFamily="34" charset="0"/>
              </a:defRPr>
            </a:lvl1pPr>
          </a:lstStyle>
          <a:p>
            <a:pPr algn="ctr">
              <a:lnSpc>
                <a:spcPct val="76339"/>
              </a:lnSpc>
            </a:pPr>
            <a:r>
              <a:rPr lang="en-US">
                <a:latin typeface="TRADE GOTHIC LT BD CN NO.20"/>
                <a:cs typeface="Arial"/>
              </a:rPr>
              <a:t>EQUITABLE COMMUNITIES </a:t>
            </a:r>
            <a:r>
              <a:rPr lang="en-US">
                <a:latin typeface="TRADE GOTHIC LT COND NO. 18" panose="020B0506040303090004" pitchFamily="34" charset="0"/>
                <a:cs typeface="Arial"/>
              </a:rPr>
              <a:t>OF</a:t>
            </a:r>
            <a:r>
              <a:rPr lang="en-US">
                <a:latin typeface="TRADE GOTHIC LT BD CN NO.20"/>
                <a:cs typeface="Arial"/>
              </a:rPr>
              <a:t> </a:t>
            </a:r>
            <a:br>
              <a:rPr lang="en-US">
                <a:latin typeface="TRADE GOTHIC LT BD CN NO.20"/>
                <a:cs typeface="Arial"/>
              </a:rPr>
            </a:br>
            <a:r>
              <a:rPr lang="en-US">
                <a:latin typeface="TRADE GOTHIC LT BD CN NO.20"/>
                <a:cs typeface="Arial"/>
              </a:rPr>
              <a:t>STABLE HOUSEHOLDS </a:t>
            </a:r>
            <a:r>
              <a:rPr lang="en-US">
                <a:latin typeface="TRADE GOTHIC LT COND NO. 18" panose="020B0506040303090004" pitchFamily="34" charset="0"/>
                <a:cs typeface="Arial"/>
              </a:rPr>
              <a:t>AND</a:t>
            </a:r>
            <a:r>
              <a:rPr lang="en-US">
                <a:latin typeface="TRADE GOTHIC LT BD CN NO.20"/>
                <a:cs typeface="Arial"/>
              </a:rPr>
              <a:t> THRIVING CHILDREN</a:t>
            </a:r>
          </a:p>
        </p:txBody>
      </p:sp>
      <p:pic>
        <p:nvPicPr>
          <p:cNvPr id="8" name="Graphic 7">
            <a:extLst>
              <a:ext uri="{FF2B5EF4-FFF2-40B4-BE49-F238E27FC236}">
                <a16:creationId xmlns:a16="http://schemas.microsoft.com/office/drawing/2014/main" id="{5D800DCF-AEF1-1C4C-8FDF-D31D2EA4D7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2987" y="3429886"/>
            <a:ext cx="1371600" cy="685800"/>
          </a:xfrm>
          <a:prstGeom prst="rect">
            <a:avLst/>
          </a:prstGeom>
        </p:spPr>
      </p:pic>
      <p:pic>
        <p:nvPicPr>
          <p:cNvPr id="10" name="Graphic 9">
            <a:extLst>
              <a:ext uri="{FF2B5EF4-FFF2-40B4-BE49-F238E27FC236}">
                <a16:creationId xmlns:a16="http://schemas.microsoft.com/office/drawing/2014/main" id="{787D83D1-51E6-BF4F-96F0-C5D788E0F6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24747" y="3086986"/>
            <a:ext cx="1371600" cy="1371600"/>
          </a:xfrm>
          <a:prstGeom prst="rect">
            <a:avLst/>
          </a:prstGeom>
        </p:spPr>
      </p:pic>
      <p:pic>
        <p:nvPicPr>
          <p:cNvPr id="12" name="Graphic 11">
            <a:extLst>
              <a:ext uri="{FF2B5EF4-FFF2-40B4-BE49-F238E27FC236}">
                <a16:creationId xmlns:a16="http://schemas.microsoft.com/office/drawing/2014/main" id="{3C166C4A-980A-6546-90C8-50E4ED2BD9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05148" y="3137786"/>
            <a:ext cx="1371600" cy="1270000"/>
          </a:xfrm>
          <a:prstGeom prst="rect">
            <a:avLst/>
          </a:prstGeom>
        </p:spPr>
      </p:pic>
      <p:sp>
        <p:nvSpPr>
          <p:cNvPr id="22" name="Rectangle 21">
            <a:extLst>
              <a:ext uri="{FF2B5EF4-FFF2-40B4-BE49-F238E27FC236}">
                <a16:creationId xmlns:a16="http://schemas.microsoft.com/office/drawing/2014/main" id="{617E6B9F-D1E0-7F49-85C0-CEB81DC91D76}"/>
              </a:ext>
            </a:extLst>
          </p:cNvPr>
          <p:cNvSpPr/>
          <p:nvPr/>
        </p:nvSpPr>
        <p:spPr>
          <a:xfrm>
            <a:off x="762001" y="5231221"/>
            <a:ext cx="4257895" cy="1819974"/>
          </a:xfrm>
          <a:prstGeom prst="rect">
            <a:avLst/>
          </a:prstGeom>
        </p:spPr>
        <p:txBody>
          <a:bodyPr wrap="square" lIns="182880" tIns="0" rIns="182880" bIns="0">
            <a:noAutofit/>
          </a:bodyPr>
          <a:lstStyle/>
          <a:p>
            <a:r>
              <a:rPr lang="en-US" sz="2000" b="1">
                <a:latin typeface="TRADE GOTHIC LT BD CN NO.20" panose="020B0503040303020004" pitchFamily="34" charset="0"/>
                <a:cs typeface="Arial"/>
              </a:rPr>
              <a:t>EVERY PERSON</a:t>
            </a:r>
            <a:r>
              <a:rPr lang="en-US" sz="2000">
                <a:latin typeface="Trade Gothic LT" panose="020B0503040303020004" pitchFamily="34" charset="0"/>
                <a:cs typeface="Arial"/>
              </a:rPr>
              <a:t> has equal access to the resources and supports they need to succeed in life — regardless of who they are or where they live.</a:t>
            </a:r>
            <a:endParaRPr lang="en-US" sz="2000">
              <a:latin typeface="Trade Gothic LT" panose="020B0503040303020004" pitchFamily="34" charset="0"/>
            </a:endParaRPr>
          </a:p>
        </p:txBody>
      </p:sp>
      <p:sp>
        <p:nvSpPr>
          <p:cNvPr id="23" name="Rectangle 22">
            <a:extLst>
              <a:ext uri="{FF2B5EF4-FFF2-40B4-BE49-F238E27FC236}">
                <a16:creationId xmlns:a16="http://schemas.microsoft.com/office/drawing/2014/main" id="{28A66113-D002-6746-9F12-6B4CD2CB61AA}"/>
              </a:ext>
            </a:extLst>
          </p:cNvPr>
          <p:cNvSpPr/>
          <p:nvPr/>
        </p:nvSpPr>
        <p:spPr>
          <a:xfrm>
            <a:off x="5181600" y="5231221"/>
            <a:ext cx="4257895" cy="1815213"/>
          </a:xfrm>
          <a:prstGeom prst="rect">
            <a:avLst/>
          </a:prstGeom>
        </p:spPr>
        <p:txBody>
          <a:bodyPr wrap="square" lIns="182880" tIns="0" rIns="182880" bIns="0">
            <a:noAutofit/>
          </a:bodyPr>
          <a:lstStyle/>
          <a:p>
            <a:r>
              <a:rPr lang="en-US" sz="2000" b="1">
                <a:latin typeface="TRADE GOTHIC LT BD CN NO.20" panose="020B0503040303020004" pitchFamily="34" charset="0"/>
                <a:cs typeface="Arial"/>
              </a:rPr>
              <a:t>ALL FAMILIES</a:t>
            </a:r>
            <a:r>
              <a:rPr lang="en-US" sz="2000">
                <a:latin typeface="Trade Gothic LT" panose="020B0503040303020004" pitchFamily="34" charset="0"/>
                <a:cs typeface="Arial"/>
              </a:rPr>
              <a:t> should be able to meet their basic needs like food, housing and health care — the foundations of a stable household.</a:t>
            </a:r>
            <a:endParaRPr lang="en-US" sz="2000">
              <a:latin typeface="Trade Gothic LT" panose="020B0503040303020004" pitchFamily="34" charset="0"/>
            </a:endParaRPr>
          </a:p>
        </p:txBody>
      </p:sp>
      <p:sp>
        <p:nvSpPr>
          <p:cNvPr id="24" name="Rectangle 23">
            <a:extLst>
              <a:ext uri="{FF2B5EF4-FFF2-40B4-BE49-F238E27FC236}">
                <a16:creationId xmlns:a16="http://schemas.microsoft.com/office/drawing/2014/main" id="{89B122F4-7F09-EA4D-9D09-35F0FB4358EA}"/>
              </a:ext>
            </a:extLst>
          </p:cNvPr>
          <p:cNvSpPr/>
          <p:nvPr/>
        </p:nvSpPr>
        <p:spPr>
          <a:xfrm>
            <a:off x="9609174" y="5231221"/>
            <a:ext cx="4259226" cy="1815213"/>
          </a:xfrm>
          <a:prstGeom prst="rect">
            <a:avLst/>
          </a:prstGeom>
        </p:spPr>
        <p:txBody>
          <a:bodyPr wrap="square" lIns="182880" tIns="0" rIns="182880" bIns="0">
            <a:noAutofit/>
          </a:bodyPr>
          <a:lstStyle/>
          <a:p>
            <a:r>
              <a:rPr lang="en-US" sz="2000" b="1">
                <a:latin typeface="TRADE GOTHIC LT BD CN NO.20" panose="020B0503040303020004" pitchFamily="34" charset="0"/>
                <a:cs typeface="Arial"/>
              </a:rPr>
              <a:t>EVERY CHILD</a:t>
            </a:r>
            <a:r>
              <a:rPr lang="en-US" sz="2000">
                <a:latin typeface="Trade Gothic LT" panose="020B0503040303020004" pitchFamily="34" charset="0"/>
                <a:cs typeface="Arial"/>
              </a:rPr>
              <a:t> deserves a nurturing environment and a high-quality</a:t>
            </a:r>
          </a:p>
          <a:p>
            <a:r>
              <a:rPr lang="en-US" sz="2000">
                <a:latin typeface="Trade Gothic LT" panose="020B0503040303020004" pitchFamily="34" charset="0"/>
                <a:cs typeface="Arial"/>
              </a:rPr>
              <a:t>education that prepares them </a:t>
            </a:r>
            <a:br>
              <a:rPr lang="en-US" sz="2000">
                <a:latin typeface="Trade Gothic LT" panose="020B0503040303020004" pitchFamily="34" charset="0"/>
                <a:cs typeface="Arial"/>
              </a:rPr>
            </a:br>
            <a:r>
              <a:rPr lang="en-US" sz="2000">
                <a:latin typeface="Trade Gothic LT" panose="020B0503040303020004" pitchFamily="34" charset="0"/>
                <a:cs typeface="Arial"/>
              </a:rPr>
              <a:t>for success. </a:t>
            </a:r>
            <a:endParaRPr lang="en-US" sz="2000">
              <a:latin typeface="Trade Gothic LT" panose="020B0503040303020004" pitchFamily="34" charset="0"/>
            </a:endParaRPr>
          </a:p>
        </p:txBody>
      </p:sp>
    </p:spTree>
    <p:extLst>
      <p:ext uri="{BB962C8B-B14F-4D97-AF65-F5344CB8AC3E}">
        <p14:creationId xmlns:p14="http://schemas.microsoft.com/office/powerpoint/2010/main" val="345409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BCC97-F28E-FB41-9C73-9B33BF464E0A}"/>
              </a:ext>
            </a:extLst>
          </p:cNvPr>
          <p:cNvSpPr>
            <a:spLocks noGrp="1"/>
          </p:cNvSpPr>
          <p:nvPr>
            <p:ph type="title"/>
          </p:nvPr>
        </p:nvSpPr>
        <p:spPr/>
        <p:txBody>
          <a:bodyPr/>
          <a:lstStyle/>
          <a:p>
            <a:pPr algn="ctr">
              <a:lnSpc>
                <a:spcPct val="76339"/>
              </a:lnSpc>
            </a:pPr>
            <a:r>
              <a:rPr lang="en-US">
                <a:latin typeface="TRADE GOTHIC LT COND NO. 18"/>
                <a:cs typeface="Arial"/>
              </a:rPr>
              <a:t>AREAS OF </a:t>
            </a:r>
            <a:r>
              <a:rPr lang="en-US">
                <a:latin typeface="TRADE GOTHIC LT BD CN NO.20"/>
                <a:cs typeface="Arial"/>
              </a:rPr>
              <a:t>FOCUS 2021-22</a:t>
            </a:r>
            <a:endParaRPr lang="en-US"/>
          </a:p>
        </p:txBody>
      </p:sp>
      <p:pic>
        <p:nvPicPr>
          <p:cNvPr id="24" name="Picture 23">
            <a:extLst>
              <a:ext uri="{FF2B5EF4-FFF2-40B4-BE49-F238E27FC236}">
                <a16:creationId xmlns:a16="http://schemas.microsoft.com/office/drawing/2014/main" id="{15FE053D-4040-C246-9476-63030D928C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925797"/>
            <a:ext cx="2057400" cy="2050742"/>
          </a:xfrm>
          <a:prstGeom prst="rect">
            <a:avLst/>
          </a:prstGeom>
        </p:spPr>
      </p:pic>
      <p:pic>
        <p:nvPicPr>
          <p:cNvPr id="10" name="Graphic 9">
            <a:extLst>
              <a:ext uri="{FF2B5EF4-FFF2-40B4-BE49-F238E27FC236}">
                <a16:creationId xmlns:a16="http://schemas.microsoft.com/office/drawing/2014/main" id="{6AD64DB7-2B1C-A143-838D-EB929C8E4E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4900" y="2574402"/>
            <a:ext cx="1371600" cy="753533"/>
          </a:xfrm>
          <a:prstGeom prst="rect">
            <a:avLst/>
          </a:prstGeom>
        </p:spPr>
      </p:pic>
      <p:pic>
        <p:nvPicPr>
          <p:cNvPr id="18" name="Picture 17">
            <a:extLst>
              <a:ext uri="{FF2B5EF4-FFF2-40B4-BE49-F238E27FC236}">
                <a16:creationId xmlns:a16="http://schemas.microsoft.com/office/drawing/2014/main" id="{4BE91CB4-7104-FD41-9AED-A2AC66B0E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4446110" y="1925797"/>
            <a:ext cx="2057400" cy="2050742"/>
          </a:xfrm>
          <a:prstGeom prst="rect">
            <a:avLst/>
          </a:prstGeom>
        </p:spPr>
      </p:pic>
      <p:pic>
        <p:nvPicPr>
          <p:cNvPr id="20" name="Picture 19">
            <a:extLst>
              <a:ext uri="{FF2B5EF4-FFF2-40B4-BE49-F238E27FC236}">
                <a16:creationId xmlns:a16="http://schemas.microsoft.com/office/drawing/2014/main" id="{97945D94-D675-AC40-B191-F20BD67C3F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7982105" y="1925797"/>
            <a:ext cx="2057400" cy="2050742"/>
          </a:xfrm>
          <a:prstGeom prst="rect">
            <a:avLst/>
          </a:prstGeom>
        </p:spPr>
      </p:pic>
      <p:pic>
        <p:nvPicPr>
          <p:cNvPr id="22" name="Picture 21">
            <a:extLst>
              <a:ext uri="{FF2B5EF4-FFF2-40B4-BE49-F238E27FC236}">
                <a16:creationId xmlns:a16="http://schemas.microsoft.com/office/drawing/2014/main" id="{CCD32ED7-6982-E44B-8B28-C6D3EC055C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11814329" y="1925797"/>
            <a:ext cx="2057400" cy="2050742"/>
          </a:xfrm>
          <a:prstGeom prst="rect">
            <a:avLst/>
          </a:prstGeom>
        </p:spPr>
      </p:pic>
      <p:pic>
        <p:nvPicPr>
          <p:cNvPr id="11" name="Picture 10">
            <a:extLst>
              <a:ext uri="{FF2B5EF4-FFF2-40B4-BE49-F238E27FC236}">
                <a16:creationId xmlns:a16="http://schemas.microsoft.com/office/drawing/2014/main" id="{0F8F0437-E120-4F41-A255-A5A5817AC5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46980" y="4773420"/>
            <a:ext cx="2057400" cy="2057400"/>
          </a:xfrm>
          <a:prstGeom prst="rect">
            <a:avLst/>
          </a:prstGeom>
        </p:spPr>
      </p:pic>
      <p:pic>
        <p:nvPicPr>
          <p:cNvPr id="15" name="Picture 14">
            <a:extLst>
              <a:ext uri="{FF2B5EF4-FFF2-40B4-BE49-F238E27FC236}">
                <a16:creationId xmlns:a16="http://schemas.microsoft.com/office/drawing/2014/main" id="{676F8984-FB81-AE4F-A3FC-54752DBEB8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03849" y="4773420"/>
            <a:ext cx="2057400" cy="2057400"/>
          </a:xfrm>
          <a:prstGeom prst="rect">
            <a:avLst/>
          </a:prstGeom>
        </p:spPr>
      </p:pic>
      <p:pic>
        <p:nvPicPr>
          <p:cNvPr id="19" name="Picture 18">
            <a:extLst>
              <a:ext uri="{FF2B5EF4-FFF2-40B4-BE49-F238E27FC236}">
                <a16:creationId xmlns:a16="http://schemas.microsoft.com/office/drawing/2014/main" id="{F36ACF2D-DEE8-3C42-9946-13760768554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95280" y="4776625"/>
            <a:ext cx="2057400" cy="2050990"/>
          </a:xfrm>
          <a:prstGeom prst="rect">
            <a:avLst/>
          </a:prstGeom>
        </p:spPr>
      </p:pic>
      <p:sp>
        <p:nvSpPr>
          <p:cNvPr id="21" name="Rectangle 20">
            <a:extLst>
              <a:ext uri="{FF2B5EF4-FFF2-40B4-BE49-F238E27FC236}">
                <a16:creationId xmlns:a16="http://schemas.microsoft.com/office/drawing/2014/main" id="{B5F0E210-F698-BC42-A513-091D53ECE27C}"/>
              </a:ext>
            </a:extLst>
          </p:cNvPr>
          <p:cNvSpPr/>
          <p:nvPr/>
        </p:nvSpPr>
        <p:spPr>
          <a:xfrm>
            <a:off x="761999" y="4113031"/>
            <a:ext cx="2286000" cy="338554"/>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2-1-1 HELPLINE</a:t>
            </a:r>
            <a:endParaRPr lang="en-US" sz="2000" b="1">
              <a:latin typeface="TRADE GOTHIC LT BD CN NO.20" panose="020B0503040303020004" pitchFamily="34" charset="0"/>
            </a:endParaRPr>
          </a:p>
        </p:txBody>
      </p:sp>
      <p:sp>
        <p:nvSpPr>
          <p:cNvPr id="29" name="Rectangle 28">
            <a:extLst>
              <a:ext uri="{FF2B5EF4-FFF2-40B4-BE49-F238E27FC236}">
                <a16:creationId xmlns:a16="http://schemas.microsoft.com/office/drawing/2014/main" id="{3DBD911E-7099-FE40-A932-EED0B80A2773}"/>
              </a:ext>
            </a:extLst>
          </p:cNvPr>
          <p:cNvSpPr/>
          <p:nvPr/>
        </p:nvSpPr>
        <p:spPr>
          <a:xfrm>
            <a:off x="4444999" y="4113031"/>
            <a:ext cx="2286000" cy="338554"/>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ADVOCACY</a:t>
            </a:r>
            <a:endParaRPr lang="en-US" sz="2000" b="1">
              <a:latin typeface="TRADE GOTHIC LT BD CN NO.20" panose="020B0503040303020004" pitchFamily="34" charset="0"/>
            </a:endParaRPr>
          </a:p>
        </p:txBody>
      </p:sp>
      <p:sp>
        <p:nvSpPr>
          <p:cNvPr id="30" name="Rectangle 29">
            <a:extLst>
              <a:ext uri="{FF2B5EF4-FFF2-40B4-BE49-F238E27FC236}">
                <a16:creationId xmlns:a16="http://schemas.microsoft.com/office/drawing/2014/main" id="{ABA40C69-5C8F-3149-9A8E-E77F825ED72C}"/>
              </a:ext>
            </a:extLst>
          </p:cNvPr>
          <p:cNvSpPr/>
          <p:nvPr/>
        </p:nvSpPr>
        <p:spPr>
          <a:xfrm>
            <a:off x="7979885" y="4113031"/>
            <a:ext cx="2286000" cy="338554"/>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BASIC NEEDS</a:t>
            </a:r>
            <a:endParaRPr lang="en-US" sz="2000" b="1">
              <a:latin typeface="TRADE GOTHIC LT BD CN NO.20" panose="020B0503040303020004" pitchFamily="34" charset="0"/>
            </a:endParaRPr>
          </a:p>
        </p:txBody>
      </p:sp>
      <p:sp>
        <p:nvSpPr>
          <p:cNvPr id="31" name="Rectangle 30">
            <a:extLst>
              <a:ext uri="{FF2B5EF4-FFF2-40B4-BE49-F238E27FC236}">
                <a16:creationId xmlns:a16="http://schemas.microsoft.com/office/drawing/2014/main" id="{37D01FBC-BE72-1149-A228-3487B9C472C5}"/>
              </a:ext>
            </a:extLst>
          </p:cNvPr>
          <p:cNvSpPr/>
          <p:nvPr/>
        </p:nvSpPr>
        <p:spPr>
          <a:xfrm>
            <a:off x="11658600" y="4113031"/>
            <a:ext cx="2362200" cy="584775"/>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ECONOMIC MOBILITY AND FAMILY FINANCES</a:t>
            </a:r>
            <a:endParaRPr lang="en-US" sz="2000" b="1">
              <a:latin typeface="TRADE GOTHIC LT BD CN NO.20" panose="020B0503040303020004" pitchFamily="34" charset="0"/>
            </a:endParaRPr>
          </a:p>
        </p:txBody>
      </p:sp>
      <p:sp>
        <p:nvSpPr>
          <p:cNvPr id="32" name="Rectangle 31">
            <a:extLst>
              <a:ext uri="{FF2B5EF4-FFF2-40B4-BE49-F238E27FC236}">
                <a16:creationId xmlns:a16="http://schemas.microsoft.com/office/drawing/2014/main" id="{C0683954-20FF-CE42-BED7-C69C2061CA3B}"/>
              </a:ext>
            </a:extLst>
          </p:cNvPr>
          <p:cNvSpPr/>
          <p:nvPr/>
        </p:nvSpPr>
        <p:spPr>
          <a:xfrm>
            <a:off x="2580980" y="6936611"/>
            <a:ext cx="2286000" cy="584775"/>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EDUCATION AND LITERACY</a:t>
            </a:r>
            <a:endParaRPr lang="en-US" sz="2000" b="1">
              <a:latin typeface="TRADE GOTHIC LT BD CN NO.20" panose="020B0503040303020004" pitchFamily="34" charset="0"/>
            </a:endParaRPr>
          </a:p>
        </p:txBody>
      </p:sp>
      <p:sp>
        <p:nvSpPr>
          <p:cNvPr id="33" name="Rectangle 32">
            <a:extLst>
              <a:ext uri="{FF2B5EF4-FFF2-40B4-BE49-F238E27FC236}">
                <a16:creationId xmlns:a16="http://schemas.microsoft.com/office/drawing/2014/main" id="{046026A7-CCC3-CE4A-BADE-5B59548196E6}"/>
              </a:ext>
            </a:extLst>
          </p:cNvPr>
          <p:cNvSpPr/>
          <p:nvPr/>
        </p:nvSpPr>
        <p:spPr>
          <a:xfrm>
            <a:off x="6189549" y="6936611"/>
            <a:ext cx="2286000" cy="338554"/>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DIGITAL INCLUSION</a:t>
            </a:r>
            <a:endParaRPr lang="en-US" sz="2000" b="1">
              <a:latin typeface="TRADE GOTHIC LT BD CN NO.20" panose="020B0503040303020004" pitchFamily="34" charset="0"/>
            </a:endParaRPr>
          </a:p>
        </p:txBody>
      </p:sp>
      <p:sp>
        <p:nvSpPr>
          <p:cNvPr id="34" name="Rectangle 33">
            <a:extLst>
              <a:ext uri="{FF2B5EF4-FFF2-40B4-BE49-F238E27FC236}">
                <a16:creationId xmlns:a16="http://schemas.microsoft.com/office/drawing/2014/main" id="{A2D2B73B-87F9-464C-8727-20995D5DEBFA}"/>
              </a:ext>
            </a:extLst>
          </p:cNvPr>
          <p:cNvSpPr/>
          <p:nvPr/>
        </p:nvSpPr>
        <p:spPr>
          <a:xfrm>
            <a:off x="9832680" y="6936611"/>
            <a:ext cx="2286000" cy="584775"/>
          </a:xfrm>
          <a:prstGeom prst="rect">
            <a:avLst/>
          </a:prstGeom>
        </p:spPr>
        <p:txBody>
          <a:bodyPr wrap="square">
            <a:spAutoFit/>
          </a:bodyPr>
          <a:lstStyle/>
          <a:p>
            <a:pPr algn="ctr">
              <a:lnSpc>
                <a:spcPct val="80000"/>
              </a:lnSpc>
            </a:pPr>
            <a:r>
              <a:rPr lang="en-US" sz="2000" b="1">
                <a:latin typeface="TRADE GOTHIC LT BD CN NO.20" panose="020B0503040303020004" pitchFamily="34" charset="0"/>
                <a:cs typeface="Arial"/>
              </a:rPr>
              <a:t>DIVERSITY, EQUITY AND INCLUSION</a:t>
            </a:r>
            <a:endParaRPr lang="en-US" sz="2000" b="1">
              <a:latin typeface="TRADE GOTHIC LT BD CN NO.20" panose="020B0503040303020004" pitchFamily="34" charset="0"/>
            </a:endParaRPr>
          </a:p>
        </p:txBody>
      </p:sp>
      <p:pic>
        <p:nvPicPr>
          <p:cNvPr id="12" name="Graphic 11">
            <a:extLst>
              <a:ext uri="{FF2B5EF4-FFF2-40B4-BE49-F238E27FC236}">
                <a16:creationId xmlns:a16="http://schemas.microsoft.com/office/drawing/2014/main" id="{292C0838-896D-124F-9088-3B8A1B4C7A5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620717" y="2493968"/>
            <a:ext cx="780176" cy="914400"/>
          </a:xfrm>
          <a:prstGeom prst="rect">
            <a:avLst/>
          </a:prstGeom>
        </p:spPr>
      </p:pic>
      <p:pic>
        <p:nvPicPr>
          <p:cNvPr id="14" name="Graphic 13">
            <a:extLst>
              <a:ext uri="{FF2B5EF4-FFF2-40B4-BE49-F238E27FC236}">
                <a16:creationId xmlns:a16="http://schemas.microsoft.com/office/drawing/2014/main" id="{D520717A-156B-B140-AA67-9F668AD15A6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410713" y="5344920"/>
            <a:ext cx="626533" cy="914400"/>
          </a:xfrm>
          <a:prstGeom prst="rect">
            <a:avLst/>
          </a:prstGeom>
        </p:spPr>
      </p:pic>
      <p:pic>
        <p:nvPicPr>
          <p:cNvPr id="16" name="Graphic 15">
            <a:extLst>
              <a:ext uri="{FF2B5EF4-FFF2-40B4-BE49-F238E27FC236}">
                <a16:creationId xmlns:a16="http://schemas.microsoft.com/office/drawing/2014/main" id="{BEB26360-7B93-834F-B1C9-77A01678C1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65885" y="5123675"/>
            <a:ext cx="1371600" cy="1270000"/>
          </a:xfrm>
          <a:prstGeom prst="rect">
            <a:avLst/>
          </a:prstGeom>
        </p:spPr>
      </p:pic>
      <p:pic>
        <p:nvPicPr>
          <p:cNvPr id="36" name="Graphic 35">
            <a:extLst>
              <a:ext uri="{FF2B5EF4-FFF2-40B4-BE49-F238E27FC236}">
                <a16:creationId xmlns:a16="http://schemas.microsoft.com/office/drawing/2014/main" id="{68F0187F-254A-2F41-BDC3-44F4618048BE}"/>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017610" y="2676002"/>
            <a:ext cx="914400" cy="550333"/>
          </a:xfrm>
          <a:prstGeom prst="rect">
            <a:avLst/>
          </a:prstGeom>
        </p:spPr>
      </p:pic>
      <p:pic>
        <p:nvPicPr>
          <p:cNvPr id="38" name="Graphic 37">
            <a:extLst>
              <a:ext uri="{FF2B5EF4-FFF2-40B4-BE49-F238E27FC236}">
                <a16:creationId xmlns:a16="http://schemas.microsoft.com/office/drawing/2014/main" id="{6747DD95-0DBE-A948-B154-5C2ADF48953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858000" y="5539219"/>
            <a:ext cx="914400" cy="533400"/>
          </a:xfrm>
          <a:prstGeom prst="rect">
            <a:avLst/>
          </a:prstGeom>
        </p:spPr>
      </p:pic>
      <p:pic>
        <p:nvPicPr>
          <p:cNvPr id="40" name="Graphic 39">
            <a:extLst>
              <a:ext uri="{FF2B5EF4-FFF2-40B4-BE49-F238E27FC236}">
                <a16:creationId xmlns:a16="http://schemas.microsoft.com/office/drawing/2014/main" id="{16DC4622-1138-FB46-8A06-4BA7C897C9A9}"/>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2542463" y="2493968"/>
            <a:ext cx="601133" cy="914400"/>
          </a:xfrm>
          <a:prstGeom prst="rect">
            <a:avLst/>
          </a:prstGeom>
        </p:spPr>
      </p:pic>
    </p:spTree>
    <p:extLst>
      <p:ext uri="{BB962C8B-B14F-4D97-AF65-F5344CB8AC3E}">
        <p14:creationId xmlns:p14="http://schemas.microsoft.com/office/powerpoint/2010/main" val="4261234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E06EA39-1427-954E-82FC-34420CD96780}"/>
              </a:ext>
            </a:extLst>
          </p:cNvPr>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a:stretch/>
        </p:blipFill>
        <p:spPr>
          <a:xfrm>
            <a:off x="0" y="0"/>
            <a:ext cx="14630400" cy="7785847"/>
          </a:xfrm>
          <a:prstGeom prst="rect">
            <a:avLst/>
          </a:prstGeom>
        </p:spPr>
      </p:pic>
      <p:sp>
        <p:nvSpPr>
          <p:cNvPr id="4" name="Title 3">
            <a:extLst>
              <a:ext uri="{FF2B5EF4-FFF2-40B4-BE49-F238E27FC236}">
                <a16:creationId xmlns:a16="http://schemas.microsoft.com/office/drawing/2014/main" id="{64678075-5E59-1844-A224-FC85E0C07DCE}"/>
              </a:ext>
            </a:extLst>
          </p:cNvPr>
          <p:cNvSpPr>
            <a:spLocks noGrp="1"/>
          </p:cNvSpPr>
          <p:nvPr>
            <p:ph type="title"/>
          </p:nvPr>
        </p:nvSpPr>
        <p:spPr/>
        <p:txBody>
          <a:bodyPr/>
          <a:lstStyle/>
          <a:p>
            <a:pPr algn="ctr">
              <a:lnSpc>
                <a:spcPct val="76339"/>
              </a:lnSpc>
            </a:pPr>
            <a:r>
              <a:rPr lang="en-US"/>
              <a:t>HOW WE DO IT</a:t>
            </a:r>
          </a:p>
        </p:txBody>
      </p:sp>
      <p:sp>
        <p:nvSpPr>
          <p:cNvPr id="9" name="TextBox 8">
            <a:extLst>
              <a:ext uri="{FF2B5EF4-FFF2-40B4-BE49-F238E27FC236}">
                <a16:creationId xmlns:a16="http://schemas.microsoft.com/office/drawing/2014/main" id="{9117F628-5A5B-C146-9354-73B322A90963}"/>
              </a:ext>
            </a:extLst>
          </p:cNvPr>
          <p:cNvSpPr txBox="1"/>
          <p:nvPr/>
        </p:nvSpPr>
        <p:spPr>
          <a:xfrm>
            <a:off x="1683028" y="10210712"/>
            <a:ext cx="2009911" cy="1200329"/>
          </a:xfrm>
          <a:prstGeom prst="rect">
            <a:avLst/>
          </a:prstGeom>
          <a:noFill/>
        </p:spPr>
        <p:txBody>
          <a:bodyPr wrap="square" rtlCol="0">
            <a:spAutoFit/>
          </a:bodyPr>
          <a:lstStyle/>
          <a:p>
            <a:pPr algn="ctr"/>
            <a:r>
              <a:rPr lang="en-US" sz="900">
                <a:latin typeface="Arial" panose="020B0604020202020204" pitchFamily="34" charset="0"/>
                <a:cs typeface="Arial" panose="020B0604020202020204" pitchFamily="34" charset="0"/>
              </a:rPr>
              <a:t>If families can’t meet their basic needs now, they can’t prepare for the future. Through strategic investments and innovative partnerships with corporations and nonprofits, we work with limited resources to help as many families as possible. </a:t>
            </a:r>
          </a:p>
        </p:txBody>
      </p:sp>
      <p:sp>
        <p:nvSpPr>
          <p:cNvPr id="10" name="TextBox 9">
            <a:extLst>
              <a:ext uri="{FF2B5EF4-FFF2-40B4-BE49-F238E27FC236}">
                <a16:creationId xmlns:a16="http://schemas.microsoft.com/office/drawing/2014/main" id="{8228E3E7-E353-E94F-AF8C-C9E69F7455E1}"/>
              </a:ext>
            </a:extLst>
          </p:cNvPr>
          <p:cNvSpPr txBox="1"/>
          <p:nvPr/>
        </p:nvSpPr>
        <p:spPr>
          <a:xfrm>
            <a:off x="4682525" y="10210711"/>
            <a:ext cx="2172473" cy="1200329"/>
          </a:xfrm>
          <a:prstGeom prst="rect">
            <a:avLst/>
          </a:prstGeom>
          <a:noFill/>
        </p:spPr>
        <p:txBody>
          <a:bodyPr wrap="square" rtlCol="0">
            <a:spAutoFit/>
          </a:bodyPr>
          <a:lstStyle/>
          <a:p>
            <a:pPr algn="ctr"/>
            <a:r>
              <a:rPr lang="en-US" sz="900">
                <a:latin typeface="Arial" panose="020B0604020202020204" pitchFamily="34" charset="0"/>
                <a:cs typeface="Arial" panose="020B0604020202020204" pitchFamily="34" charset="0"/>
              </a:rPr>
              <a:t>We tackle the root causes of longstanding challenges that impact families in our community — like a lack of access to quality child care, education supports and job training. We work to strengthen institutions and make changes through policy and partnership. </a:t>
            </a:r>
            <a:endParaRPr lang="en-US" sz="3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8F5189-BC91-954F-872A-829A44C46B35}"/>
              </a:ext>
            </a:extLst>
          </p:cNvPr>
          <p:cNvSpPr txBox="1"/>
          <p:nvPr/>
        </p:nvSpPr>
        <p:spPr>
          <a:xfrm>
            <a:off x="7752298" y="10210711"/>
            <a:ext cx="2172473" cy="784830"/>
          </a:xfrm>
          <a:prstGeom prst="rect">
            <a:avLst/>
          </a:prstGeom>
          <a:noFill/>
        </p:spPr>
        <p:txBody>
          <a:bodyPr wrap="square" rtlCol="0">
            <a:spAutoFit/>
          </a:bodyPr>
          <a:lstStyle/>
          <a:p>
            <a:pPr algn="ctr"/>
            <a:r>
              <a:rPr lang="en-US" sz="900">
                <a:latin typeface="Arial" panose="020B0604020202020204" pitchFamily="34" charset="0"/>
                <a:cs typeface="Arial" panose="020B0604020202020204" pitchFamily="34" charset="0"/>
              </a:rPr>
              <a:t>For more than 100 years, we have worked collaboratively with nonprofit, for-profit and government agencies to accomplish what no entity can do alone.</a:t>
            </a:r>
          </a:p>
        </p:txBody>
      </p:sp>
      <p:pic>
        <p:nvPicPr>
          <p:cNvPr id="20" name="Picture 19">
            <a:extLst>
              <a:ext uri="{FF2B5EF4-FFF2-40B4-BE49-F238E27FC236}">
                <a16:creationId xmlns:a16="http://schemas.microsoft.com/office/drawing/2014/main" id="{88D58A7F-0A42-424D-8287-72819E148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300869" y="2286973"/>
            <a:ext cx="3210791" cy="3200400"/>
          </a:xfrm>
          <a:prstGeom prst="rect">
            <a:avLst/>
          </a:prstGeom>
        </p:spPr>
      </p:pic>
      <p:pic>
        <p:nvPicPr>
          <p:cNvPr id="22" name="Picture 21">
            <a:extLst>
              <a:ext uri="{FF2B5EF4-FFF2-40B4-BE49-F238E27FC236}">
                <a16:creationId xmlns:a16="http://schemas.microsoft.com/office/drawing/2014/main" id="{7DEC83D9-D698-5A46-8849-EA646B759F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9964" y="2286973"/>
            <a:ext cx="3210791" cy="3200400"/>
          </a:xfrm>
          <a:prstGeom prst="rect">
            <a:avLst/>
          </a:prstGeom>
        </p:spPr>
      </p:pic>
      <p:pic>
        <p:nvPicPr>
          <p:cNvPr id="24" name="Picture 23">
            <a:extLst>
              <a:ext uri="{FF2B5EF4-FFF2-40B4-BE49-F238E27FC236}">
                <a16:creationId xmlns:a16="http://schemas.microsoft.com/office/drawing/2014/main" id="{DB5AE653-8027-8B41-AEAC-955293CB01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0139060" y="2286973"/>
            <a:ext cx="3210791" cy="3200400"/>
          </a:xfrm>
          <a:prstGeom prst="rect">
            <a:avLst/>
          </a:prstGeom>
        </p:spPr>
      </p:pic>
      <p:sp>
        <p:nvSpPr>
          <p:cNvPr id="25" name="Rectangle 24">
            <a:extLst>
              <a:ext uri="{FF2B5EF4-FFF2-40B4-BE49-F238E27FC236}">
                <a16:creationId xmlns:a16="http://schemas.microsoft.com/office/drawing/2014/main" id="{AC2E30D4-F7E2-094B-816F-A59E7B328C3C}"/>
              </a:ext>
            </a:extLst>
          </p:cNvPr>
          <p:cNvSpPr/>
          <p:nvPr/>
        </p:nvSpPr>
        <p:spPr>
          <a:xfrm>
            <a:off x="762000" y="5758785"/>
            <a:ext cx="4267200" cy="990600"/>
          </a:xfrm>
          <a:prstGeom prst="rect">
            <a:avLst/>
          </a:prstGeom>
        </p:spPr>
        <p:txBody>
          <a:bodyPr wrap="square" lIns="91440" tIns="45720" rIns="91440" bIns="45720" anchor="t">
            <a:noAutofit/>
          </a:bodyPr>
          <a:lstStyle/>
          <a:p>
            <a:pPr algn="ctr">
              <a:spcBef>
                <a:spcPts val="1200"/>
              </a:spcBef>
              <a:spcAft>
                <a:spcPts val="600"/>
              </a:spcAft>
            </a:pPr>
            <a:r>
              <a:rPr lang="en-US" sz="2400">
                <a:latin typeface="Arial"/>
                <a:cs typeface="Arial"/>
              </a:rPr>
              <a:t>We help families get out of crisis — and stay out.</a:t>
            </a:r>
          </a:p>
        </p:txBody>
      </p:sp>
      <p:sp>
        <p:nvSpPr>
          <p:cNvPr id="26" name="Rectangle 25">
            <a:extLst>
              <a:ext uri="{FF2B5EF4-FFF2-40B4-BE49-F238E27FC236}">
                <a16:creationId xmlns:a16="http://schemas.microsoft.com/office/drawing/2014/main" id="{A7B0C884-BA77-1243-B8BC-0999E0373C5E}"/>
              </a:ext>
            </a:extLst>
          </p:cNvPr>
          <p:cNvSpPr/>
          <p:nvPr/>
        </p:nvSpPr>
        <p:spPr>
          <a:xfrm>
            <a:off x="5181600" y="5758785"/>
            <a:ext cx="4267200" cy="1004694"/>
          </a:xfrm>
          <a:prstGeom prst="rect">
            <a:avLst/>
          </a:prstGeom>
        </p:spPr>
        <p:txBody>
          <a:bodyPr wrap="square">
            <a:noAutofit/>
          </a:bodyPr>
          <a:lstStyle/>
          <a:p>
            <a:pPr algn="ctr" fontAlgn="base">
              <a:spcBef>
                <a:spcPts val="1200"/>
              </a:spcBef>
              <a:spcAft>
                <a:spcPts val="600"/>
              </a:spcAft>
            </a:pPr>
            <a:r>
              <a:rPr lang="en-US" sz="2400">
                <a:latin typeface="Arial" panose="020B0604020202020204" pitchFamily="34" charset="0"/>
                <a:cs typeface="Arial" panose="020B0604020202020204" pitchFamily="34" charset="0"/>
              </a:rPr>
              <a:t>We bring people together. </a:t>
            </a:r>
          </a:p>
        </p:txBody>
      </p:sp>
      <p:sp>
        <p:nvSpPr>
          <p:cNvPr id="27" name="Rectangle 26">
            <a:extLst>
              <a:ext uri="{FF2B5EF4-FFF2-40B4-BE49-F238E27FC236}">
                <a16:creationId xmlns:a16="http://schemas.microsoft.com/office/drawing/2014/main" id="{5CFF07F0-A7EC-5346-BFB8-65CA49A5CAFF}"/>
              </a:ext>
            </a:extLst>
          </p:cNvPr>
          <p:cNvSpPr/>
          <p:nvPr/>
        </p:nvSpPr>
        <p:spPr>
          <a:xfrm>
            <a:off x="9601200" y="5743800"/>
            <a:ext cx="4267200" cy="1019679"/>
          </a:xfrm>
          <a:prstGeom prst="rect">
            <a:avLst/>
          </a:prstGeom>
        </p:spPr>
        <p:txBody>
          <a:bodyPr wrap="square">
            <a:noAutofit/>
          </a:bodyPr>
          <a:lstStyle/>
          <a:p>
            <a:pPr algn="ctr" fontAlgn="base">
              <a:spcBef>
                <a:spcPts val="1200"/>
              </a:spcBef>
              <a:spcAft>
                <a:spcPts val="600"/>
              </a:spcAft>
            </a:pPr>
            <a:r>
              <a:rPr lang="en-US" sz="2400"/>
              <a:t>We tackle the root causes of our community’s problems. </a:t>
            </a:r>
          </a:p>
        </p:txBody>
      </p:sp>
      <p:grpSp>
        <p:nvGrpSpPr>
          <p:cNvPr id="36" name="Group 35">
            <a:extLst>
              <a:ext uri="{FF2B5EF4-FFF2-40B4-BE49-F238E27FC236}">
                <a16:creationId xmlns:a16="http://schemas.microsoft.com/office/drawing/2014/main" id="{6CF88C2B-DC63-804C-9211-BFBC04DE7704}"/>
              </a:ext>
            </a:extLst>
          </p:cNvPr>
          <p:cNvGrpSpPr/>
          <p:nvPr/>
        </p:nvGrpSpPr>
        <p:grpSpPr>
          <a:xfrm>
            <a:off x="1767320" y="3208921"/>
            <a:ext cx="2277889" cy="1356504"/>
            <a:chOff x="1671286" y="2979877"/>
            <a:chExt cx="2277889" cy="1356504"/>
          </a:xfrm>
        </p:grpSpPr>
        <p:pic>
          <p:nvPicPr>
            <p:cNvPr id="29" name="Graphic 28">
              <a:extLst>
                <a:ext uri="{FF2B5EF4-FFF2-40B4-BE49-F238E27FC236}">
                  <a16:creationId xmlns:a16="http://schemas.microsoft.com/office/drawing/2014/main" id="{888F1C5E-DE24-BE44-B83E-4A46DF263AF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6264" y="3114044"/>
              <a:ext cx="1042911" cy="1222337"/>
            </a:xfrm>
            <a:prstGeom prst="rect">
              <a:avLst/>
            </a:prstGeom>
          </p:spPr>
        </p:pic>
        <p:pic>
          <p:nvPicPr>
            <p:cNvPr id="31" name="Graphic 30">
              <a:extLst>
                <a:ext uri="{FF2B5EF4-FFF2-40B4-BE49-F238E27FC236}">
                  <a16:creationId xmlns:a16="http://schemas.microsoft.com/office/drawing/2014/main" id="{16081897-EF48-A547-8ABE-0881C444A05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71286" y="2979877"/>
              <a:ext cx="1211123" cy="1211123"/>
            </a:xfrm>
            <a:prstGeom prst="rect">
              <a:avLst/>
            </a:prstGeom>
          </p:spPr>
        </p:pic>
      </p:grpSp>
      <p:pic>
        <p:nvPicPr>
          <p:cNvPr id="33" name="Graphic 32">
            <a:extLst>
              <a:ext uri="{FF2B5EF4-FFF2-40B4-BE49-F238E27FC236}">
                <a16:creationId xmlns:a16="http://schemas.microsoft.com/office/drawing/2014/main" id="{5834A40D-24E9-8F49-83E2-FCE1DC5724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1309" y="3207723"/>
            <a:ext cx="1308100" cy="1358900"/>
          </a:xfrm>
          <a:prstGeom prst="rect">
            <a:avLst/>
          </a:prstGeom>
        </p:spPr>
      </p:pic>
      <p:pic>
        <p:nvPicPr>
          <p:cNvPr id="35" name="Graphic 34">
            <a:extLst>
              <a:ext uri="{FF2B5EF4-FFF2-40B4-BE49-F238E27FC236}">
                <a16:creationId xmlns:a16="http://schemas.microsoft.com/office/drawing/2014/main" id="{5E8264C2-8D9C-B845-9060-BF8AD91BC5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4293" y="3265360"/>
            <a:ext cx="2440325" cy="1243627"/>
          </a:xfrm>
          <a:prstGeom prst="rect">
            <a:avLst/>
          </a:prstGeom>
        </p:spPr>
      </p:pic>
    </p:spTree>
    <p:extLst>
      <p:ext uri="{BB962C8B-B14F-4D97-AF65-F5344CB8AC3E}">
        <p14:creationId xmlns:p14="http://schemas.microsoft.com/office/powerpoint/2010/main" val="3239206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C7A02-AEDE-2E41-952C-17B267F92F27}"/>
              </a:ext>
            </a:extLst>
          </p:cNvPr>
          <p:cNvSpPr>
            <a:spLocks noGrp="1"/>
          </p:cNvSpPr>
          <p:nvPr>
            <p:ph type="title"/>
          </p:nvPr>
        </p:nvSpPr>
        <p:spPr/>
        <p:txBody>
          <a:bodyPr/>
          <a:lstStyle/>
          <a:p>
            <a:r>
              <a:rPr lang="en-US">
                <a:latin typeface="TRADE GOTHIC LT COND NO. 18" panose="020B0506040303090004" pitchFamily="34" charset="0"/>
              </a:rPr>
              <a:t>OUR</a:t>
            </a:r>
            <a:br>
              <a:rPr lang="en-US">
                <a:latin typeface="TRADE GOTHIC LT COND NO. 18" panose="020B0506040303090004" pitchFamily="34" charset="0"/>
              </a:rPr>
            </a:br>
            <a:r>
              <a:rPr lang="en-US"/>
              <a:t>IMPACT</a:t>
            </a:r>
          </a:p>
        </p:txBody>
      </p:sp>
      <p:sp>
        <p:nvSpPr>
          <p:cNvPr id="2" name="Text Placeholder 1">
            <a:extLst>
              <a:ext uri="{FF2B5EF4-FFF2-40B4-BE49-F238E27FC236}">
                <a16:creationId xmlns:a16="http://schemas.microsoft.com/office/drawing/2014/main" id="{AB8FC115-C856-1849-8081-84D7CB661F60}"/>
              </a:ext>
            </a:extLst>
          </p:cNvPr>
          <p:cNvSpPr>
            <a:spLocks noGrp="1"/>
          </p:cNvSpPr>
          <p:nvPr>
            <p:ph type="body" idx="1"/>
          </p:nvPr>
        </p:nvSpPr>
        <p:spPr/>
        <p:txBody>
          <a:bodyPr/>
          <a:lstStyle/>
          <a:p>
            <a:r>
              <a:rPr lang="en-US"/>
              <a:t>OUR COVID-19 IMPACT</a:t>
            </a:r>
          </a:p>
          <a:p>
            <a:r>
              <a:rPr lang="en-US"/>
              <a:t>COVID-19 IMPACT STORIES</a:t>
            </a:r>
          </a:p>
          <a:p>
            <a:r>
              <a:rPr lang="en-US"/>
              <a:t>MACKENZIE SCOTT GRANT</a:t>
            </a:r>
          </a:p>
          <a:p>
            <a:r>
              <a:rPr lang="en-US"/>
              <a:t>CRISIS AND RECOVERY FUND</a:t>
            </a:r>
          </a:p>
        </p:txBody>
      </p:sp>
      <p:pic>
        <p:nvPicPr>
          <p:cNvPr id="6" name="Picture Placeholder 5">
            <a:extLst>
              <a:ext uri="{FF2B5EF4-FFF2-40B4-BE49-F238E27FC236}">
                <a16:creationId xmlns:a16="http://schemas.microsoft.com/office/drawing/2014/main" id="{7A309485-1E12-AD47-950F-22B7A29A12A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8191500" cy="7781542"/>
          </a:xfrm>
        </p:spPr>
      </p:pic>
    </p:spTree>
    <p:extLst>
      <p:ext uri="{BB962C8B-B14F-4D97-AF65-F5344CB8AC3E}">
        <p14:creationId xmlns:p14="http://schemas.microsoft.com/office/powerpoint/2010/main" val="1501311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7EA5-0912-B44B-A285-24F1013ED53F}"/>
              </a:ext>
            </a:extLst>
          </p:cNvPr>
          <p:cNvSpPr>
            <a:spLocks noGrp="1"/>
          </p:cNvSpPr>
          <p:nvPr>
            <p:ph type="title"/>
          </p:nvPr>
        </p:nvSpPr>
        <p:spPr/>
        <p:txBody>
          <a:bodyPr/>
          <a:lstStyle/>
          <a:p>
            <a:pPr>
              <a:lnSpc>
                <a:spcPct val="76339"/>
              </a:lnSpc>
            </a:pPr>
            <a:r>
              <a:rPr lang="en-US">
                <a:latin typeface="TRADE GOTHIC LT COND NO. 18" panose="020B0506040303090004" pitchFamily="34" charset="0"/>
              </a:rPr>
              <a:t>OUR</a:t>
            </a:r>
            <a:r>
              <a:rPr lang="en-US"/>
              <a:t> COVID-19 IMPACT</a:t>
            </a:r>
          </a:p>
        </p:txBody>
      </p:sp>
      <p:grpSp>
        <p:nvGrpSpPr>
          <p:cNvPr id="35" name="Group 34">
            <a:extLst>
              <a:ext uri="{FF2B5EF4-FFF2-40B4-BE49-F238E27FC236}">
                <a16:creationId xmlns:a16="http://schemas.microsoft.com/office/drawing/2014/main" id="{080C180C-55FD-3240-813B-DE587ACF7404}"/>
              </a:ext>
            </a:extLst>
          </p:cNvPr>
          <p:cNvGrpSpPr/>
          <p:nvPr/>
        </p:nvGrpSpPr>
        <p:grpSpPr>
          <a:xfrm>
            <a:off x="693074" y="6704735"/>
            <a:ext cx="2896481" cy="903484"/>
            <a:chOff x="7977258" y="1752600"/>
            <a:chExt cx="2896481" cy="903484"/>
          </a:xfrm>
        </p:grpSpPr>
        <p:sp>
          <p:nvSpPr>
            <p:cNvPr id="10" name="Rectangle 9">
              <a:extLst>
                <a:ext uri="{FF2B5EF4-FFF2-40B4-BE49-F238E27FC236}">
                  <a16:creationId xmlns:a16="http://schemas.microsoft.com/office/drawing/2014/main" id="{14F7EFE2-AF69-7E42-835F-4CDA6CD02221}"/>
                </a:ext>
              </a:extLst>
            </p:cNvPr>
            <p:cNvSpPr/>
            <p:nvPr/>
          </p:nvSpPr>
          <p:spPr>
            <a:xfrm>
              <a:off x="8200228" y="2286752"/>
              <a:ext cx="1292149" cy="369332"/>
            </a:xfrm>
            <a:prstGeom prst="rect">
              <a:avLst/>
            </a:prstGeom>
          </p:spPr>
          <p:txBody>
            <a:bodyPr wrap="none">
              <a:spAutoFit/>
            </a:bodyPr>
            <a:lstStyle/>
            <a:p>
              <a:r>
                <a:rPr lang="en-US" spc="-47">
                  <a:solidFill>
                    <a:schemeClr val="accent5">
                      <a:lumMod val="75000"/>
                    </a:schemeClr>
                  </a:solidFill>
                  <a:latin typeface="TRADE GOTHIC LT COND NO. 18" panose="020B0506040303090004" pitchFamily="34" charset="0"/>
                </a:rPr>
                <a:t>FUNDS RAISED</a:t>
              </a:r>
            </a:p>
          </p:txBody>
        </p:sp>
        <p:sp>
          <p:nvSpPr>
            <p:cNvPr id="11" name="Rectangle 10">
              <a:extLst>
                <a:ext uri="{FF2B5EF4-FFF2-40B4-BE49-F238E27FC236}">
                  <a16:creationId xmlns:a16="http://schemas.microsoft.com/office/drawing/2014/main" id="{D1F9660F-0C7D-F741-8D07-7F144DB00A64}"/>
                </a:ext>
              </a:extLst>
            </p:cNvPr>
            <p:cNvSpPr/>
            <p:nvPr/>
          </p:nvSpPr>
          <p:spPr>
            <a:xfrm>
              <a:off x="7977258" y="1752600"/>
              <a:ext cx="2896481" cy="707886"/>
            </a:xfrm>
            <a:prstGeom prst="rect">
              <a:avLst/>
            </a:prstGeom>
          </p:spPr>
          <p:txBody>
            <a:bodyPr wrap="square">
              <a:spAutoFit/>
            </a:bodyPr>
            <a:lstStyle/>
            <a:p>
              <a:r>
                <a:rPr lang="en-US" sz="4000" b="1" spc="-160">
                  <a:solidFill>
                    <a:schemeClr val="accent5"/>
                  </a:solidFill>
                  <a:latin typeface="TRADE GOTHIC LT BD CN NO.20" panose="020B0503040303020004" pitchFamily="34" charset="0"/>
                </a:rPr>
                <a:t>$37.74 MILLION</a:t>
              </a:r>
            </a:p>
          </p:txBody>
        </p:sp>
      </p:grpSp>
      <p:grpSp>
        <p:nvGrpSpPr>
          <p:cNvPr id="34" name="Group 33">
            <a:extLst>
              <a:ext uri="{FF2B5EF4-FFF2-40B4-BE49-F238E27FC236}">
                <a16:creationId xmlns:a16="http://schemas.microsoft.com/office/drawing/2014/main" id="{6ECC18B3-2C00-0447-A622-3903E3519F74}"/>
              </a:ext>
            </a:extLst>
          </p:cNvPr>
          <p:cNvGrpSpPr/>
          <p:nvPr/>
        </p:nvGrpSpPr>
        <p:grpSpPr>
          <a:xfrm>
            <a:off x="3811199" y="6709054"/>
            <a:ext cx="2896481" cy="903484"/>
            <a:chOff x="10844604" y="2170969"/>
            <a:chExt cx="2896481" cy="903484"/>
          </a:xfrm>
        </p:grpSpPr>
        <p:sp>
          <p:nvSpPr>
            <p:cNvPr id="15" name="Rectangle 14">
              <a:extLst>
                <a:ext uri="{FF2B5EF4-FFF2-40B4-BE49-F238E27FC236}">
                  <a16:creationId xmlns:a16="http://schemas.microsoft.com/office/drawing/2014/main" id="{D5BB6AC1-ECAF-B240-B996-9B4ADE112976}"/>
                </a:ext>
              </a:extLst>
            </p:cNvPr>
            <p:cNvSpPr/>
            <p:nvPr/>
          </p:nvSpPr>
          <p:spPr>
            <a:xfrm>
              <a:off x="11054127" y="2705121"/>
              <a:ext cx="1491306" cy="369332"/>
            </a:xfrm>
            <a:prstGeom prst="rect">
              <a:avLst/>
            </a:prstGeom>
          </p:spPr>
          <p:txBody>
            <a:bodyPr wrap="none">
              <a:spAutoFit/>
            </a:bodyPr>
            <a:lstStyle/>
            <a:p>
              <a:r>
                <a:rPr lang="en-US" spc="-47">
                  <a:solidFill>
                    <a:schemeClr val="accent5">
                      <a:lumMod val="75000"/>
                    </a:schemeClr>
                  </a:solidFill>
                  <a:latin typeface="TRADE GOTHIC LT COND NO. 18" panose="020B0506040303090004" pitchFamily="34" charset="0"/>
                </a:rPr>
                <a:t>FUNDS AWARDED</a:t>
              </a:r>
            </a:p>
          </p:txBody>
        </p:sp>
        <p:sp>
          <p:nvSpPr>
            <p:cNvPr id="16" name="Rectangle 15">
              <a:extLst>
                <a:ext uri="{FF2B5EF4-FFF2-40B4-BE49-F238E27FC236}">
                  <a16:creationId xmlns:a16="http://schemas.microsoft.com/office/drawing/2014/main" id="{898D4094-B960-6C49-A74C-1050AEADCF0E}"/>
                </a:ext>
              </a:extLst>
            </p:cNvPr>
            <p:cNvSpPr/>
            <p:nvPr/>
          </p:nvSpPr>
          <p:spPr>
            <a:xfrm>
              <a:off x="10844604" y="2170969"/>
              <a:ext cx="2896481" cy="707886"/>
            </a:xfrm>
            <a:prstGeom prst="rect">
              <a:avLst/>
            </a:prstGeom>
          </p:spPr>
          <p:txBody>
            <a:bodyPr wrap="square">
              <a:spAutoFit/>
            </a:bodyPr>
            <a:lstStyle/>
            <a:p>
              <a:r>
                <a:rPr lang="en-US" sz="4000" b="1" spc="-160">
                  <a:solidFill>
                    <a:schemeClr val="accent5"/>
                  </a:solidFill>
                  <a:latin typeface="TRADE GOTHIC LT BD CN NO.20" panose="020B0503040303020004" pitchFamily="34" charset="0"/>
                </a:rPr>
                <a:t>$35.97 MILLION</a:t>
              </a:r>
            </a:p>
          </p:txBody>
        </p:sp>
      </p:grpSp>
      <p:grpSp>
        <p:nvGrpSpPr>
          <p:cNvPr id="6" name="Group 5">
            <a:extLst>
              <a:ext uri="{FF2B5EF4-FFF2-40B4-BE49-F238E27FC236}">
                <a16:creationId xmlns:a16="http://schemas.microsoft.com/office/drawing/2014/main" id="{97102832-D32B-5D43-BEB6-99D7293A4D7B}"/>
              </a:ext>
            </a:extLst>
          </p:cNvPr>
          <p:cNvGrpSpPr/>
          <p:nvPr/>
        </p:nvGrpSpPr>
        <p:grpSpPr>
          <a:xfrm>
            <a:off x="7072972" y="6667859"/>
            <a:ext cx="2239035" cy="952141"/>
            <a:chOff x="7140704" y="6667859"/>
            <a:chExt cx="2239035" cy="952141"/>
          </a:xfrm>
        </p:grpSpPr>
        <p:sp>
          <p:nvSpPr>
            <p:cNvPr id="19" name="Rectangle 18">
              <a:extLst>
                <a:ext uri="{FF2B5EF4-FFF2-40B4-BE49-F238E27FC236}">
                  <a16:creationId xmlns:a16="http://schemas.microsoft.com/office/drawing/2014/main" id="{30A856A3-B91D-3247-9C46-2CA869E6649C}"/>
                </a:ext>
              </a:extLst>
            </p:cNvPr>
            <p:cNvSpPr/>
            <p:nvPr/>
          </p:nvSpPr>
          <p:spPr>
            <a:xfrm>
              <a:off x="7791868" y="7250668"/>
              <a:ext cx="1587871" cy="369332"/>
            </a:xfrm>
            <a:prstGeom prst="rect">
              <a:avLst/>
            </a:prstGeom>
          </p:spPr>
          <p:txBody>
            <a:bodyPr wrap="none">
              <a:spAutoFit/>
            </a:bodyPr>
            <a:lstStyle/>
            <a:p>
              <a:r>
                <a:rPr lang="en-US" spc="-47">
                  <a:solidFill>
                    <a:schemeClr val="accent5">
                      <a:lumMod val="75000"/>
                    </a:schemeClr>
                  </a:solidFill>
                  <a:latin typeface="TRADE GOTHIC LT COND NO. 18" panose="020B0506040303090004" pitchFamily="34" charset="0"/>
                </a:rPr>
                <a:t>GRANTS AWARDED</a:t>
              </a:r>
            </a:p>
          </p:txBody>
        </p:sp>
        <p:sp>
          <p:nvSpPr>
            <p:cNvPr id="20" name="Rectangle 19">
              <a:extLst>
                <a:ext uri="{FF2B5EF4-FFF2-40B4-BE49-F238E27FC236}">
                  <a16:creationId xmlns:a16="http://schemas.microsoft.com/office/drawing/2014/main" id="{51DD88EC-4704-9244-A56B-55A213C4EA91}"/>
                </a:ext>
              </a:extLst>
            </p:cNvPr>
            <p:cNvSpPr/>
            <p:nvPr/>
          </p:nvSpPr>
          <p:spPr>
            <a:xfrm>
              <a:off x="7770604" y="6716516"/>
              <a:ext cx="1104900" cy="707886"/>
            </a:xfrm>
            <a:prstGeom prst="rect">
              <a:avLst/>
            </a:prstGeom>
          </p:spPr>
          <p:txBody>
            <a:bodyPr wrap="square" lIns="91440" tIns="45720" rIns="91440" bIns="45720" anchor="t">
              <a:spAutoFit/>
            </a:bodyPr>
            <a:lstStyle/>
            <a:p>
              <a:r>
                <a:rPr lang="en-US" sz="4000" b="1" spc="-160">
                  <a:solidFill>
                    <a:schemeClr val="accent5"/>
                  </a:solidFill>
                  <a:latin typeface="TRADE GOTHIC LT BD CN NO.20"/>
                </a:rPr>
                <a:t>1,054</a:t>
              </a:r>
              <a:endParaRPr lang="en-US" sz="4000" b="1" spc="-160">
                <a:solidFill>
                  <a:schemeClr val="accent5"/>
                </a:solidFill>
                <a:latin typeface="TRADE GOTHIC LT BD CN NO.20" panose="020B0503040303020004" pitchFamily="34" charset="0"/>
              </a:endParaRPr>
            </a:p>
          </p:txBody>
        </p:sp>
        <p:pic>
          <p:nvPicPr>
            <p:cNvPr id="23" name="Graphic 22">
              <a:extLst>
                <a:ext uri="{FF2B5EF4-FFF2-40B4-BE49-F238E27FC236}">
                  <a16:creationId xmlns:a16="http://schemas.microsoft.com/office/drawing/2014/main" id="{089F6C0F-DAA1-F441-93B2-C78FFC6906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40704" y="6667859"/>
              <a:ext cx="568385" cy="864586"/>
            </a:xfrm>
            <a:prstGeom prst="rect">
              <a:avLst/>
            </a:prstGeom>
          </p:spPr>
        </p:pic>
      </p:grpSp>
      <p:pic>
        <p:nvPicPr>
          <p:cNvPr id="27" name="Picture 26">
            <a:extLst>
              <a:ext uri="{FF2B5EF4-FFF2-40B4-BE49-F238E27FC236}">
                <a16:creationId xmlns:a16="http://schemas.microsoft.com/office/drawing/2014/main" id="{F8B3B798-5983-4C4F-A6DF-067FFFA04E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70363" y="3511264"/>
            <a:ext cx="1782295" cy="2310014"/>
          </a:xfrm>
          <a:prstGeom prst="rect">
            <a:avLst/>
          </a:prstGeom>
        </p:spPr>
      </p:pic>
      <p:pic>
        <p:nvPicPr>
          <p:cNvPr id="29" name="Picture 28">
            <a:extLst>
              <a:ext uri="{FF2B5EF4-FFF2-40B4-BE49-F238E27FC236}">
                <a16:creationId xmlns:a16="http://schemas.microsoft.com/office/drawing/2014/main" id="{D82EF3F6-6C5B-724F-B9DA-CB4060AB4A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86970" y="608711"/>
            <a:ext cx="3943430" cy="2681532"/>
          </a:xfrm>
          <a:prstGeom prst="rect">
            <a:avLst/>
          </a:prstGeom>
        </p:spPr>
      </p:pic>
      <p:pic>
        <p:nvPicPr>
          <p:cNvPr id="31" name="Picture 30">
            <a:extLst>
              <a:ext uri="{FF2B5EF4-FFF2-40B4-BE49-F238E27FC236}">
                <a16:creationId xmlns:a16="http://schemas.microsoft.com/office/drawing/2014/main" id="{664DB5EB-764C-804F-A6EB-8955A33E38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27595" y="621578"/>
            <a:ext cx="3745027" cy="2634143"/>
          </a:xfrm>
          <a:prstGeom prst="rect">
            <a:avLst/>
          </a:prstGeom>
        </p:spPr>
      </p:pic>
      <p:pic>
        <p:nvPicPr>
          <p:cNvPr id="39" name="Picture 38">
            <a:extLst>
              <a:ext uri="{FF2B5EF4-FFF2-40B4-BE49-F238E27FC236}">
                <a16:creationId xmlns:a16="http://schemas.microsoft.com/office/drawing/2014/main" id="{F59302A8-4B49-3147-B53F-3F8BDF610EE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631715" y="3511264"/>
            <a:ext cx="4998685" cy="4267200"/>
          </a:xfrm>
          <a:prstGeom prst="rect">
            <a:avLst/>
          </a:prstGeom>
        </p:spPr>
      </p:pic>
      <p:sp>
        <p:nvSpPr>
          <p:cNvPr id="3" name="Content Placeholder 2">
            <a:extLst>
              <a:ext uri="{FF2B5EF4-FFF2-40B4-BE49-F238E27FC236}">
                <a16:creationId xmlns:a16="http://schemas.microsoft.com/office/drawing/2014/main" id="{087D23CB-E724-DD4F-ADC4-8693FAA6EE67}"/>
              </a:ext>
            </a:extLst>
          </p:cNvPr>
          <p:cNvSpPr>
            <a:spLocks noGrp="1"/>
          </p:cNvSpPr>
          <p:nvPr>
            <p:ph idx="1"/>
          </p:nvPr>
        </p:nvSpPr>
        <p:spPr>
          <a:xfrm>
            <a:off x="762000" y="1905000"/>
            <a:ext cx="6477000" cy="4604137"/>
          </a:xfrm>
        </p:spPr>
        <p:txBody>
          <a:bodyPr anchor="ctr"/>
          <a:lstStyle/>
          <a:p>
            <a:pPr fontAlgn="base">
              <a:lnSpc>
                <a:spcPct val="100000"/>
              </a:lnSpc>
              <a:spcBef>
                <a:spcPts val="1000"/>
              </a:spcBef>
              <a:spcAft>
                <a:spcPts val="600"/>
              </a:spcAft>
            </a:pPr>
            <a:r>
              <a:rPr lang="en-US" sz="2400">
                <a:latin typeface="Arial"/>
                <a:cs typeface="Arial"/>
              </a:rPr>
              <a:t>$36 million distributed across our community</a:t>
            </a:r>
          </a:p>
          <a:p>
            <a:pPr fontAlgn="base">
              <a:lnSpc>
                <a:spcPct val="100000"/>
              </a:lnSpc>
              <a:spcBef>
                <a:spcPts val="1000"/>
              </a:spcBef>
              <a:spcAft>
                <a:spcPts val="600"/>
              </a:spcAft>
            </a:pPr>
            <a:r>
              <a:rPr lang="en-US" sz="2400">
                <a:latin typeface="Arial"/>
                <a:cs typeface="Arial"/>
              </a:rPr>
              <a:t>1,054 grants to community partners, schools, child-care facilities and more </a:t>
            </a:r>
          </a:p>
          <a:p>
            <a:pPr fontAlgn="base">
              <a:lnSpc>
                <a:spcPct val="100000"/>
              </a:lnSpc>
              <a:spcBef>
                <a:spcPts val="1000"/>
              </a:spcBef>
              <a:spcAft>
                <a:spcPts val="600"/>
              </a:spcAft>
            </a:pPr>
            <a:r>
              <a:rPr lang="en-US" sz="2400">
                <a:latin typeface="Arial"/>
                <a:cs typeface="Arial"/>
              </a:rPr>
              <a:t>More than 3 million people helped </a:t>
            </a:r>
          </a:p>
          <a:p>
            <a:pPr fontAlgn="base">
              <a:lnSpc>
                <a:spcPct val="100000"/>
              </a:lnSpc>
              <a:spcBef>
                <a:spcPts val="1000"/>
              </a:spcBef>
              <a:spcAft>
                <a:spcPts val="600"/>
              </a:spcAft>
            </a:pPr>
            <a:r>
              <a:rPr lang="en-US" sz="2400">
                <a:latin typeface="Arial"/>
                <a:cs typeface="Arial"/>
              </a:rPr>
              <a:t>15 million meals served</a:t>
            </a:r>
          </a:p>
          <a:p>
            <a:pPr fontAlgn="base">
              <a:lnSpc>
                <a:spcPct val="100000"/>
              </a:lnSpc>
              <a:spcBef>
                <a:spcPts val="1000"/>
              </a:spcBef>
              <a:spcAft>
                <a:spcPts val="600"/>
              </a:spcAft>
            </a:pPr>
            <a:r>
              <a:rPr lang="en-US" sz="2400">
                <a:latin typeface="Arial"/>
                <a:cs typeface="Arial"/>
              </a:rPr>
              <a:t>Strategic investments in digital equity, COVID-19 testing and vaccinations, and supporting communities of color</a:t>
            </a:r>
            <a:endParaRPr lang="en-US" sz="2400"/>
          </a:p>
        </p:txBody>
      </p:sp>
    </p:spTree>
    <p:extLst>
      <p:ext uri="{BB962C8B-B14F-4D97-AF65-F5344CB8AC3E}">
        <p14:creationId xmlns:p14="http://schemas.microsoft.com/office/powerpoint/2010/main" val="356659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3B0A3B-9826-7449-9D7F-5A29B64BF4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2677" r="-3847" b="-20925"/>
          <a:stretch/>
        </p:blipFill>
        <p:spPr>
          <a:xfrm>
            <a:off x="-1" y="958909"/>
            <a:ext cx="7164071" cy="793691"/>
          </a:xfrm>
          <a:prstGeom prst="rect">
            <a:avLst/>
          </a:prstGeom>
        </p:spPr>
      </p:pic>
      <p:sp>
        <p:nvSpPr>
          <p:cNvPr id="2" name="Title 1">
            <a:extLst>
              <a:ext uri="{FF2B5EF4-FFF2-40B4-BE49-F238E27FC236}">
                <a16:creationId xmlns:a16="http://schemas.microsoft.com/office/drawing/2014/main" id="{92C34A67-9F10-5943-99B3-D433B2695C8C}"/>
              </a:ext>
            </a:extLst>
          </p:cNvPr>
          <p:cNvSpPr>
            <a:spLocks noGrp="1"/>
          </p:cNvSpPr>
          <p:nvPr>
            <p:ph type="title"/>
          </p:nvPr>
        </p:nvSpPr>
        <p:spPr/>
        <p:txBody>
          <a:bodyPr/>
          <a:lstStyle/>
          <a:p>
            <a:pPr>
              <a:lnSpc>
                <a:spcPct val="76339"/>
              </a:lnSpc>
            </a:pPr>
            <a:r>
              <a:rPr lang="en-US">
                <a:latin typeface="TRADE GOTHIC LT BD CN NO.20"/>
                <a:cs typeface="Arial"/>
              </a:rPr>
              <a:t>2021-22 </a:t>
            </a:r>
            <a:r>
              <a:rPr lang="en-US" err="1">
                <a:latin typeface="TRADE GOTHIC LT BD CN NO.20"/>
                <a:cs typeface="Arial"/>
              </a:rPr>
              <a:t>CRD</a:t>
            </a:r>
            <a:r>
              <a:rPr lang="en-US">
                <a:latin typeface="TRADE GOTHIC LT BD CN NO.20"/>
                <a:cs typeface="Arial"/>
              </a:rPr>
              <a:t> CONTACT SLIDE</a:t>
            </a:r>
            <a:endParaRPr lang="en-US"/>
          </a:p>
        </p:txBody>
      </p:sp>
      <p:sp>
        <p:nvSpPr>
          <p:cNvPr id="3" name="Picture Placeholder 2">
            <a:extLst>
              <a:ext uri="{FF2B5EF4-FFF2-40B4-BE49-F238E27FC236}">
                <a16:creationId xmlns:a16="http://schemas.microsoft.com/office/drawing/2014/main" id="{2579950B-B6A3-DC40-B38A-2CB75E69E865}"/>
              </a:ext>
            </a:extLst>
          </p:cNvPr>
          <p:cNvSpPr>
            <a:spLocks noGrp="1"/>
          </p:cNvSpPr>
          <p:nvPr>
            <p:ph type="pic" sz="quarter" idx="10"/>
          </p:nvPr>
        </p:nvSpPr>
        <p:spPr/>
      </p:sp>
      <p:sp>
        <p:nvSpPr>
          <p:cNvPr id="6" name="Text Placeholder 17">
            <a:extLst>
              <a:ext uri="{FF2B5EF4-FFF2-40B4-BE49-F238E27FC236}">
                <a16:creationId xmlns:a16="http://schemas.microsoft.com/office/drawing/2014/main" id="{E0A809D3-83C1-1741-B91C-B92BF3B4D1CB}"/>
              </a:ext>
            </a:extLst>
          </p:cNvPr>
          <p:cNvSpPr txBox="1">
            <a:spLocks/>
          </p:cNvSpPr>
          <p:nvPr/>
        </p:nvSpPr>
        <p:spPr>
          <a:xfrm>
            <a:off x="7406640" y="2751534"/>
            <a:ext cx="6477000" cy="928557"/>
          </a:xfrm>
          <a:prstGeom prst="rect">
            <a:avLst/>
          </a:prstGeom>
        </p:spPr>
        <p:txBody>
          <a:bodyPr anchor="b"/>
          <a:lstStyle>
            <a:lvl1pPr marL="0" indent="0" algn="l" defTabSz="1097280" rtl="0" eaLnBrk="1" latinLnBrk="0" hangingPunct="1">
              <a:lnSpc>
                <a:spcPct val="90000"/>
              </a:lnSpc>
              <a:spcBef>
                <a:spcPts val="1200"/>
              </a:spcBef>
              <a:buFont typeface="Wingdings" pitchFamily="2" charset="2"/>
              <a:buNone/>
              <a:defRPr sz="2800" b="0" i="0" kern="1200">
                <a:solidFill>
                  <a:schemeClr val="tx1"/>
                </a:solidFill>
                <a:latin typeface="Trade Gothic LT" panose="020B050304030302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FirstName </a:t>
            </a:r>
            <a:r>
              <a:rPr lang="en-US" err="1"/>
              <a:t>LastName</a:t>
            </a:r>
            <a:endParaRPr lang="en-US"/>
          </a:p>
        </p:txBody>
      </p:sp>
      <p:pic>
        <p:nvPicPr>
          <p:cNvPr id="7" name="Content Placeholder 4">
            <a:extLst>
              <a:ext uri="{FF2B5EF4-FFF2-40B4-BE49-F238E27FC236}">
                <a16:creationId xmlns:a16="http://schemas.microsoft.com/office/drawing/2014/main" id="{655831F4-5854-DF40-85A4-3FD1851C60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98640" y="5344146"/>
            <a:ext cx="265430" cy="455023"/>
          </a:xfrm>
          <a:prstGeom prst="rect">
            <a:avLst/>
          </a:prstGeom>
        </p:spPr>
      </p:pic>
      <p:pic>
        <p:nvPicPr>
          <p:cNvPr id="8" name="Graphic 7">
            <a:extLst>
              <a:ext uri="{FF2B5EF4-FFF2-40B4-BE49-F238E27FC236}">
                <a16:creationId xmlns:a16="http://schemas.microsoft.com/office/drawing/2014/main" id="{A14E6D4A-2744-3F43-8955-6D49CB8344C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02755" y="4739244"/>
            <a:ext cx="457200" cy="304800"/>
          </a:xfrm>
          <a:prstGeom prst="rect">
            <a:avLst/>
          </a:prstGeom>
        </p:spPr>
      </p:pic>
      <p:pic>
        <p:nvPicPr>
          <p:cNvPr id="9" name="Graphic 8">
            <a:extLst>
              <a:ext uri="{FF2B5EF4-FFF2-40B4-BE49-F238E27FC236}">
                <a16:creationId xmlns:a16="http://schemas.microsoft.com/office/drawing/2014/main" id="{1122FB35-6545-3941-925B-A21D730BE33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02755" y="3124011"/>
            <a:ext cx="457200" cy="444321"/>
          </a:xfrm>
          <a:prstGeom prst="rect">
            <a:avLst/>
          </a:prstGeom>
        </p:spPr>
      </p:pic>
      <p:sp>
        <p:nvSpPr>
          <p:cNvPr id="10" name="Text Placeholder 17">
            <a:extLst>
              <a:ext uri="{FF2B5EF4-FFF2-40B4-BE49-F238E27FC236}">
                <a16:creationId xmlns:a16="http://schemas.microsoft.com/office/drawing/2014/main" id="{0BFDC852-6198-BD40-AA72-17C96FDB1113}"/>
              </a:ext>
            </a:extLst>
          </p:cNvPr>
          <p:cNvSpPr txBox="1">
            <a:spLocks/>
          </p:cNvSpPr>
          <p:nvPr/>
        </p:nvSpPr>
        <p:spPr>
          <a:xfrm>
            <a:off x="7406640" y="3639452"/>
            <a:ext cx="6477000" cy="617100"/>
          </a:xfrm>
          <a:prstGeom prst="rect">
            <a:avLst/>
          </a:prstGeom>
        </p:spPr>
        <p:txBody>
          <a:bodyPr anchor="t">
            <a:normAutofit/>
          </a:bodyPr>
          <a:lstStyle>
            <a:lvl1pPr marL="0" indent="0" algn="l" defTabSz="1097280" rtl="0" eaLnBrk="1" latinLnBrk="0" hangingPunct="1">
              <a:lnSpc>
                <a:spcPct val="90000"/>
              </a:lnSpc>
              <a:spcBef>
                <a:spcPts val="0"/>
              </a:spcBef>
              <a:buFont typeface="Wingdings" pitchFamily="2" charset="2"/>
              <a:buNone/>
              <a:defRPr sz="1800" b="0" i="0" kern="1200">
                <a:solidFill>
                  <a:schemeClr val="accent1"/>
                </a:solidFill>
                <a:latin typeface="TRADE GOTHIC LT COND NO. 18" panose="020B050604030309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TITLE,</a:t>
            </a:r>
          </a:p>
          <a:p>
            <a:r>
              <a:rPr lang="en-US"/>
              <a:t>DIVISION</a:t>
            </a:r>
          </a:p>
        </p:txBody>
      </p:sp>
      <p:sp>
        <p:nvSpPr>
          <p:cNvPr id="11" name="Text Placeholder 17">
            <a:extLst>
              <a:ext uri="{FF2B5EF4-FFF2-40B4-BE49-F238E27FC236}">
                <a16:creationId xmlns:a16="http://schemas.microsoft.com/office/drawing/2014/main" id="{13B457A5-B845-7C40-8B10-FDC682D621C9}"/>
              </a:ext>
            </a:extLst>
          </p:cNvPr>
          <p:cNvSpPr txBox="1">
            <a:spLocks/>
          </p:cNvSpPr>
          <p:nvPr/>
        </p:nvSpPr>
        <p:spPr>
          <a:xfrm>
            <a:off x="7406640" y="4705298"/>
            <a:ext cx="6477000" cy="372693"/>
          </a:xfrm>
          <a:prstGeom prst="rect">
            <a:avLst/>
          </a:prstGeom>
        </p:spPr>
        <p:txBody>
          <a:bodyPr anchor="ctr">
            <a:normAutofit/>
          </a:bodyPr>
          <a:lstStyle>
            <a:lvl1pPr marL="0" indent="0" algn="l" defTabSz="1097280" rtl="0" eaLnBrk="1" latinLnBrk="0" hangingPunct="1">
              <a:lnSpc>
                <a:spcPct val="90000"/>
              </a:lnSpc>
              <a:spcBef>
                <a:spcPts val="1200"/>
              </a:spcBef>
              <a:buFont typeface="Wingdings" pitchFamily="2" charset="2"/>
              <a:buNone/>
              <a:defRPr sz="2000" b="0" i="0" kern="1200">
                <a:solidFill>
                  <a:schemeClr val="tx1"/>
                </a:solidFill>
                <a:latin typeface="Trade Gothic LT" panose="020B050304030302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err="1"/>
              <a:t>FirstName.LastName@CompanyName.org</a:t>
            </a:r>
            <a:endParaRPr lang="en-US"/>
          </a:p>
        </p:txBody>
      </p:sp>
      <p:sp>
        <p:nvSpPr>
          <p:cNvPr id="12" name="Text Placeholder 17">
            <a:extLst>
              <a:ext uri="{FF2B5EF4-FFF2-40B4-BE49-F238E27FC236}">
                <a16:creationId xmlns:a16="http://schemas.microsoft.com/office/drawing/2014/main" id="{A4F33F5E-D6AD-8D41-869E-A52557B36246}"/>
              </a:ext>
            </a:extLst>
          </p:cNvPr>
          <p:cNvSpPr txBox="1">
            <a:spLocks/>
          </p:cNvSpPr>
          <p:nvPr/>
        </p:nvSpPr>
        <p:spPr>
          <a:xfrm>
            <a:off x="7406640" y="5385311"/>
            <a:ext cx="6477000" cy="372693"/>
          </a:xfrm>
          <a:prstGeom prst="rect">
            <a:avLst/>
          </a:prstGeom>
        </p:spPr>
        <p:txBody>
          <a:bodyPr anchor="ctr">
            <a:normAutofit/>
          </a:bodyPr>
          <a:lstStyle>
            <a:lvl1pPr marL="0" indent="0" algn="l" defTabSz="1097280" rtl="0" eaLnBrk="1" latinLnBrk="0" hangingPunct="1">
              <a:lnSpc>
                <a:spcPct val="90000"/>
              </a:lnSpc>
              <a:spcBef>
                <a:spcPts val="1200"/>
              </a:spcBef>
              <a:buFont typeface="Wingdings" pitchFamily="2" charset="2"/>
              <a:buNone/>
              <a:defRPr sz="2000" b="0" i="0" kern="1200">
                <a:solidFill>
                  <a:schemeClr val="tx1"/>
                </a:solidFill>
                <a:latin typeface="Trade Gothic LT" panose="020B050304030302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000-000-0000</a:t>
            </a:r>
          </a:p>
        </p:txBody>
      </p:sp>
    </p:spTree>
    <p:extLst>
      <p:ext uri="{BB962C8B-B14F-4D97-AF65-F5344CB8AC3E}">
        <p14:creationId xmlns:p14="http://schemas.microsoft.com/office/powerpoint/2010/main" val="2477429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6BFBC-5204-8343-BDA5-F7B4422BB6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400" y="0"/>
            <a:ext cx="7239000" cy="7786670"/>
          </a:xfrm>
          <a:prstGeom prst="rect">
            <a:avLst/>
          </a:prstGeom>
        </p:spPr>
      </p:pic>
      <p:pic>
        <p:nvPicPr>
          <p:cNvPr id="24" name="Picture 23">
            <a:extLst>
              <a:ext uri="{FF2B5EF4-FFF2-40B4-BE49-F238E27FC236}">
                <a16:creationId xmlns:a16="http://schemas.microsoft.com/office/drawing/2014/main" id="{8D172AA7-55FB-D94F-9113-DEC9FEFA525C}"/>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 y="2443480"/>
            <a:ext cx="8343901" cy="3881120"/>
          </a:xfrm>
          <a:prstGeom prst="rect">
            <a:avLst/>
          </a:prstGeom>
        </p:spPr>
      </p:pic>
      <p:sp>
        <p:nvSpPr>
          <p:cNvPr id="38" name="Rectangle 37">
            <a:extLst>
              <a:ext uri="{FF2B5EF4-FFF2-40B4-BE49-F238E27FC236}">
                <a16:creationId xmlns:a16="http://schemas.microsoft.com/office/drawing/2014/main" id="{32101D1D-471D-A645-AB11-1ECFBC49D26E}"/>
              </a:ext>
            </a:extLst>
          </p:cNvPr>
          <p:cNvSpPr/>
          <p:nvPr/>
        </p:nvSpPr>
        <p:spPr>
          <a:xfrm>
            <a:off x="-10161" y="2443480"/>
            <a:ext cx="8343900" cy="388112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79C04951-90A9-5840-B696-3E4350805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728" y="2291080"/>
            <a:ext cx="1027471" cy="796290"/>
          </a:xfrm>
          <a:prstGeom prst="rect">
            <a:avLst/>
          </a:prstGeom>
        </p:spPr>
      </p:pic>
      <p:sp>
        <p:nvSpPr>
          <p:cNvPr id="2" name="Title 1">
            <a:extLst>
              <a:ext uri="{FF2B5EF4-FFF2-40B4-BE49-F238E27FC236}">
                <a16:creationId xmlns:a16="http://schemas.microsoft.com/office/drawing/2014/main" id="{282B924C-D218-CA4B-8B40-4A940F8E1E96}"/>
              </a:ext>
            </a:extLst>
          </p:cNvPr>
          <p:cNvSpPr>
            <a:spLocks noGrp="1"/>
          </p:cNvSpPr>
          <p:nvPr>
            <p:ph type="title"/>
          </p:nvPr>
        </p:nvSpPr>
        <p:spPr/>
        <p:txBody>
          <a:bodyPr anchor="t"/>
          <a:lstStyle/>
          <a:p>
            <a:pPr>
              <a:lnSpc>
                <a:spcPct val="76339"/>
              </a:lnSpc>
            </a:pPr>
            <a:r>
              <a:rPr lang="en-US">
                <a:latin typeface="TRADE GOTHIC LT COND NO. 18" panose="020B0506040303090004" pitchFamily="34" charset="0"/>
              </a:rPr>
              <a:t>COVID-19 IMPACT:</a:t>
            </a:r>
            <a:br>
              <a:rPr lang="en-US"/>
            </a:br>
            <a:r>
              <a:rPr lang="en-US"/>
              <a:t>STORIES</a:t>
            </a:r>
          </a:p>
        </p:txBody>
      </p:sp>
      <p:sp>
        <p:nvSpPr>
          <p:cNvPr id="27" name="Rectangle 26">
            <a:extLst>
              <a:ext uri="{FF2B5EF4-FFF2-40B4-BE49-F238E27FC236}">
                <a16:creationId xmlns:a16="http://schemas.microsoft.com/office/drawing/2014/main" id="{3FF44F74-3120-F14B-A4C6-8BF2B19BD0FB}"/>
              </a:ext>
            </a:extLst>
          </p:cNvPr>
          <p:cNvSpPr/>
          <p:nvPr/>
        </p:nvSpPr>
        <p:spPr>
          <a:xfrm>
            <a:off x="1371599" y="2743200"/>
            <a:ext cx="5867401" cy="2987039"/>
          </a:xfrm>
          <a:prstGeom prst="rect">
            <a:avLst/>
          </a:prstGeom>
        </p:spPr>
        <p:txBody>
          <a:bodyPr wrap="square" lIns="0" tIns="0" rIns="0" bIns="0" anchor="t">
            <a:noAutofit/>
          </a:bodyPr>
          <a:lstStyle/>
          <a:p>
            <a:pPr>
              <a:lnSpc>
                <a:spcPct val="90000"/>
              </a:lnSpc>
              <a:spcAft>
                <a:spcPts val="600"/>
              </a:spcAft>
            </a:pPr>
            <a:r>
              <a:rPr lang="en-US" sz="2800" spc="55">
                <a:solidFill>
                  <a:schemeClr val="bg1"/>
                </a:solidFill>
                <a:latin typeface="Trade Gothic LT" panose="020B0503040303020004" pitchFamily="34" charset="0"/>
              </a:rPr>
              <a:t>A woman called 2-1-1 because she needed help finding a food pantry. We were able to say not only can we connect you with a food bank, but we can get you there, too.”</a:t>
            </a:r>
          </a:p>
        </p:txBody>
      </p:sp>
      <p:sp>
        <p:nvSpPr>
          <p:cNvPr id="29" name="TextBox 28">
            <a:extLst>
              <a:ext uri="{FF2B5EF4-FFF2-40B4-BE49-F238E27FC236}">
                <a16:creationId xmlns:a16="http://schemas.microsoft.com/office/drawing/2014/main" id="{A2E58838-5B6A-1D49-821B-39880A39DD69}"/>
              </a:ext>
            </a:extLst>
          </p:cNvPr>
          <p:cNvSpPr txBox="1"/>
          <p:nvPr/>
        </p:nvSpPr>
        <p:spPr>
          <a:xfrm>
            <a:off x="4257040" y="5039359"/>
            <a:ext cx="3931920" cy="990600"/>
          </a:xfrm>
          <a:prstGeom prst="rect">
            <a:avLst/>
          </a:prstGeom>
          <a:noFill/>
        </p:spPr>
        <p:txBody>
          <a:bodyPr wrap="square" lIns="0" tIns="0" rIns="0" bIns="0" rtlCol="0" anchor="t">
            <a:noAutofit/>
          </a:bodyPr>
          <a:lstStyle/>
          <a:p>
            <a:pPr>
              <a:lnSpc>
                <a:spcPct val="90000"/>
              </a:lnSpc>
            </a:pPr>
            <a:r>
              <a:rPr lang="en-US" sz="2800" b="1">
                <a:solidFill>
                  <a:schemeClr val="bg1"/>
                </a:solidFill>
                <a:latin typeface="TRADE GOTHIC LT BD CN NO.20" panose="020B0503040303020004" pitchFamily="34" charset="0"/>
              </a:rPr>
              <a:t>– </a:t>
            </a:r>
            <a:r>
              <a:rPr lang="en-US" sz="2800" b="1" err="1">
                <a:solidFill>
                  <a:schemeClr val="bg1"/>
                </a:solidFill>
                <a:latin typeface="TRADE GOTHIC LT BD CN NO.20" panose="020B0503040303020004" pitchFamily="34" charset="0"/>
              </a:rPr>
              <a:t>JOZETTE</a:t>
            </a:r>
            <a:r>
              <a:rPr lang="en-US" sz="2800" b="1">
                <a:solidFill>
                  <a:schemeClr val="bg1"/>
                </a:solidFill>
                <a:latin typeface="TRADE GOTHIC LT BD CN NO.20" panose="020B0503040303020004" pitchFamily="34" charset="0"/>
              </a:rPr>
              <a:t> GAITERS</a:t>
            </a:r>
            <a:r>
              <a:rPr lang="en-US" sz="2400" b="1">
                <a:solidFill>
                  <a:schemeClr val="bg1"/>
                </a:solidFill>
                <a:latin typeface="TRADE GOTHIC LT BD CN NO.20" panose="020B0503040303020004" pitchFamily="34" charset="0"/>
              </a:rPr>
              <a:t>,</a:t>
            </a:r>
          </a:p>
          <a:p>
            <a:pPr defTabSz="228600">
              <a:lnSpc>
                <a:spcPct val="90000"/>
              </a:lnSpc>
            </a:pPr>
            <a:r>
              <a:rPr lang="en-US" b="1">
                <a:solidFill>
                  <a:schemeClr val="bg1"/>
                </a:solidFill>
                <a:latin typeface="TRADE GOTHIC LT BD CN NO.20"/>
              </a:rPr>
              <a:t>	</a:t>
            </a:r>
            <a:r>
              <a:rPr lang="en-US" sz="1600" b="1">
                <a:solidFill>
                  <a:schemeClr val="bg1"/>
                </a:solidFill>
                <a:latin typeface="TRADE GOTHIC LT BD CN NO.20"/>
              </a:rPr>
              <a:t>2-1-1 CALL CENTER MANAGER (2020),</a:t>
            </a:r>
          </a:p>
          <a:p>
            <a:pPr defTabSz="228600">
              <a:lnSpc>
                <a:spcPct val="90000"/>
              </a:lnSpc>
            </a:pPr>
            <a:r>
              <a:rPr lang="en-US" sz="1600" b="1">
                <a:solidFill>
                  <a:schemeClr val="bg1"/>
                </a:solidFill>
                <a:latin typeface="TRADE GOTHIC LT BD CN NO.20" panose="020B0503040303020004" pitchFamily="34" charset="0"/>
              </a:rPr>
              <a:t>	</a:t>
            </a:r>
            <a:r>
              <a:rPr lang="en-US" sz="1600">
                <a:solidFill>
                  <a:schemeClr val="bg1"/>
                </a:solidFill>
                <a:latin typeface="TRADE GOTHIC LT COND NO. 18" panose="020B0506040303090004" pitchFamily="34" charset="0"/>
              </a:rPr>
              <a:t>UNITED WAY FOR SOUTHEASTERN MICHIGAN</a:t>
            </a:r>
          </a:p>
        </p:txBody>
      </p:sp>
    </p:spTree>
    <p:extLst>
      <p:ext uri="{BB962C8B-B14F-4D97-AF65-F5344CB8AC3E}">
        <p14:creationId xmlns:p14="http://schemas.microsoft.com/office/powerpoint/2010/main" val="2816378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146B972-89B6-CB40-B7B4-BF8D88023602}"/>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1"/>
            <a:ext cx="7239000" cy="7812740"/>
          </a:xfrm>
          <a:prstGeom prst="rect">
            <a:avLst/>
          </a:prstGeom>
        </p:spPr>
      </p:pic>
      <p:pic>
        <p:nvPicPr>
          <p:cNvPr id="24" name="Picture 23">
            <a:extLst>
              <a:ext uri="{FF2B5EF4-FFF2-40B4-BE49-F238E27FC236}">
                <a16:creationId xmlns:a16="http://schemas.microsoft.com/office/drawing/2014/main" id="{176FD733-DFB6-EF45-8A2A-D08441B3A8E4}"/>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6286499" y="3048000"/>
            <a:ext cx="8343901" cy="4119282"/>
          </a:xfrm>
          <a:prstGeom prst="rect">
            <a:avLst/>
          </a:prstGeom>
        </p:spPr>
      </p:pic>
      <p:sp>
        <p:nvSpPr>
          <p:cNvPr id="29" name="Rectangle 28">
            <a:extLst>
              <a:ext uri="{FF2B5EF4-FFF2-40B4-BE49-F238E27FC236}">
                <a16:creationId xmlns:a16="http://schemas.microsoft.com/office/drawing/2014/main" id="{6651D6E5-547D-C24F-9C58-9B9830779CF8}"/>
              </a:ext>
            </a:extLst>
          </p:cNvPr>
          <p:cNvSpPr/>
          <p:nvPr/>
        </p:nvSpPr>
        <p:spPr>
          <a:xfrm>
            <a:off x="6286499" y="3048000"/>
            <a:ext cx="8343900" cy="411928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D7F88C9-76B6-534E-A128-6C1FD2BCC31D}"/>
              </a:ext>
            </a:extLst>
          </p:cNvPr>
          <p:cNvSpPr txBox="1">
            <a:spLocks/>
          </p:cNvSpPr>
          <p:nvPr/>
        </p:nvSpPr>
        <p:spPr>
          <a:xfrm>
            <a:off x="7543800" y="762000"/>
            <a:ext cx="6324600" cy="989666"/>
          </a:xfrm>
          <a:prstGeom prst="rect">
            <a:avLst/>
          </a:prstGeom>
        </p:spPr>
        <p:txBody>
          <a:bodyPr vert="horz" lIns="0" tIns="0" rIns="0" bIns="0" rtlCol="0" anchor="t">
            <a:noAutofit/>
          </a:bodyPr>
          <a:lstStyle>
            <a:lvl1pPr algn="l" defTabSz="155448" rtl="0" eaLnBrk="1" fontAlgn="t" latinLnBrk="0" hangingPunct="1">
              <a:lnSpc>
                <a:spcPct val="90000"/>
              </a:lnSpc>
              <a:spcBef>
                <a:spcPct val="0"/>
              </a:spcBef>
              <a:buNone/>
              <a:tabLst>
                <a:tab pos="155448" algn="l"/>
                <a:tab pos="301752" algn="l"/>
                <a:tab pos="457200" algn="l"/>
                <a:tab pos="603504" algn="l"/>
                <a:tab pos="758952" algn="l"/>
                <a:tab pos="914400" algn="l"/>
                <a:tab pos="1069848"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Lst>
              <a:defRPr sz="4600" b="0" i="0" kern="1200" spc="-50">
                <a:solidFill>
                  <a:schemeClr val="tx1"/>
                </a:solidFill>
                <a:latin typeface="TRADE GOTHIC LT BD CN NO.20" panose="020B0503040303020004" pitchFamily="34" charset="0"/>
                <a:ea typeface="+mj-ea"/>
                <a:cs typeface="Arial" panose="020B0604020202020204" pitchFamily="34" charset="0"/>
              </a:defRPr>
            </a:lvl1pPr>
          </a:lstStyle>
          <a:p>
            <a:pPr>
              <a:lnSpc>
                <a:spcPct val="76339"/>
              </a:lnSpc>
            </a:pPr>
            <a:r>
              <a:rPr lang="en-US">
                <a:latin typeface="TRADE GOTHIC LT COND NO. 18" panose="020B0506040303090004" pitchFamily="34" charset="0"/>
              </a:rPr>
              <a:t>COVID-19 IMPACT:</a:t>
            </a:r>
            <a:br>
              <a:rPr lang="en-US"/>
            </a:br>
            <a:r>
              <a:rPr lang="en-US"/>
              <a:t>STORIES</a:t>
            </a:r>
          </a:p>
        </p:txBody>
      </p:sp>
      <p:pic>
        <p:nvPicPr>
          <p:cNvPr id="25" name="Graphic 24">
            <a:extLst>
              <a:ext uri="{FF2B5EF4-FFF2-40B4-BE49-F238E27FC236}">
                <a16:creationId xmlns:a16="http://schemas.microsoft.com/office/drawing/2014/main" id="{ED617BDF-D31C-8148-AFF7-9693D87FA4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8228" y="2895600"/>
            <a:ext cx="1027471" cy="796290"/>
          </a:xfrm>
          <a:prstGeom prst="rect">
            <a:avLst/>
          </a:prstGeom>
        </p:spPr>
      </p:pic>
      <p:sp>
        <p:nvSpPr>
          <p:cNvPr id="26" name="Rectangle 25">
            <a:extLst>
              <a:ext uri="{FF2B5EF4-FFF2-40B4-BE49-F238E27FC236}">
                <a16:creationId xmlns:a16="http://schemas.microsoft.com/office/drawing/2014/main" id="{C43434F7-13A6-7C4A-B52E-01F01449C479}"/>
              </a:ext>
            </a:extLst>
          </p:cNvPr>
          <p:cNvSpPr/>
          <p:nvPr/>
        </p:nvSpPr>
        <p:spPr>
          <a:xfrm>
            <a:off x="7658099" y="3347720"/>
            <a:ext cx="5867401" cy="2501751"/>
          </a:xfrm>
          <a:prstGeom prst="rect">
            <a:avLst/>
          </a:prstGeom>
        </p:spPr>
        <p:txBody>
          <a:bodyPr wrap="square" lIns="0" tIns="0" rIns="0" bIns="0" anchor="t">
            <a:noAutofit/>
          </a:bodyPr>
          <a:lstStyle/>
          <a:p>
            <a:pPr>
              <a:lnSpc>
                <a:spcPct val="90000"/>
              </a:lnSpc>
              <a:spcAft>
                <a:spcPts val="600"/>
              </a:spcAft>
            </a:pPr>
            <a:r>
              <a:rPr lang="en-US" sz="2800" spc="55">
                <a:solidFill>
                  <a:schemeClr val="bg1"/>
                </a:solidFill>
                <a:latin typeface="Trade Gothic LT" panose="020B0503040303020004" pitchFamily="34" charset="0"/>
              </a:rPr>
              <a:t>What we’re offering is a safe place for people to recover, prevent rehospitalization and make more efficient use of available hospital beds. We couldn’t have done that without United Way.”</a:t>
            </a:r>
          </a:p>
        </p:txBody>
      </p:sp>
      <p:sp>
        <p:nvSpPr>
          <p:cNvPr id="28" name="TextBox 27">
            <a:extLst>
              <a:ext uri="{FF2B5EF4-FFF2-40B4-BE49-F238E27FC236}">
                <a16:creationId xmlns:a16="http://schemas.microsoft.com/office/drawing/2014/main" id="{EA78AEBF-ACDC-8043-BB23-DDB1B10AB788}"/>
              </a:ext>
            </a:extLst>
          </p:cNvPr>
          <p:cNvSpPr txBox="1"/>
          <p:nvPr/>
        </p:nvSpPr>
        <p:spPr>
          <a:xfrm>
            <a:off x="10543540" y="5981700"/>
            <a:ext cx="3931920" cy="990600"/>
          </a:xfrm>
          <a:prstGeom prst="rect">
            <a:avLst/>
          </a:prstGeom>
          <a:noFill/>
        </p:spPr>
        <p:txBody>
          <a:bodyPr wrap="square" lIns="0" tIns="0" rIns="0" bIns="0" rtlCol="0">
            <a:noAutofit/>
          </a:bodyPr>
          <a:lstStyle/>
          <a:p>
            <a:pPr>
              <a:lnSpc>
                <a:spcPct val="90000"/>
              </a:lnSpc>
            </a:pPr>
            <a:r>
              <a:rPr lang="en-US" sz="2800" b="1">
                <a:solidFill>
                  <a:schemeClr val="bg1"/>
                </a:solidFill>
                <a:latin typeface="TRADE GOTHIC LT BD CN NO.20" panose="020B0503040303020004" pitchFamily="34" charset="0"/>
              </a:rPr>
              <a:t>– LINDA LITTLE</a:t>
            </a:r>
            <a:r>
              <a:rPr lang="en-US" sz="2400" b="1">
                <a:solidFill>
                  <a:schemeClr val="bg1"/>
                </a:solidFill>
                <a:latin typeface="TRADE GOTHIC LT BD CN NO.20" panose="020B0503040303020004" pitchFamily="34" charset="0"/>
              </a:rPr>
              <a:t>,</a:t>
            </a:r>
          </a:p>
          <a:p>
            <a:pPr defTabSz="228600">
              <a:lnSpc>
                <a:spcPct val="90000"/>
              </a:lnSpc>
            </a:pPr>
            <a:r>
              <a:rPr lang="en-US" b="1">
                <a:solidFill>
                  <a:schemeClr val="bg1"/>
                </a:solidFill>
                <a:latin typeface="TRADE GOTHIC LT BD CN NO.20" panose="020B0503040303020004" pitchFamily="34" charset="0"/>
              </a:rPr>
              <a:t>	</a:t>
            </a:r>
            <a:r>
              <a:rPr lang="en-US" sz="1600" b="1">
                <a:solidFill>
                  <a:schemeClr val="bg1"/>
                </a:solidFill>
                <a:latin typeface="TRADE GOTHIC LT BD CN NO.20" panose="020B0503040303020004" pitchFamily="34" charset="0"/>
              </a:rPr>
              <a:t>PRESIDENT AND CEO,</a:t>
            </a:r>
          </a:p>
          <a:p>
            <a:pPr defTabSz="228600">
              <a:lnSpc>
                <a:spcPct val="90000"/>
              </a:lnSpc>
            </a:pPr>
            <a:r>
              <a:rPr lang="en-US" sz="1600" b="1">
                <a:solidFill>
                  <a:schemeClr val="bg1"/>
                </a:solidFill>
                <a:latin typeface="TRADE GOTHIC LT BD CN NO.20" panose="020B0503040303020004" pitchFamily="34" charset="0"/>
              </a:rPr>
              <a:t>	</a:t>
            </a:r>
            <a:r>
              <a:rPr lang="en-US" sz="1600">
                <a:solidFill>
                  <a:schemeClr val="bg1"/>
                </a:solidFill>
                <a:latin typeface="TRADE GOTHIC LT COND NO. 18" panose="020B0506040303090004" pitchFamily="34" charset="0"/>
              </a:rPr>
              <a:t>NEIGHBORHOOD SERVICE ORGANIZATION</a:t>
            </a:r>
          </a:p>
        </p:txBody>
      </p:sp>
    </p:spTree>
    <p:extLst>
      <p:ext uri="{BB962C8B-B14F-4D97-AF65-F5344CB8AC3E}">
        <p14:creationId xmlns:p14="http://schemas.microsoft.com/office/powerpoint/2010/main" val="260194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5B3C9D6-32CA-8841-83A5-66658613B743}"/>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7391400" y="0"/>
            <a:ext cx="7239000" cy="7758953"/>
          </a:xfrm>
          <a:prstGeom prst="rect">
            <a:avLst/>
          </a:prstGeom>
        </p:spPr>
      </p:pic>
      <p:sp>
        <p:nvSpPr>
          <p:cNvPr id="7" name="Title 1">
            <a:extLst>
              <a:ext uri="{FF2B5EF4-FFF2-40B4-BE49-F238E27FC236}">
                <a16:creationId xmlns:a16="http://schemas.microsoft.com/office/drawing/2014/main" id="{A351032E-5AEF-1246-AAB5-FB56229BED1A}"/>
              </a:ext>
            </a:extLst>
          </p:cNvPr>
          <p:cNvSpPr txBox="1">
            <a:spLocks/>
          </p:cNvSpPr>
          <p:nvPr/>
        </p:nvSpPr>
        <p:spPr>
          <a:xfrm>
            <a:off x="762001" y="762000"/>
            <a:ext cx="6477000" cy="989666"/>
          </a:xfrm>
          <a:prstGeom prst="rect">
            <a:avLst/>
          </a:prstGeom>
        </p:spPr>
        <p:txBody>
          <a:bodyPr vert="horz" lIns="0" tIns="0" rIns="0" bIns="0" rtlCol="0" anchor="t">
            <a:noAutofit/>
          </a:bodyPr>
          <a:lstStyle>
            <a:lvl1pPr algn="l" defTabSz="155448" rtl="0" eaLnBrk="1" fontAlgn="t" latinLnBrk="0" hangingPunct="1">
              <a:lnSpc>
                <a:spcPct val="90000"/>
              </a:lnSpc>
              <a:spcBef>
                <a:spcPct val="0"/>
              </a:spcBef>
              <a:buNone/>
              <a:tabLst>
                <a:tab pos="155448" algn="l"/>
                <a:tab pos="301752" algn="l"/>
                <a:tab pos="457200" algn="l"/>
                <a:tab pos="603504" algn="l"/>
                <a:tab pos="758952" algn="l"/>
                <a:tab pos="914400" algn="l"/>
                <a:tab pos="1069848"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Lst>
              <a:defRPr sz="4600" b="0" i="0" kern="1200" spc="-50">
                <a:solidFill>
                  <a:schemeClr val="tx1"/>
                </a:solidFill>
                <a:latin typeface="TRADE GOTHIC LT BD CN NO.20" panose="020B0503040303020004" pitchFamily="34" charset="0"/>
                <a:ea typeface="+mj-ea"/>
                <a:cs typeface="Arial" panose="020B0604020202020204" pitchFamily="34" charset="0"/>
              </a:defRPr>
            </a:lvl1pPr>
          </a:lstStyle>
          <a:p>
            <a:pPr>
              <a:lnSpc>
                <a:spcPct val="76339"/>
              </a:lnSpc>
            </a:pPr>
            <a:r>
              <a:rPr lang="en-US">
                <a:latin typeface="TRADE GOTHIC LT COND NO. 18" panose="020B0506040303090004" pitchFamily="34" charset="0"/>
              </a:rPr>
              <a:t>COVID-19 IMPACT:</a:t>
            </a:r>
            <a:br>
              <a:rPr lang="en-US"/>
            </a:br>
            <a:r>
              <a:rPr lang="en-US"/>
              <a:t>STORIES</a:t>
            </a:r>
          </a:p>
        </p:txBody>
      </p:sp>
      <p:pic>
        <p:nvPicPr>
          <p:cNvPr id="24" name="Picture 23">
            <a:extLst>
              <a:ext uri="{FF2B5EF4-FFF2-40B4-BE49-F238E27FC236}">
                <a16:creationId xmlns:a16="http://schemas.microsoft.com/office/drawing/2014/main" id="{CA3DA23D-1DE3-4543-A70E-14B55466ED0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 y="2734833"/>
            <a:ext cx="8343901" cy="4427967"/>
          </a:xfrm>
          <a:prstGeom prst="rect">
            <a:avLst/>
          </a:prstGeom>
        </p:spPr>
      </p:pic>
      <p:sp>
        <p:nvSpPr>
          <p:cNvPr id="25" name="Rectangle 24">
            <a:extLst>
              <a:ext uri="{FF2B5EF4-FFF2-40B4-BE49-F238E27FC236}">
                <a16:creationId xmlns:a16="http://schemas.microsoft.com/office/drawing/2014/main" id="{047D810B-9643-1544-84EF-97AB5600E12A}"/>
              </a:ext>
            </a:extLst>
          </p:cNvPr>
          <p:cNvSpPr/>
          <p:nvPr/>
        </p:nvSpPr>
        <p:spPr>
          <a:xfrm>
            <a:off x="0" y="2734832"/>
            <a:ext cx="8343900" cy="442796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F3A76BE8-80E8-D24D-BA18-D064126AEA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728" y="2582433"/>
            <a:ext cx="1027471" cy="796290"/>
          </a:xfrm>
          <a:prstGeom prst="rect">
            <a:avLst/>
          </a:prstGeom>
        </p:spPr>
      </p:pic>
      <p:sp>
        <p:nvSpPr>
          <p:cNvPr id="27" name="Rectangle 26">
            <a:extLst>
              <a:ext uri="{FF2B5EF4-FFF2-40B4-BE49-F238E27FC236}">
                <a16:creationId xmlns:a16="http://schemas.microsoft.com/office/drawing/2014/main" id="{57B0EA00-962B-6340-9A3C-7EA01615714A}"/>
              </a:ext>
            </a:extLst>
          </p:cNvPr>
          <p:cNvSpPr/>
          <p:nvPr/>
        </p:nvSpPr>
        <p:spPr>
          <a:xfrm>
            <a:off x="1371599" y="3034553"/>
            <a:ext cx="6333566" cy="2987039"/>
          </a:xfrm>
          <a:prstGeom prst="rect">
            <a:avLst/>
          </a:prstGeom>
        </p:spPr>
        <p:txBody>
          <a:bodyPr wrap="square" lIns="0" tIns="0" rIns="0" bIns="0" anchor="t">
            <a:noAutofit/>
          </a:bodyPr>
          <a:lstStyle/>
          <a:p>
            <a:pPr>
              <a:lnSpc>
                <a:spcPct val="90000"/>
              </a:lnSpc>
              <a:spcAft>
                <a:spcPts val="600"/>
              </a:spcAft>
            </a:pPr>
            <a:r>
              <a:rPr lang="en-US" sz="2800" spc="55">
                <a:latin typeface="Trade Gothic LT" panose="020B0503040303020004" pitchFamily="34" charset="0"/>
              </a:rPr>
              <a:t>With the pandemic, we needed to ensure volunteers were staying safe, so this was a perfect time for us to roll out a DIY option for our volunteer kits. There’s a real need in the community and the kits help to ensure those needs don’t go unmet.”</a:t>
            </a:r>
          </a:p>
        </p:txBody>
      </p:sp>
      <p:sp>
        <p:nvSpPr>
          <p:cNvPr id="29" name="TextBox 28">
            <a:extLst>
              <a:ext uri="{FF2B5EF4-FFF2-40B4-BE49-F238E27FC236}">
                <a16:creationId xmlns:a16="http://schemas.microsoft.com/office/drawing/2014/main" id="{E61DC469-983E-4244-B37D-5FF08D29FF11}"/>
              </a:ext>
            </a:extLst>
          </p:cNvPr>
          <p:cNvSpPr txBox="1"/>
          <p:nvPr/>
        </p:nvSpPr>
        <p:spPr>
          <a:xfrm>
            <a:off x="4257040" y="6021592"/>
            <a:ext cx="3931920" cy="990600"/>
          </a:xfrm>
          <a:prstGeom prst="rect">
            <a:avLst/>
          </a:prstGeom>
          <a:noFill/>
        </p:spPr>
        <p:txBody>
          <a:bodyPr wrap="square" lIns="0" tIns="0" rIns="0" bIns="0" rtlCol="0" anchor="t">
            <a:noAutofit/>
          </a:bodyPr>
          <a:lstStyle/>
          <a:p>
            <a:pPr>
              <a:lnSpc>
                <a:spcPct val="90000"/>
              </a:lnSpc>
            </a:pPr>
            <a:r>
              <a:rPr lang="en-US" sz="2800" b="1">
                <a:latin typeface="TRADE GOTHIC LT BD CN NO.20"/>
              </a:rPr>
              <a:t>– STEPHANIE RALLS</a:t>
            </a:r>
            <a:r>
              <a:rPr lang="en-US" sz="2400" b="1">
                <a:latin typeface="TRADE GOTHIC LT BD CN NO.20"/>
              </a:rPr>
              <a:t>,</a:t>
            </a:r>
          </a:p>
          <a:p>
            <a:pPr defTabSz="228600">
              <a:lnSpc>
                <a:spcPct val="90000"/>
              </a:lnSpc>
            </a:pPr>
            <a:r>
              <a:rPr lang="en-US" b="1">
                <a:latin typeface="TRADE GOTHIC LT BD CN NO.20"/>
              </a:rPr>
              <a:t>	</a:t>
            </a:r>
            <a:r>
              <a:rPr lang="en-US" sz="1600" b="1">
                <a:latin typeface="TRADE GOTHIC LT BD CN NO.20"/>
              </a:rPr>
              <a:t>DEI &amp; ENGAGEMENT MANAGER,</a:t>
            </a:r>
          </a:p>
          <a:p>
            <a:pPr defTabSz="228600">
              <a:lnSpc>
                <a:spcPct val="90000"/>
              </a:lnSpc>
            </a:pPr>
            <a:r>
              <a:rPr lang="en-US" sz="1600" b="1">
                <a:latin typeface="TRADE GOTHIC LT BD CN NO.20"/>
              </a:rPr>
              <a:t>	</a:t>
            </a:r>
            <a:r>
              <a:rPr lang="en-US" sz="1600">
                <a:latin typeface="TRADE GOTHIC LT COND NO. 18"/>
              </a:rPr>
              <a:t>UNITED WAY FOR SOUTHEASTERN MICHIGAN</a:t>
            </a:r>
          </a:p>
        </p:txBody>
      </p:sp>
    </p:spTree>
    <p:extLst>
      <p:ext uri="{BB962C8B-B14F-4D97-AF65-F5344CB8AC3E}">
        <p14:creationId xmlns:p14="http://schemas.microsoft.com/office/powerpoint/2010/main" val="131576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B665-50A1-463F-9724-E99A701BFE73}"/>
              </a:ext>
            </a:extLst>
          </p:cNvPr>
          <p:cNvSpPr>
            <a:spLocks noGrp="1"/>
          </p:cNvSpPr>
          <p:nvPr>
            <p:ph type="title"/>
          </p:nvPr>
        </p:nvSpPr>
        <p:spPr>
          <a:xfrm>
            <a:off x="8496300" y="762000"/>
            <a:ext cx="5582557" cy="3276600"/>
          </a:xfrm>
        </p:spPr>
        <p:txBody>
          <a:bodyPr/>
          <a:lstStyle/>
          <a:p>
            <a:r>
              <a:rPr lang="en-US">
                <a:latin typeface="TRADE GOTHIC LT BD CN NO.20"/>
                <a:cs typeface="Arial"/>
              </a:rPr>
              <a:t>WE ROSE TO THE CHALLENGE, BUT WE STILL HAVE MORE WORK TO DO</a:t>
            </a:r>
            <a:endParaRPr lang="en-US"/>
          </a:p>
        </p:txBody>
      </p:sp>
      <p:pic>
        <p:nvPicPr>
          <p:cNvPr id="5" name="Picture 5" descr="A picture containing text&#10;&#10;Description automatically generated">
            <a:extLst>
              <a:ext uri="{FF2B5EF4-FFF2-40B4-BE49-F238E27FC236}">
                <a16:creationId xmlns:a16="http://schemas.microsoft.com/office/drawing/2014/main" id="{4DBE462B-1CDC-4F71-9EBA-C9777BC8BACC}"/>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92170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75B1146-FFB3-B947-8449-ED21ADD66E7E}"/>
              </a:ext>
            </a:extLst>
          </p:cNvPr>
          <p:cNvPicPr>
            <a:picLocks noChangeAspect="1"/>
          </p:cNvPicPr>
          <p:nvPr/>
        </p:nvPicPr>
        <p:blipFill rotWithShape="1">
          <a:blip r:embed="rId2" cstate="email">
            <a:alphaModFix amt="25000"/>
            <a:extLst>
              <a:ext uri="{28A0092B-C50C-407E-A947-70E740481C1C}">
                <a14:useLocalDpi xmlns:a14="http://schemas.microsoft.com/office/drawing/2010/main"/>
              </a:ext>
            </a:extLst>
          </a:blip>
          <a:srcRect/>
          <a:stretch/>
        </p:blipFill>
        <p:spPr>
          <a:xfrm>
            <a:off x="0" y="0"/>
            <a:ext cx="14630400" cy="7785847"/>
          </a:xfrm>
          <a:prstGeom prst="rect">
            <a:avLst/>
          </a:prstGeom>
        </p:spPr>
      </p:pic>
      <p:sp>
        <p:nvSpPr>
          <p:cNvPr id="2" name="Title 1">
            <a:extLst>
              <a:ext uri="{FF2B5EF4-FFF2-40B4-BE49-F238E27FC236}">
                <a16:creationId xmlns:a16="http://schemas.microsoft.com/office/drawing/2014/main" id="{0B24BB06-55F1-1F4C-AFAE-B930A4CCF7EB}"/>
              </a:ext>
            </a:extLst>
          </p:cNvPr>
          <p:cNvSpPr>
            <a:spLocks noGrp="1"/>
          </p:cNvSpPr>
          <p:nvPr>
            <p:ph type="title"/>
          </p:nvPr>
        </p:nvSpPr>
        <p:spPr/>
        <p:txBody>
          <a:bodyPr/>
          <a:lstStyle/>
          <a:p>
            <a:pPr>
              <a:lnSpc>
                <a:spcPct val="76339"/>
              </a:lnSpc>
            </a:pPr>
            <a:r>
              <a:rPr lang="en-US"/>
              <a:t>MACKENZIE SCOTT GRANT</a:t>
            </a:r>
          </a:p>
        </p:txBody>
      </p:sp>
      <p:sp>
        <p:nvSpPr>
          <p:cNvPr id="5" name="TextBox 4">
            <a:extLst>
              <a:ext uri="{FF2B5EF4-FFF2-40B4-BE49-F238E27FC236}">
                <a16:creationId xmlns:a16="http://schemas.microsoft.com/office/drawing/2014/main" id="{F39D2494-A6BE-974A-A554-352BE2F216B5}"/>
              </a:ext>
            </a:extLst>
          </p:cNvPr>
          <p:cNvSpPr txBox="1"/>
          <p:nvPr/>
        </p:nvSpPr>
        <p:spPr>
          <a:xfrm>
            <a:off x="762000" y="2052428"/>
            <a:ext cx="13106400" cy="1143001"/>
          </a:xfrm>
          <a:prstGeom prst="rect">
            <a:avLst/>
          </a:prstGeom>
          <a:noFill/>
        </p:spPr>
        <p:txBody>
          <a:bodyPr wrap="square" lIns="0" tIns="0" rIns="0" bIns="0" rtlCol="0">
            <a:noAutofit/>
          </a:bodyPr>
          <a:lstStyle>
            <a:defPPr>
              <a:defRPr lang="en-US"/>
            </a:defPPr>
          </a:lstStyle>
          <a:p>
            <a:r>
              <a:rPr lang="en-US" sz="2400" b="1">
                <a:solidFill>
                  <a:schemeClr val="tx2"/>
                </a:solidFill>
                <a:latin typeface="TRADE GOTHIC LT BD CN NO.20" panose="020B0503040303020004" pitchFamily="34" charset="0"/>
              </a:rPr>
              <a:t>OUR VISION AND GOALS</a:t>
            </a:r>
          </a:p>
          <a:p>
            <a:r>
              <a:rPr lang="en-US" sz="2000" spc="-13">
                <a:latin typeface="Arial" panose="020B0604020202020204" pitchFamily="34" charset="0"/>
              </a:rPr>
              <a:t>To build out an effective, achievable and sustainable strategy for this grant that maximizes our immediate and long-term community impact, United Way will focus on two key objectives within the parameters set by Scott and her team.</a:t>
            </a:r>
          </a:p>
        </p:txBody>
      </p:sp>
      <p:grpSp>
        <p:nvGrpSpPr>
          <p:cNvPr id="22" name="Group 21">
            <a:extLst>
              <a:ext uri="{FF2B5EF4-FFF2-40B4-BE49-F238E27FC236}">
                <a16:creationId xmlns:a16="http://schemas.microsoft.com/office/drawing/2014/main" id="{19777A32-5C99-2E4B-A118-3EE3D61A4687}"/>
              </a:ext>
            </a:extLst>
          </p:cNvPr>
          <p:cNvGrpSpPr>
            <a:grpSpLocks noChangeAspect="1"/>
          </p:cNvGrpSpPr>
          <p:nvPr/>
        </p:nvGrpSpPr>
        <p:grpSpPr>
          <a:xfrm>
            <a:off x="10898841" y="4977755"/>
            <a:ext cx="1671918" cy="1671918"/>
            <a:chOff x="6337300" y="8775482"/>
            <a:chExt cx="2286000" cy="2286000"/>
          </a:xfrm>
        </p:grpSpPr>
        <p:pic>
          <p:nvPicPr>
            <p:cNvPr id="17" name="Picture 16">
              <a:extLst>
                <a:ext uri="{FF2B5EF4-FFF2-40B4-BE49-F238E27FC236}">
                  <a16:creationId xmlns:a16="http://schemas.microsoft.com/office/drawing/2014/main" id="{7AF713B9-C796-694F-B415-797FB52F28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6337300" y="8775482"/>
              <a:ext cx="2286000" cy="2286000"/>
            </a:xfrm>
            <a:prstGeom prst="rect">
              <a:avLst/>
            </a:prstGeom>
          </p:spPr>
        </p:pic>
        <p:pic>
          <p:nvPicPr>
            <p:cNvPr id="10" name="Graphic 9">
              <a:extLst>
                <a:ext uri="{FF2B5EF4-FFF2-40B4-BE49-F238E27FC236}">
                  <a16:creationId xmlns:a16="http://schemas.microsoft.com/office/drawing/2014/main" id="{C02EF60C-DACC-E64F-9C42-791448ABE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7069" y="9281184"/>
              <a:ext cx="1306462" cy="1274597"/>
            </a:xfrm>
            <a:prstGeom prst="rect">
              <a:avLst/>
            </a:prstGeom>
          </p:spPr>
        </p:pic>
      </p:grpSp>
      <p:grpSp>
        <p:nvGrpSpPr>
          <p:cNvPr id="24" name="Group 23">
            <a:extLst>
              <a:ext uri="{FF2B5EF4-FFF2-40B4-BE49-F238E27FC236}">
                <a16:creationId xmlns:a16="http://schemas.microsoft.com/office/drawing/2014/main" id="{A04FF242-E3B4-BF43-A531-A656A27C788B}"/>
              </a:ext>
            </a:extLst>
          </p:cNvPr>
          <p:cNvGrpSpPr>
            <a:grpSpLocks noChangeAspect="1"/>
          </p:cNvGrpSpPr>
          <p:nvPr/>
        </p:nvGrpSpPr>
        <p:grpSpPr>
          <a:xfrm>
            <a:off x="2059641" y="4987694"/>
            <a:ext cx="1671918" cy="1671918"/>
            <a:chOff x="1714500" y="8775482"/>
            <a:chExt cx="2286000" cy="2286000"/>
          </a:xfrm>
        </p:grpSpPr>
        <p:pic>
          <p:nvPicPr>
            <p:cNvPr id="21" name="Picture 20">
              <a:extLst>
                <a:ext uri="{FF2B5EF4-FFF2-40B4-BE49-F238E27FC236}">
                  <a16:creationId xmlns:a16="http://schemas.microsoft.com/office/drawing/2014/main" id="{E76A7F62-533C-194F-9370-021A9D400D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14500" y="8775482"/>
              <a:ext cx="2286000" cy="2286000"/>
            </a:xfrm>
            <a:prstGeom prst="rect">
              <a:avLst/>
            </a:prstGeom>
          </p:spPr>
        </p:pic>
        <p:pic>
          <p:nvPicPr>
            <p:cNvPr id="12" name="Graphic 11">
              <a:extLst>
                <a:ext uri="{FF2B5EF4-FFF2-40B4-BE49-F238E27FC236}">
                  <a16:creationId xmlns:a16="http://schemas.microsoft.com/office/drawing/2014/main" id="{0E262A99-0DCE-7641-817F-A0ECF66565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6134" y="9328981"/>
              <a:ext cx="1242732" cy="1179002"/>
            </a:xfrm>
            <a:prstGeom prst="rect">
              <a:avLst/>
            </a:prstGeom>
          </p:spPr>
        </p:pic>
      </p:grpSp>
      <p:grpSp>
        <p:nvGrpSpPr>
          <p:cNvPr id="23" name="Group 22">
            <a:extLst>
              <a:ext uri="{FF2B5EF4-FFF2-40B4-BE49-F238E27FC236}">
                <a16:creationId xmlns:a16="http://schemas.microsoft.com/office/drawing/2014/main" id="{960EBEB3-21D8-0041-9D02-19ECE98CFBF3}"/>
              </a:ext>
            </a:extLst>
          </p:cNvPr>
          <p:cNvGrpSpPr>
            <a:grpSpLocks noChangeAspect="1"/>
          </p:cNvGrpSpPr>
          <p:nvPr/>
        </p:nvGrpSpPr>
        <p:grpSpPr>
          <a:xfrm>
            <a:off x="6479241" y="4996641"/>
            <a:ext cx="1671918" cy="1671918"/>
            <a:chOff x="4025900" y="8775482"/>
            <a:chExt cx="2286000" cy="2286000"/>
          </a:xfrm>
        </p:grpSpPr>
        <p:pic>
          <p:nvPicPr>
            <p:cNvPr id="19" name="Picture 18">
              <a:extLst>
                <a:ext uri="{FF2B5EF4-FFF2-40B4-BE49-F238E27FC236}">
                  <a16:creationId xmlns:a16="http://schemas.microsoft.com/office/drawing/2014/main" id="{FC902AAC-23F4-2848-A0E0-0747349EE6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4025900" y="8775482"/>
              <a:ext cx="2286000" cy="2286000"/>
            </a:xfrm>
            <a:prstGeom prst="rect">
              <a:avLst/>
            </a:prstGeom>
          </p:spPr>
        </p:pic>
        <p:pic>
          <p:nvPicPr>
            <p:cNvPr id="14" name="Graphic 13">
              <a:extLst>
                <a:ext uri="{FF2B5EF4-FFF2-40B4-BE49-F238E27FC236}">
                  <a16:creationId xmlns:a16="http://schemas.microsoft.com/office/drawing/2014/main" id="{9A612370-2EB8-0249-B334-83BA41BA42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22791" y="9281184"/>
              <a:ext cx="892218" cy="1274597"/>
            </a:xfrm>
            <a:prstGeom prst="rect">
              <a:avLst/>
            </a:prstGeom>
          </p:spPr>
        </p:pic>
      </p:grpSp>
      <p:sp>
        <p:nvSpPr>
          <p:cNvPr id="25" name="Rectangle 24">
            <a:extLst>
              <a:ext uri="{FF2B5EF4-FFF2-40B4-BE49-F238E27FC236}">
                <a16:creationId xmlns:a16="http://schemas.microsoft.com/office/drawing/2014/main" id="{08AA508B-7C03-3D40-9A07-9E870F12BAEE}"/>
              </a:ext>
            </a:extLst>
          </p:cNvPr>
          <p:cNvSpPr/>
          <p:nvPr/>
        </p:nvSpPr>
        <p:spPr>
          <a:xfrm>
            <a:off x="9601200" y="6659612"/>
            <a:ext cx="4267200" cy="400110"/>
          </a:xfrm>
          <a:prstGeom prst="rect">
            <a:avLst/>
          </a:prstGeom>
        </p:spPr>
        <p:txBody>
          <a:bodyPr wrap="square" lIns="91440" tIns="45720" rIns="91440" bIns="45720" anchor="t">
            <a:spAutoFit/>
          </a:bodyPr>
          <a:lstStyle/>
          <a:p>
            <a:pPr marL="457200" indent="-457200" algn="ctr">
              <a:buClr>
                <a:schemeClr val="tx2"/>
              </a:buClr>
              <a:buFont typeface="Wingdings" pitchFamily="2" charset="2"/>
              <a:buChar char="§"/>
            </a:pPr>
            <a:r>
              <a:rPr lang="en-US" sz="2000">
                <a:latin typeface="Arial"/>
                <a:cs typeface="Arial"/>
              </a:rPr>
              <a:t>Emergency response</a:t>
            </a:r>
          </a:p>
        </p:txBody>
      </p:sp>
      <p:sp>
        <p:nvSpPr>
          <p:cNvPr id="26" name="Rectangle 25">
            <a:extLst>
              <a:ext uri="{FF2B5EF4-FFF2-40B4-BE49-F238E27FC236}">
                <a16:creationId xmlns:a16="http://schemas.microsoft.com/office/drawing/2014/main" id="{0ED81679-D979-EF46-9B2C-560F7B977332}"/>
              </a:ext>
            </a:extLst>
          </p:cNvPr>
          <p:cNvSpPr/>
          <p:nvPr/>
        </p:nvSpPr>
        <p:spPr>
          <a:xfrm>
            <a:off x="5181600" y="6659612"/>
            <a:ext cx="4267200" cy="400110"/>
          </a:xfrm>
          <a:prstGeom prst="rect">
            <a:avLst/>
          </a:prstGeom>
        </p:spPr>
        <p:txBody>
          <a:bodyPr wrap="square" lIns="91440" tIns="45720" rIns="91440" bIns="45720" anchor="t">
            <a:spAutoFit/>
          </a:bodyPr>
          <a:lstStyle/>
          <a:p>
            <a:pPr marL="457200" indent="-457200" algn="ctr">
              <a:buClr>
                <a:schemeClr val="tx2"/>
              </a:buClr>
              <a:buFont typeface="Wingdings" pitchFamily="2" charset="2"/>
              <a:buChar char="§"/>
            </a:pPr>
            <a:r>
              <a:rPr lang="en-US" sz="2000">
                <a:latin typeface="Arial"/>
                <a:cs typeface="Arial"/>
              </a:rPr>
              <a:t>Technology innovation</a:t>
            </a:r>
          </a:p>
        </p:txBody>
      </p:sp>
      <p:sp>
        <p:nvSpPr>
          <p:cNvPr id="27" name="Rectangle 26">
            <a:extLst>
              <a:ext uri="{FF2B5EF4-FFF2-40B4-BE49-F238E27FC236}">
                <a16:creationId xmlns:a16="http://schemas.microsoft.com/office/drawing/2014/main" id="{79ADD9D2-D581-EB45-B004-A71F74ACEFB0}"/>
              </a:ext>
            </a:extLst>
          </p:cNvPr>
          <p:cNvSpPr/>
          <p:nvPr/>
        </p:nvSpPr>
        <p:spPr>
          <a:xfrm>
            <a:off x="632400" y="6659612"/>
            <a:ext cx="4267200" cy="400110"/>
          </a:xfrm>
          <a:prstGeom prst="rect">
            <a:avLst/>
          </a:prstGeom>
        </p:spPr>
        <p:txBody>
          <a:bodyPr wrap="square" lIns="91440" tIns="45720" rIns="91440" bIns="45720" anchor="t">
            <a:spAutoFit/>
          </a:bodyPr>
          <a:lstStyle/>
          <a:p>
            <a:pPr marL="457200" indent="-457200" algn="ctr">
              <a:buClr>
                <a:schemeClr val="tx2"/>
              </a:buClr>
              <a:buFont typeface="Wingdings" pitchFamily="2" charset="2"/>
              <a:buChar char="§"/>
            </a:pPr>
            <a:r>
              <a:rPr lang="en-US" sz="2000">
                <a:latin typeface="Arial"/>
                <a:cs typeface="Arial"/>
              </a:rPr>
              <a:t>Talent development</a:t>
            </a:r>
          </a:p>
        </p:txBody>
      </p:sp>
      <p:sp>
        <p:nvSpPr>
          <p:cNvPr id="29" name="Rectangle 28">
            <a:extLst>
              <a:ext uri="{FF2B5EF4-FFF2-40B4-BE49-F238E27FC236}">
                <a16:creationId xmlns:a16="http://schemas.microsoft.com/office/drawing/2014/main" id="{F7609BA6-A73A-0942-8834-13D00415108B}"/>
              </a:ext>
            </a:extLst>
          </p:cNvPr>
          <p:cNvSpPr/>
          <p:nvPr/>
        </p:nvSpPr>
        <p:spPr>
          <a:xfrm>
            <a:off x="776919" y="3713678"/>
            <a:ext cx="6462082" cy="400110"/>
          </a:xfrm>
          <a:prstGeom prst="rect">
            <a:avLst/>
          </a:prstGeom>
        </p:spPr>
        <p:txBody>
          <a:bodyPr wrap="square">
            <a:spAutoFit/>
          </a:bodyPr>
          <a:lstStyle/>
          <a:p>
            <a:pPr marL="457200" indent="-457200" algn="ctr">
              <a:buClr>
                <a:schemeClr val="tx2"/>
              </a:buClr>
              <a:buFont typeface="Wingdings" pitchFamily="2" charset="2"/>
              <a:buChar char="§"/>
            </a:pPr>
            <a:r>
              <a:rPr lang="en-US" sz="2000">
                <a:latin typeface="Arial" panose="020B0604020202020204" pitchFamily="34" charset="0"/>
              </a:rPr>
              <a:t>Building sustainable community-wide programs.</a:t>
            </a:r>
          </a:p>
        </p:txBody>
      </p:sp>
      <p:sp>
        <p:nvSpPr>
          <p:cNvPr id="30" name="Rectangle 29">
            <a:extLst>
              <a:ext uri="{FF2B5EF4-FFF2-40B4-BE49-F238E27FC236}">
                <a16:creationId xmlns:a16="http://schemas.microsoft.com/office/drawing/2014/main" id="{9F43A4D7-DFBE-024D-ADC9-C42880F5BDD1}"/>
              </a:ext>
            </a:extLst>
          </p:cNvPr>
          <p:cNvSpPr/>
          <p:nvPr/>
        </p:nvSpPr>
        <p:spPr>
          <a:xfrm>
            <a:off x="682789" y="4432525"/>
            <a:ext cx="5825634" cy="461665"/>
          </a:xfrm>
          <a:prstGeom prst="rect">
            <a:avLst/>
          </a:prstGeom>
        </p:spPr>
        <p:txBody>
          <a:bodyPr wrap="none">
            <a:spAutoFit/>
          </a:bodyPr>
          <a:lstStyle/>
          <a:p>
            <a:pPr>
              <a:spcBef>
                <a:spcPts val="1200"/>
              </a:spcBef>
              <a:buClr>
                <a:schemeClr val="tx2"/>
              </a:buClr>
            </a:pPr>
            <a:r>
              <a:rPr lang="en-US" sz="2400">
                <a:solidFill>
                  <a:schemeClr val="tx2"/>
                </a:solidFill>
                <a:latin typeface="TRADE GOTHIC LT COND NO. 18" panose="020B0506040303090004" pitchFamily="34" charset="0"/>
              </a:rPr>
              <a:t>2. </a:t>
            </a:r>
            <a:r>
              <a:rPr lang="en-US" sz="2400" b="1">
                <a:solidFill>
                  <a:schemeClr val="tx2"/>
                </a:solidFill>
                <a:latin typeface="TRADE GOTHIC LT BD CN NO.20" panose="020B0503040303020004" pitchFamily="34" charset="0"/>
              </a:rPr>
              <a:t>INVEST IN INTERNAL CAPABILITIES AND GROWTH:</a:t>
            </a:r>
          </a:p>
        </p:txBody>
      </p:sp>
      <p:sp>
        <p:nvSpPr>
          <p:cNvPr id="31" name="Rectangle 30">
            <a:extLst>
              <a:ext uri="{FF2B5EF4-FFF2-40B4-BE49-F238E27FC236}">
                <a16:creationId xmlns:a16="http://schemas.microsoft.com/office/drawing/2014/main" id="{EF3744BB-F78F-1344-A842-B6CD17385E51}"/>
              </a:ext>
            </a:extLst>
          </p:cNvPr>
          <p:cNvSpPr/>
          <p:nvPr/>
        </p:nvSpPr>
        <p:spPr>
          <a:xfrm>
            <a:off x="667871" y="3281081"/>
            <a:ext cx="13106400" cy="461665"/>
          </a:xfrm>
          <a:prstGeom prst="rect">
            <a:avLst/>
          </a:prstGeom>
        </p:spPr>
        <p:txBody>
          <a:bodyPr wrap="square">
            <a:spAutoFit/>
          </a:bodyPr>
          <a:lstStyle/>
          <a:p>
            <a:pPr>
              <a:spcBef>
                <a:spcPts val="1200"/>
              </a:spcBef>
            </a:pPr>
            <a:r>
              <a:rPr lang="en-US" sz="2400">
                <a:solidFill>
                  <a:schemeClr val="tx2"/>
                </a:solidFill>
                <a:latin typeface="TRADE GOTHIC LT COND NO. 18" panose="020B0506040303090004" pitchFamily="34" charset="0"/>
              </a:rPr>
              <a:t>1. </a:t>
            </a:r>
            <a:r>
              <a:rPr lang="en-US" sz="2400" b="1">
                <a:solidFill>
                  <a:schemeClr val="tx2"/>
                </a:solidFill>
                <a:latin typeface="TRADE GOTHIC LT BD CN NO.20" panose="020B0503040303020004" pitchFamily="34" charset="0"/>
              </a:rPr>
              <a:t>DRIVE SYSTEMIC CHANGE WITHIN THE ALICE REPORT FRAMEWORK WITH AN EMPHASIS ON:</a:t>
            </a:r>
          </a:p>
        </p:txBody>
      </p:sp>
      <p:sp>
        <p:nvSpPr>
          <p:cNvPr id="33" name="Rectangle 32">
            <a:extLst>
              <a:ext uri="{FF2B5EF4-FFF2-40B4-BE49-F238E27FC236}">
                <a16:creationId xmlns:a16="http://schemas.microsoft.com/office/drawing/2014/main" id="{75E9D86D-DEBB-A843-98A1-D9F48FBAB57E}"/>
              </a:ext>
            </a:extLst>
          </p:cNvPr>
          <p:cNvSpPr/>
          <p:nvPr/>
        </p:nvSpPr>
        <p:spPr>
          <a:xfrm>
            <a:off x="7391402" y="3713678"/>
            <a:ext cx="6462080" cy="400110"/>
          </a:xfrm>
          <a:prstGeom prst="rect">
            <a:avLst/>
          </a:prstGeom>
        </p:spPr>
        <p:txBody>
          <a:bodyPr wrap="square">
            <a:spAutoFit/>
          </a:bodyPr>
          <a:lstStyle/>
          <a:p>
            <a:pPr marL="457200" indent="-457200" algn="ctr">
              <a:buClr>
                <a:schemeClr val="tx2"/>
              </a:buClr>
              <a:buFont typeface="Wingdings" pitchFamily="2" charset="2"/>
              <a:buChar char="§"/>
            </a:pPr>
            <a:r>
              <a:rPr lang="en-US" sz="2000">
                <a:latin typeface="Arial" panose="020B0604020202020204" pitchFamily="34" charset="0"/>
              </a:rPr>
              <a:t>Investing in diversity, equity and inclusion.</a:t>
            </a:r>
          </a:p>
        </p:txBody>
      </p:sp>
    </p:spTree>
    <p:extLst>
      <p:ext uri="{BB962C8B-B14F-4D97-AF65-F5344CB8AC3E}">
        <p14:creationId xmlns:p14="http://schemas.microsoft.com/office/powerpoint/2010/main" val="4248310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32665E-0C41-FE4B-8110-27B4C19AE9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239000" cy="7772400"/>
          </a:xfrm>
          <a:prstGeom prst="rect">
            <a:avLst/>
          </a:prstGeom>
        </p:spPr>
      </p:pic>
      <p:sp>
        <p:nvSpPr>
          <p:cNvPr id="2" name="Title 1">
            <a:extLst>
              <a:ext uri="{FF2B5EF4-FFF2-40B4-BE49-F238E27FC236}">
                <a16:creationId xmlns:a16="http://schemas.microsoft.com/office/drawing/2014/main" id="{39B13880-2E0B-4842-88AA-D2605E4C6380}"/>
              </a:ext>
            </a:extLst>
          </p:cNvPr>
          <p:cNvSpPr>
            <a:spLocks noGrp="1"/>
          </p:cNvSpPr>
          <p:nvPr>
            <p:ph type="title"/>
          </p:nvPr>
        </p:nvSpPr>
        <p:spPr>
          <a:xfrm>
            <a:off x="7547319" y="330000"/>
            <a:ext cx="6439382" cy="990600"/>
          </a:xfrm>
        </p:spPr>
        <p:txBody>
          <a:bodyPr/>
          <a:lstStyle/>
          <a:p>
            <a:pPr>
              <a:lnSpc>
                <a:spcPct val="76339"/>
              </a:lnSpc>
            </a:pPr>
            <a:r>
              <a:rPr lang="en-US"/>
              <a:t>CRISIS</a:t>
            </a:r>
            <a:r>
              <a:rPr lang="en-US">
                <a:latin typeface="TRADE GOTHIC LT COND NO. 18" panose="020B0506040303090004" pitchFamily="34" charset="0"/>
              </a:rPr>
              <a:t> AND </a:t>
            </a:r>
            <a:r>
              <a:rPr lang="en-US"/>
              <a:t>RECOVERY FUND</a:t>
            </a:r>
          </a:p>
        </p:txBody>
      </p:sp>
      <p:sp>
        <p:nvSpPr>
          <p:cNvPr id="3" name="Content Placeholder 2">
            <a:extLst>
              <a:ext uri="{FF2B5EF4-FFF2-40B4-BE49-F238E27FC236}">
                <a16:creationId xmlns:a16="http://schemas.microsoft.com/office/drawing/2014/main" id="{F4CFFC06-2DFE-8741-A86E-62907F3D07C2}"/>
              </a:ext>
            </a:extLst>
          </p:cNvPr>
          <p:cNvSpPr>
            <a:spLocks noGrp="1"/>
          </p:cNvSpPr>
          <p:nvPr>
            <p:ph idx="1"/>
          </p:nvPr>
        </p:nvSpPr>
        <p:spPr>
          <a:xfrm>
            <a:off x="7584936" y="1320601"/>
            <a:ext cx="6439382" cy="2389596"/>
          </a:xfrm>
        </p:spPr>
        <p:txBody>
          <a:bodyPr anchor="ctr"/>
          <a:lstStyle/>
          <a:p>
            <a:pPr marL="342900" indent="-342900" fontAlgn="base"/>
            <a:r>
              <a:rPr lang="en-US" sz="2000">
                <a:latin typeface="Arial"/>
                <a:cs typeface="Arial"/>
              </a:rPr>
              <a:t>Launched in summer 2021</a:t>
            </a:r>
          </a:p>
          <a:p>
            <a:pPr marL="342900" indent="-342900"/>
            <a:r>
              <a:rPr lang="en-US" sz="2000">
                <a:latin typeface="Arial"/>
                <a:cs typeface="Arial"/>
              </a:rPr>
              <a:t>Funds distributed to six partner agencies to help families impacted by regional flooding</a:t>
            </a:r>
          </a:p>
          <a:p>
            <a:pPr marL="342900" indent="-342900"/>
            <a:r>
              <a:rPr lang="en-US" sz="2000">
                <a:latin typeface="Arial"/>
                <a:cs typeface="Arial"/>
              </a:rPr>
              <a:t>$650,000+ raised so far</a:t>
            </a:r>
          </a:p>
          <a:p>
            <a:pPr marL="342900" indent="-342900"/>
            <a:r>
              <a:rPr lang="en-US" sz="2000">
                <a:latin typeface="Arial"/>
                <a:cs typeface="Arial"/>
              </a:rPr>
              <a:t>2-1-1 served as regional support hub for help and volunteerism</a:t>
            </a:r>
          </a:p>
        </p:txBody>
      </p:sp>
      <p:sp>
        <p:nvSpPr>
          <p:cNvPr id="4" name="TextBox 3">
            <a:extLst>
              <a:ext uri="{FF2B5EF4-FFF2-40B4-BE49-F238E27FC236}">
                <a16:creationId xmlns:a16="http://schemas.microsoft.com/office/drawing/2014/main" id="{14C48607-9D21-5E4B-8C9F-4CEE5E55212D}"/>
              </a:ext>
            </a:extLst>
          </p:cNvPr>
          <p:cNvSpPr txBox="1"/>
          <p:nvPr/>
        </p:nvSpPr>
        <p:spPr>
          <a:xfrm>
            <a:off x="3534508" y="-369277"/>
            <a:ext cx="184731" cy="369332"/>
          </a:xfrm>
          <a:prstGeom prst="rect">
            <a:avLst/>
          </a:prstGeom>
          <a:noFill/>
        </p:spPr>
        <p:txBody>
          <a:bodyPr wrap="none" rtlCol="0">
            <a:spAutoFit/>
          </a:bodyPr>
          <a:lstStyle/>
          <a:p>
            <a:endParaRPr lang="en-US">
              <a:latin typeface="Arial" panose="020B0604020202020204" pitchFamily="34" charset="0"/>
            </a:endParaRPr>
          </a:p>
        </p:txBody>
      </p:sp>
      <p:pic>
        <p:nvPicPr>
          <p:cNvPr id="22" name="Picture 21">
            <a:extLst>
              <a:ext uri="{FF2B5EF4-FFF2-40B4-BE49-F238E27FC236}">
                <a16:creationId xmlns:a16="http://schemas.microsoft.com/office/drawing/2014/main" id="{B0D785AD-E6DC-B443-A976-4F643D5BE1EE}"/>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p:blipFill>
        <p:spPr>
          <a:xfrm>
            <a:off x="6286499" y="3733801"/>
            <a:ext cx="8343901" cy="3200400"/>
          </a:xfrm>
          <a:prstGeom prst="rect">
            <a:avLst/>
          </a:prstGeom>
        </p:spPr>
      </p:pic>
      <p:sp>
        <p:nvSpPr>
          <p:cNvPr id="23" name="Rectangle 22">
            <a:extLst>
              <a:ext uri="{FF2B5EF4-FFF2-40B4-BE49-F238E27FC236}">
                <a16:creationId xmlns:a16="http://schemas.microsoft.com/office/drawing/2014/main" id="{FC0F4427-FEDB-B241-807A-8029604694A2}"/>
              </a:ext>
            </a:extLst>
          </p:cNvPr>
          <p:cNvSpPr/>
          <p:nvPr/>
        </p:nvSpPr>
        <p:spPr>
          <a:xfrm>
            <a:off x="6286499" y="3733801"/>
            <a:ext cx="8343900" cy="32004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530FCF70-EEDA-814B-BEA9-FD5CC22F01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8228" y="3581401"/>
            <a:ext cx="1027471" cy="796290"/>
          </a:xfrm>
          <a:prstGeom prst="rect">
            <a:avLst/>
          </a:prstGeom>
        </p:spPr>
      </p:pic>
      <p:sp>
        <p:nvSpPr>
          <p:cNvPr id="25" name="Rectangle 24">
            <a:extLst>
              <a:ext uri="{FF2B5EF4-FFF2-40B4-BE49-F238E27FC236}">
                <a16:creationId xmlns:a16="http://schemas.microsoft.com/office/drawing/2014/main" id="{D77C1690-4B34-424C-BDCB-63D8314EFE2B}"/>
              </a:ext>
            </a:extLst>
          </p:cNvPr>
          <p:cNvSpPr/>
          <p:nvPr/>
        </p:nvSpPr>
        <p:spPr>
          <a:xfrm>
            <a:off x="7658099" y="4033522"/>
            <a:ext cx="5867401" cy="1452880"/>
          </a:xfrm>
          <a:prstGeom prst="rect">
            <a:avLst/>
          </a:prstGeom>
        </p:spPr>
        <p:txBody>
          <a:bodyPr wrap="square" lIns="0" tIns="0" rIns="0" bIns="0" anchor="t">
            <a:noAutofit/>
          </a:bodyPr>
          <a:lstStyle/>
          <a:p>
            <a:pPr>
              <a:lnSpc>
                <a:spcPct val="90000"/>
              </a:lnSpc>
              <a:spcAft>
                <a:spcPts val="600"/>
              </a:spcAft>
            </a:pPr>
            <a:r>
              <a:rPr lang="en-US" sz="2800" spc="55">
                <a:solidFill>
                  <a:schemeClr val="bg1"/>
                </a:solidFill>
                <a:latin typeface="Trade Gothic LT" panose="020B0503040303020004" pitchFamily="34" charset="0"/>
              </a:rPr>
              <a:t>We felt we had somebody in our </a:t>
            </a:r>
            <a:br>
              <a:rPr lang="en-US" sz="2800" spc="55">
                <a:solidFill>
                  <a:schemeClr val="bg1"/>
                </a:solidFill>
                <a:latin typeface="Trade Gothic LT" panose="020B0503040303020004" pitchFamily="34" charset="0"/>
              </a:rPr>
            </a:br>
            <a:r>
              <a:rPr lang="en-US" sz="2800" spc="55">
                <a:solidFill>
                  <a:schemeClr val="bg1"/>
                </a:solidFill>
                <a:latin typeface="Trade Gothic LT" panose="020B0503040303020004" pitchFamily="34" charset="0"/>
              </a:rPr>
              <a:t>corner to help us out. And they weren’t judging us at all.”</a:t>
            </a:r>
          </a:p>
        </p:txBody>
      </p:sp>
      <p:sp>
        <p:nvSpPr>
          <p:cNvPr id="27" name="TextBox 26">
            <a:extLst>
              <a:ext uri="{FF2B5EF4-FFF2-40B4-BE49-F238E27FC236}">
                <a16:creationId xmlns:a16="http://schemas.microsoft.com/office/drawing/2014/main" id="{ED5D0064-E19A-C44D-84C6-9378C530C138}"/>
              </a:ext>
            </a:extLst>
          </p:cNvPr>
          <p:cNvSpPr txBox="1"/>
          <p:nvPr/>
        </p:nvSpPr>
        <p:spPr>
          <a:xfrm>
            <a:off x="10543540" y="5786123"/>
            <a:ext cx="3931920" cy="990600"/>
          </a:xfrm>
          <a:prstGeom prst="rect">
            <a:avLst/>
          </a:prstGeom>
          <a:noFill/>
        </p:spPr>
        <p:txBody>
          <a:bodyPr wrap="square" lIns="0" tIns="0" rIns="0" bIns="0" rtlCol="0">
            <a:noAutofit/>
          </a:bodyPr>
          <a:lstStyle/>
          <a:p>
            <a:pPr>
              <a:lnSpc>
                <a:spcPct val="90000"/>
              </a:lnSpc>
            </a:pPr>
            <a:r>
              <a:rPr lang="en-US" sz="2800" b="1">
                <a:solidFill>
                  <a:schemeClr val="bg1"/>
                </a:solidFill>
                <a:latin typeface="TRADE GOTHIC LT BD CN NO.20" panose="020B0503040303020004" pitchFamily="34" charset="0"/>
              </a:rPr>
              <a:t>– JULIE SEXTON</a:t>
            </a:r>
            <a:r>
              <a:rPr lang="en-US" sz="2400" b="1">
                <a:solidFill>
                  <a:schemeClr val="bg1"/>
                </a:solidFill>
                <a:latin typeface="TRADE GOTHIC LT BD CN NO.20" panose="020B0503040303020004" pitchFamily="34" charset="0"/>
              </a:rPr>
              <a:t>,</a:t>
            </a:r>
          </a:p>
          <a:p>
            <a:pPr defTabSz="228600">
              <a:lnSpc>
                <a:spcPct val="90000"/>
              </a:lnSpc>
            </a:pPr>
            <a:r>
              <a:rPr lang="en-US" b="1">
                <a:solidFill>
                  <a:schemeClr val="bg1"/>
                </a:solidFill>
                <a:latin typeface="TRADE GOTHIC LT BD CN NO.20" panose="020B0503040303020004" pitchFamily="34" charset="0"/>
              </a:rPr>
              <a:t>	</a:t>
            </a:r>
            <a:r>
              <a:rPr lang="en-US" sz="1600" b="1">
                <a:solidFill>
                  <a:schemeClr val="bg1"/>
                </a:solidFill>
                <a:latin typeface="TRADE GOTHIC LT BD CN NO.20" panose="020B0503040303020004" pitchFamily="34" charset="0"/>
              </a:rPr>
              <a:t>MOTHER OF SEVEN, </a:t>
            </a:r>
            <a:r>
              <a:rPr lang="en-US" sz="1600">
                <a:solidFill>
                  <a:schemeClr val="bg1"/>
                </a:solidFill>
                <a:latin typeface="TRADE GOTHIC LT COND NO. 18" panose="020B0506040303090004" pitchFamily="34" charset="0"/>
              </a:rPr>
              <a:t>WHO RECEIVED HELP THROUGH </a:t>
            </a:r>
            <a:br>
              <a:rPr lang="en-US" sz="1600">
                <a:solidFill>
                  <a:schemeClr val="bg1"/>
                </a:solidFill>
                <a:latin typeface="TRADE GOTHIC LT COND NO. 18" panose="020B0506040303090004" pitchFamily="34" charset="0"/>
              </a:rPr>
            </a:br>
            <a:r>
              <a:rPr lang="en-US" sz="1600">
                <a:solidFill>
                  <a:schemeClr val="bg1"/>
                </a:solidFill>
                <a:latin typeface="TRADE GOTHIC LT COND NO. 18" panose="020B0506040303090004" pitchFamily="34" charset="0"/>
              </a:rPr>
              <a:t>	UNITED WAY’S CRISIS FUND</a:t>
            </a:r>
          </a:p>
        </p:txBody>
      </p:sp>
    </p:spTree>
    <p:extLst>
      <p:ext uri="{BB962C8B-B14F-4D97-AF65-F5344CB8AC3E}">
        <p14:creationId xmlns:p14="http://schemas.microsoft.com/office/powerpoint/2010/main" val="3276466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89E-AD89-594D-8D3B-6F5CA8EDF635}"/>
              </a:ext>
            </a:extLst>
          </p:cNvPr>
          <p:cNvSpPr>
            <a:spLocks noGrp="1"/>
          </p:cNvSpPr>
          <p:nvPr>
            <p:ph type="title"/>
          </p:nvPr>
        </p:nvSpPr>
        <p:spPr/>
        <p:txBody>
          <a:bodyPr/>
          <a:lstStyle/>
          <a:p>
            <a:r>
              <a:rPr lang="en-US">
                <a:latin typeface="TRADE GOTHIC LT COND NO. 18" panose="020B0506040303090004" pitchFamily="34" charset="0"/>
              </a:rPr>
              <a:t>WHERE WE</a:t>
            </a:r>
            <a:r>
              <a:rPr lang="en-US"/>
              <a:t> </a:t>
            </a:r>
            <a:br>
              <a:rPr lang="en-US"/>
            </a:br>
            <a:r>
              <a:rPr lang="en-US"/>
              <a:t>ARE HEADED</a:t>
            </a:r>
          </a:p>
        </p:txBody>
      </p:sp>
      <p:sp>
        <p:nvSpPr>
          <p:cNvPr id="4" name="Text Placeholder 3">
            <a:extLst>
              <a:ext uri="{FF2B5EF4-FFF2-40B4-BE49-F238E27FC236}">
                <a16:creationId xmlns:a16="http://schemas.microsoft.com/office/drawing/2014/main" id="{C042801F-A125-654F-BDC4-C5F345F74D85}"/>
              </a:ext>
            </a:extLst>
          </p:cNvPr>
          <p:cNvSpPr>
            <a:spLocks noGrp="1"/>
          </p:cNvSpPr>
          <p:nvPr>
            <p:ph type="body" idx="1"/>
          </p:nvPr>
        </p:nvSpPr>
        <p:spPr>
          <a:xfrm>
            <a:off x="8496299" y="4260451"/>
            <a:ext cx="5372099" cy="2298612"/>
          </a:xfrm>
        </p:spPr>
        <p:txBody>
          <a:bodyPr numCol="2"/>
          <a:lstStyle/>
          <a:p>
            <a:r>
              <a:rPr lang="en-US"/>
              <a:t>COMMUNITY FUND</a:t>
            </a:r>
          </a:p>
          <a:p>
            <a:r>
              <a:rPr lang="en-US"/>
              <a:t>2-1-1 HELPLINE</a:t>
            </a:r>
          </a:p>
          <a:p>
            <a:r>
              <a:rPr lang="en-US"/>
              <a:t>ADVOCACY</a:t>
            </a:r>
          </a:p>
          <a:p>
            <a:r>
              <a:rPr lang="en-US"/>
              <a:t>BASIC NEEDS</a:t>
            </a:r>
          </a:p>
          <a:p>
            <a:r>
              <a:rPr lang="en-US"/>
              <a:t>ECONOMIC MOBILITY </a:t>
            </a:r>
            <a:br>
              <a:rPr lang="en-US"/>
            </a:br>
            <a:r>
              <a:rPr lang="en-US"/>
              <a:t>AND FAMILY FINANCES</a:t>
            </a:r>
          </a:p>
          <a:p>
            <a:r>
              <a:rPr lang="en-US"/>
              <a:t>EARLY CHILDHOOD</a:t>
            </a:r>
          </a:p>
          <a:p>
            <a:r>
              <a:rPr lang="en-US"/>
              <a:t>EDUCATION AND LITERACY</a:t>
            </a:r>
          </a:p>
          <a:p>
            <a:r>
              <a:rPr lang="en-US"/>
              <a:t>DIGITAL INCLUSION</a:t>
            </a:r>
          </a:p>
          <a:p>
            <a:r>
              <a:rPr lang="en-US"/>
              <a:t>DIVERSITY, EQUITY </a:t>
            </a:r>
            <a:br>
              <a:rPr lang="en-US"/>
            </a:br>
            <a:r>
              <a:rPr lang="en-US"/>
              <a:t>AND INCLUSION</a:t>
            </a:r>
          </a:p>
          <a:p>
            <a:endParaRPr lang="en-US"/>
          </a:p>
        </p:txBody>
      </p:sp>
      <p:pic>
        <p:nvPicPr>
          <p:cNvPr id="11" name="Picture Placeholder 10">
            <a:extLst>
              <a:ext uri="{FF2B5EF4-FFF2-40B4-BE49-F238E27FC236}">
                <a16:creationId xmlns:a16="http://schemas.microsoft.com/office/drawing/2014/main" id="{8E50EF24-44F3-2043-88C5-7B9B78880C3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8191500" cy="7781542"/>
          </a:xfrm>
        </p:spPr>
      </p:pic>
    </p:spTree>
    <p:extLst>
      <p:ext uri="{BB962C8B-B14F-4D97-AF65-F5344CB8AC3E}">
        <p14:creationId xmlns:p14="http://schemas.microsoft.com/office/powerpoint/2010/main" val="2653347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5683A-2C57-674F-A8DB-7E16D5C1B5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0270" r="-2085" b="-33332"/>
          <a:stretch/>
        </p:blipFill>
        <p:spPr>
          <a:xfrm>
            <a:off x="150" y="1001441"/>
            <a:ext cx="7168116" cy="793691"/>
          </a:xfrm>
          <a:prstGeom prst="rect">
            <a:avLst/>
          </a:prstGeom>
        </p:spPr>
      </p:pic>
      <p:sp>
        <p:nvSpPr>
          <p:cNvPr id="2" name="Title 1">
            <a:extLst>
              <a:ext uri="{FF2B5EF4-FFF2-40B4-BE49-F238E27FC236}">
                <a16:creationId xmlns:a16="http://schemas.microsoft.com/office/drawing/2014/main" id="{52C36006-24A3-E64F-875A-10DC2ECA3E97}"/>
              </a:ext>
            </a:extLst>
          </p:cNvPr>
          <p:cNvSpPr>
            <a:spLocks noGrp="1"/>
          </p:cNvSpPr>
          <p:nvPr>
            <p:ph type="title"/>
          </p:nvPr>
        </p:nvSpPr>
        <p:spPr/>
        <p:txBody>
          <a:bodyPr/>
          <a:lstStyle/>
          <a:p>
            <a:pPr>
              <a:lnSpc>
                <a:spcPct val="76339"/>
              </a:lnSpc>
            </a:pPr>
            <a:r>
              <a:rPr lang="en-US">
                <a:latin typeface="TRADE GOTHIC LT BD CN NO.20"/>
                <a:cs typeface="Arial"/>
              </a:rPr>
              <a:t>COMMUNITY INVESTMENT FUND</a:t>
            </a:r>
          </a:p>
        </p:txBody>
      </p:sp>
      <p:sp>
        <p:nvSpPr>
          <p:cNvPr id="3" name="Content Placeholder 2">
            <a:extLst>
              <a:ext uri="{FF2B5EF4-FFF2-40B4-BE49-F238E27FC236}">
                <a16:creationId xmlns:a16="http://schemas.microsoft.com/office/drawing/2014/main" id="{653A03A3-24EE-914C-BC20-8838E977B287}"/>
              </a:ext>
            </a:extLst>
          </p:cNvPr>
          <p:cNvSpPr>
            <a:spLocks noGrp="1"/>
          </p:cNvSpPr>
          <p:nvPr>
            <p:ph idx="1"/>
          </p:nvPr>
        </p:nvSpPr>
        <p:spPr>
          <a:xfrm>
            <a:off x="762000" y="2209800"/>
            <a:ext cx="6477000" cy="1143000"/>
          </a:xfrm>
        </p:spPr>
        <p:txBody>
          <a:bodyPr anchor="t"/>
          <a:lstStyle/>
          <a:p>
            <a:pPr marL="0" indent="0">
              <a:spcBef>
                <a:spcPts val="0"/>
              </a:spcBef>
              <a:spcAft>
                <a:spcPts val="600"/>
              </a:spcAft>
              <a:buNone/>
            </a:pPr>
            <a:r>
              <a:rPr lang="en-US" spc="200">
                <a:latin typeface="Trade Gothic LT Light" panose="020B0403040303020004" pitchFamily="34" charset="0"/>
              </a:rPr>
              <a:t>Maximize your contribution to focus on the </a:t>
            </a:r>
            <a:r>
              <a:rPr lang="en-US" spc="200">
                <a:latin typeface="Trade Gothic LT" panose="020B0503040303020004" pitchFamily="34" charset="0"/>
              </a:rPr>
              <a:t>greatest community need</a:t>
            </a:r>
            <a:r>
              <a:rPr lang="en-US" spc="200">
                <a:latin typeface="Trade Gothic LT Light" panose="020B0403040303020004" pitchFamily="34" charset="0"/>
              </a:rPr>
              <a:t>.</a:t>
            </a:r>
          </a:p>
        </p:txBody>
      </p:sp>
      <p:sp>
        <p:nvSpPr>
          <p:cNvPr id="4" name="TextBox 3">
            <a:extLst>
              <a:ext uri="{FF2B5EF4-FFF2-40B4-BE49-F238E27FC236}">
                <a16:creationId xmlns:a16="http://schemas.microsoft.com/office/drawing/2014/main" id="{ADE1713B-0BB9-4135-A5E0-2CB7ACAAAEFF}"/>
              </a:ext>
            </a:extLst>
          </p:cNvPr>
          <p:cNvSpPr txBox="1"/>
          <p:nvPr/>
        </p:nvSpPr>
        <p:spPr>
          <a:xfrm>
            <a:off x="1579821" y="3352799"/>
            <a:ext cx="4841357" cy="3441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spcBef>
                <a:spcPts val="1200"/>
              </a:spcBef>
              <a:spcAft>
                <a:spcPts val="600"/>
              </a:spcAft>
              <a:buClr>
                <a:schemeClr val="tx2"/>
              </a:buClr>
              <a:buFont typeface="Wingdings" pitchFamily="2" charset="2"/>
              <a:buChar char="§"/>
            </a:pPr>
            <a:r>
              <a:rPr lang="en-US" sz="2000"/>
              <a:t>Allows United Way to shift gears in times of unexpected crisis to meet growing and changing needs.</a:t>
            </a:r>
            <a:endParaRPr lang="en-US" sz="2000">
              <a:cs typeface="Arial"/>
            </a:endParaRPr>
          </a:p>
          <a:p>
            <a:pPr marL="342900" indent="-342900">
              <a:spcBef>
                <a:spcPts val="1200"/>
              </a:spcBef>
              <a:spcAft>
                <a:spcPts val="600"/>
              </a:spcAft>
              <a:buClr>
                <a:schemeClr val="tx2"/>
              </a:buClr>
              <a:buFont typeface="Wingdings" pitchFamily="2" charset="2"/>
              <a:buChar char="§"/>
            </a:pPr>
            <a:r>
              <a:rPr lang="en-US" sz="2000">
                <a:cs typeface="Arial"/>
              </a:rPr>
              <a:t>Using input and data from 2-1-1 and our partners, we can anticipate changes in need.</a:t>
            </a:r>
          </a:p>
          <a:p>
            <a:pPr marL="342900" indent="-342900">
              <a:spcBef>
                <a:spcPts val="1200"/>
              </a:spcBef>
              <a:spcAft>
                <a:spcPts val="600"/>
              </a:spcAft>
              <a:buClr>
                <a:schemeClr val="tx2"/>
              </a:buClr>
              <a:buFont typeface="Wingdings" pitchFamily="2" charset="2"/>
              <a:buChar char="§"/>
            </a:pPr>
            <a:r>
              <a:rPr lang="en-US" sz="2000">
                <a:cs typeface="Arial"/>
              </a:rPr>
              <a:t>Helps support spikes in 2-1-1 helpline requests</a:t>
            </a:r>
          </a:p>
        </p:txBody>
      </p:sp>
      <p:pic>
        <p:nvPicPr>
          <p:cNvPr id="6" name="Picture 5">
            <a:extLst>
              <a:ext uri="{FF2B5EF4-FFF2-40B4-BE49-F238E27FC236}">
                <a16:creationId xmlns:a16="http://schemas.microsoft.com/office/drawing/2014/main" id="{5E947B87-EC37-B546-B7E2-19CB40B70F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28"/>
          <a:stretch/>
        </p:blipFill>
        <p:spPr>
          <a:xfrm>
            <a:off x="7391402" y="-17721"/>
            <a:ext cx="7238998" cy="7811386"/>
          </a:xfrm>
          <a:prstGeom prst="rect">
            <a:avLst/>
          </a:prstGeom>
        </p:spPr>
      </p:pic>
    </p:spTree>
    <p:extLst>
      <p:ext uri="{BB962C8B-B14F-4D97-AF65-F5344CB8AC3E}">
        <p14:creationId xmlns:p14="http://schemas.microsoft.com/office/powerpoint/2010/main" val="508510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EAC82D7-2461-DF4C-A7F0-7FCB8D80E2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678"/>
          <a:stretch/>
        </p:blipFill>
        <p:spPr>
          <a:xfrm>
            <a:off x="-6625" y="14288"/>
            <a:ext cx="3924300" cy="7767597"/>
          </a:xfrm>
          <a:prstGeom prst="rect">
            <a:avLst/>
          </a:prstGeom>
        </p:spPr>
      </p:pic>
      <p:pic>
        <p:nvPicPr>
          <p:cNvPr id="53" name="Picture 52">
            <a:extLst>
              <a:ext uri="{FF2B5EF4-FFF2-40B4-BE49-F238E27FC236}">
                <a16:creationId xmlns:a16="http://schemas.microsoft.com/office/drawing/2014/main" id="{AFF5BE81-21DB-BA47-A568-A13B1F18D1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45584">
            <a:off x="915259" y="1750637"/>
            <a:ext cx="2107780" cy="3912036"/>
          </a:xfrm>
          <a:prstGeom prst="rect">
            <a:avLst/>
          </a:prstGeom>
        </p:spPr>
      </p:pic>
      <p:grpSp>
        <p:nvGrpSpPr>
          <p:cNvPr id="51" name="Group 50">
            <a:extLst>
              <a:ext uri="{FF2B5EF4-FFF2-40B4-BE49-F238E27FC236}">
                <a16:creationId xmlns:a16="http://schemas.microsoft.com/office/drawing/2014/main" id="{3FE2C78B-BF59-054A-843B-8B64BB58E3A0}"/>
              </a:ext>
            </a:extLst>
          </p:cNvPr>
          <p:cNvGrpSpPr/>
          <p:nvPr/>
        </p:nvGrpSpPr>
        <p:grpSpPr>
          <a:xfrm rot="21328612">
            <a:off x="1121342" y="2871155"/>
            <a:ext cx="1788567" cy="1610469"/>
            <a:chOff x="11751731" y="313412"/>
            <a:chExt cx="1551121" cy="1396667"/>
          </a:xfrm>
        </p:grpSpPr>
        <p:pic>
          <p:nvPicPr>
            <p:cNvPr id="5" name="Graphic 4">
              <a:extLst>
                <a:ext uri="{FF2B5EF4-FFF2-40B4-BE49-F238E27FC236}">
                  <a16:creationId xmlns:a16="http://schemas.microsoft.com/office/drawing/2014/main" id="{A559F4AA-5C98-DA48-9D4D-C5AA5427C1D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751731" y="313412"/>
              <a:ext cx="1551121" cy="852159"/>
            </a:xfrm>
            <a:prstGeom prst="rect">
              <a:avLst/>
            </a:prstGeom>
          </p:spPr>
        </p:pic>
        <p:pic>
          <p:nvPicPr>
            <p:cNvPr id="15" name="Graphic 14">
              <a:extLst>
                <a:ext uri="{FF2B5EF4-FFF2-40B4-BE49-F238E27FC236}">
                  <a16:creationId xmlns:a16="http://schemas.microsoft.com/office/drawing/2014/main" id="{216663CF-FD74-0649-B7E2-0539038E5E7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826212" y="1465845"/>
              <a:ext cx="1451837" cy="244234"/>
            </a:xfrm>
            <a:prstGeom prst="rect">
              <a:avLst/>
            </a:prstGeom>
          </p:spPr>
        </p:pic>
        <p:sp>
          <p:nvSpPr>
            <p:cNvPr id="46" name="Rectangle 45">
              <a:extLst>
                <a:ext uri="{FF2B5EF4-FFF2-40B4-BE49-F238E27FC236}">
                  <a16:creationId xmlns:a16="http://schemas.microsoft.com/office/drawing/2014/main" id="{B7AD2645-4145-2247-B597-B4F2E5E8D7F9}"/>
                </a:ext>
              </a:extLst>
            </p:cNvPr>
            <p:cNvSpPr/>
            <p:nvPr/>
          </p:nvSpPr>
          <p:spPr>
            <a:xfrm>
              <a:off x="11811000" y="1279278"/>
              <a:ext cx="1451837" cy="208791"/>
            </a:xfrm>
            <a:prstGeom prst="rect">
              <a:avLst/>
            </a:prstGeom>
          </p:spPr>
          <p:txBody>
            <a:bodyPr wrap="square" lIns="0" tIns="0" rIns="0" bIns="0" anchor="t">
              <a:noAutofit/>
            </a:bodyPr>
            <a:lstStyle/>
            <a:p>
              <a:pPr algn="ctr" fontAlgn="base"/>
              <a:r>
                <a:rPr lang="en-US" sz="1200" spc="300">
                  <a:solidFill>
                    <a:schemeClr val="bg1"/>
                  </a:solidFill>
                  <a:latin typeface="Trade Gothic LT" panose="020B0503040303020004" pitchFamily="34" charset="0"/>
                </a:rPr>
                <a:t>POWERED BY</a:t>
              </a:r>
            </a:p>
          </p:txBody>
        </p:sp>
      </p:grpSp>
      <p:grpSp>
        <p:nvGrpSpPr>
          <p:cNvPr id="55" name="Group 54">
            <a:extLst>
              <a:ext uri="{FF2B5EF4-FFF2-40B4-BE49-F238E27FC236}">
                <a16:creationId xmlns:a16="http://schemas.microsoft.com/office/drawing/2014/main" id="{9C260958-EAFE-D84E-ABBF-9F50EE3C64B9}"/>
              </a:ext>
            </a:extLst>
          </p:cNvPr>
          <p:cNvGrpSpPr/>
          <p:nvPr/>
        </p:nvGrpSpPr>
        <p:grpSpPr>
          <a:xfrm>
            <a:off x="10487092" y="395287"/>
            <a:ext cx="4186172" cy="7005597"/>
            <a:chOff x="10744799" y="704848"/>
            <a:chExt cx="4186172" cy="7005597"/>
          </a:xfrm>
        </p:grpSpPr>
        <p:pic>
          <p:nvPicPr>
            <p:cNvPr id="36" name="Picture 35">
              <a:extLst>
                <a:ext uri="{FF2B5EF4-FFF2-40B4-BE49-F238E27FC236}">
                  <a16:creationId xmlns:a16="http://schemas.microsoft.com/office/drawing/2014/main" id="{3A2BFFF3-8BC1-AC49-AC0F-25AD19E4D09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8694">
              <a:off x="11039382" y="2525328"/>
              <a:ext cx="3321235" cy="5098992"/>
            </a:xfrm>
            <a:prstGeom prst="rect">
              <a:avLst/>
            </a:prstGeom>
          </p:spPr>
        </p:pic>
        <p:sp>
          <p:nvSpPr>
            <p:cNvPr id="38" name="TextBox 37">
              <a:extLst>
                <a:ext uri="{FF2B5EF4-FFF2-40B4-BE49-F238E27FC236}">
                  <a16:creationId xmlns:a16="http://schemas.microsoft.com/office/drawing/2014/main" id="{D60C0732-C541-4247-87A2-02CE5F68D3FE}"/>
                </a:ext>
              </a:extLst>
            </p:cNvPr>
            <p:cNvSpPr txBox="1"/>
            <p:nvPr/>
          </p:nvSpPr>
          <p:spPr>
            <a:xfrm>
              <a:off x="11814973" y="4240185"/>
              <a:ext cx="2057400" cy="990600"/>
            </a:xfrm>
            <a:prstGeom prst="rect">
              <a:avLst/>
            </a:prstGeom>
            <a:noFill/>
          </p:spPr>
          <p:txBody>
            <a:bodyPr wrap="square" rtlCol="0" anchor="ctr">
              <a:noAutofit/>
            </a:bodyPr>
            <a:lstStyle/>
            <a:p>
              <a:pPr algn="ctr"/>
              <a:r>
                <a:rPr lang="en-US" sz="1400">
                  <a:solidFill>
                    <a:schemeClr val="bg1"/>
                  </a:solidFill>
                  <a:latin typeface="TRADE GOTHIC LT COND NO. 18" panose="020B0506040303090004" pitchFamily="34" charset="0"/>
                  <a:cs typeface="Arial" panose="020B0604020202020204" pitchFamily="34" charset="0"/>
                </a:rPr>
                <a:t>OAKLAND</a:t>
              </a:r>
            </a:p>
          </p:txBody>
        </p:sp>
        <p:sp>
          <p:nvSpPr>
            <p:cNvPr id="39" name="TextBox 38">
              <a:extLst>
                <a:ext uri="{FF2B5EF4-FFF2-40B4-BE49-F238E27FC236}">
                  <a16:creationId xmlns:a16="http://schemas.microsoft.com/office/drawing/2014/main" id="{230A7589-F98D-3E4C-B098-0AA88CE3C375}"/>
                </a:ext>
              </a:extLst>
            </p:cNvPr>
            <p:cNvSpPr txBox="1"/>
            <p:nvPr/>
          </p:nvSpPr>
          <p:spPr>
            <a:xfrm>
              <a:off x="11938390" y="5384355"/>
              <a:ext cx="2057400" cy="990600"/>
            </a:xfrm>
            <a:prstGeom prst="rect">
              <a:avLst/>
            </a:prstGeom>
            <a:noFill/>
          </p:spPr>
          <p:txBody>
            <a:bodyPr wrap="square" rtlCol="0" anchor="ctr">
              <a:noAutofit/>
            </a:bodyPr>
            <a:lstStyle/>
            <a:p>
              <a:pPr algn="ctr"/>
              <a:r>
                <a:rPr lang="en-US" sz="1400">
                  <a:solidFill>
                    <a:schemeClr val="bg1"/>
                  </a:solidFill>
                  <a:latin typeface="TRADE GOTHIC LT COND NO. 18" panose="020B0506040303090004" pitchFamily="34" charset="0"/>
                  <a:cs typeface="Arial" panose="020B0604020202020204" pitchFamily="34" charset="0"/>
                </a:rPr>
                <a:t>WAYNE</a:t>
              </a:r>
            </a:p>
          </p:txBody>
        </p:sp>
        <p:sp>
          <p:nvSpPr>
            <p:cNvPr id="40" name="TextBox 39">
              <a:extLst>
                <a:ext uri="{FF2B5EF4-FFF2-40B4-BE49-F238E27FC236}">
                  <a16:creationId xmlns:a16="http://schemas.microsoft.com/office/drawing/2014/main" id="{0A516FDE-C860-E04E-B0D1-DA16B9331DE8}"/>
                </a:ext>
              </a:extLst>
            </p:cNvPr>
            <p:cNvSpPr txBox="1"/>
            <p:nvPr/>
          </p:nvSpPr>
          <p:spPr>
            <a:xfrm>
              <a:off x="12873571" y="4086956"/>
              <a:ext cx="2057400" cy="990600"/>
            </a:xfrm>
            <a:prstGeom prst="rect">
              <a:avLst/>
            </a:prstGeom>
            <a:noFill/>
          </p:spPr>
          <p:txBody>
            <a:bodyPr wrap="square" rtlCol="0" anchor="ctr">
              <a:noAutofit/>
            </a:bodyPr>
            <a:lstStyle/>
            <a:p>
              <a:pPr algn="ctr"/>
              <a:r>
                <a:rPr lang="en-US" sz="1400">
                  <a:solidFill>
                    <a:schemeClr val="bg1"/>
                  </a:solidFill>
                  <a:latin typeface="TRADE GOTHIC LT COND NO. 18" panose="020B0506040303090004" pitchFamily="34" charset="0"/>
                  <a:cs typeface="Arial" panose="020B0604020202020204" pitchFamily="34" charset="0"/>
                </a:rPr>
                <a:t>MACOMB</a:t>
              </a:r>
            </a:p>
          </p:txBody>
        </p:sp>
        <p:sp>
          <p:nvSpPr>
            <p:cNvPr id="41" name="TextBox 40">
              <a:extLst>
                <a:ext uri="{FF2B5EF4-FFF2-40B4-BE49-F238E27FC236}">
                  <a16:creationId xmlns:a16="http://schemas.microsoft.com/office/drawing/2014/main" id="{DA0B8E51-7AA1-4D49-B469-11C2F64B0656}"/>
                </a:ext>
              </a:extLst>
            </p:cNvPr>
            <p:cNvSpPr txBox="1"/>
            <p:nvPr/>
          </p:nvSpPr>
          <p:spPr>
            <a:xfrm>
              <a:off x="12240042" y="2954255"/>
              <a:ext cx="2057400" cy="990600"/>
            </a:xfrm>
            <a:prstGeom prst="rect">
              <a:avLst/>
            </a:prstGeom>
            <a:noFill/>
          </p:spPr>
          <p:txBody>
            <a:bodyPr wrap="square" rtlCol="0" anchor="ctr">
              <a:noAutofit/>
            </a:bodyPr>
            <a:lstStyle/>
            <a:p>
              <a:pPr algn="ctr"/>
              <a:r>
                <a:rPr lang="en-US" sz="1400">
                  <a:solidFill>
                    <a:schemeClr val="bg1"/>
                  </a:solidFill>
                  <a:latin typeface="TRADE GOTHIC LT COND NO. 18" panose="020B0506040303090004" pitchFamily="34" charset="0"/>
                  <a:cs typeface="Arial" panose="020B0604020202020204" pitchFamily="34" charset="0"/>
                </a:rPr>
                <a:t>LAPEER</a:t>
              </a:r>
            </a:p>
          </p:txBody>
        </p:sp>
        <p:sp>
          <p:nvSpPr>
            <p:cNvPr id="42" name="TextBox 41">
              <a:extLst>
                <a:ext uri="{FF2B5EF4-FFF2-40B4-BE49-F238E27FC236}">
                  <a16:creationId xmlns:a16="http://schemas.microsoft.com/office/drawing/2014/main" id="{C60CC74D-765D-5143-B491-7030B474C1FB}"/>
                </a:ext>
              </a:extLst>
            </p:cNvPr>
            <p:cNvSpPr txBox="1"/>
            <p:nvPr/>
          </p:nvSpPr>
          <p:spPr>
            <a:xfrm>
              <a:off x="11382076" y="6427676"/>
              <a:ext cx="2057400" cy="990600"/>
            </a:xfrm>
            <a:prstGeom prst="rect">
              <a:avLst/>
            </a:prstGeom>
            <a:noFill/>
          </p:spPr>
          <p:txBody>
            <a:bodyPr wrap="square" rtlCol="0" anchor="ctr">
              <a:noAutofit/>
            </a:bodyPr>
            <a:lstStyle/>
            <a:p>
              <a:pPr algn="ctr"/>
              <a:r>
                <a:rPr lang="en-US" sz="1400">
                  <a:solidFill>
                    <a:schemeClr val="bg1"/>
                  </a:solidFill>
                  <a:latin typeface="TRADE GOTHIC LT COND NO. 18" panose="020B0506040303090004" pitchFamily="34" charset="0"/>
                  <a:cs typeface="Arial" panose="020B0604020202020204" pitchFamily="34" charset="0"/>
                </a:rPr>
                <a:t>MONROE</a:t>
              </a:r>
            </a:p>
          </p:txBody>
        </p:sp>
        <p:sp>
          <p:nvSpPr>
            <p:cNvPr id="43" name="TextBox 42">
              <a:extLst>
                <a:ext uri="{FF2B5EF4-FFF2-40B4-BE49-F238E27FC236}">
                  <a16:creationId xmlns:a16="http://schemas.microsoft.com/office/drawing/2014/main" id="{4ED34397-CBD5-BA46-9059-6DF72277CCE6}"/>
                </a:ext>
              </a:extLst>
            </p:cNvPr>
            <p:cNvSpPr txBox="1"/>
            <p:nvPr/>
          </p:nvSpPr>
          <p:spPr>
            <a:xfrm>
              <a:off x="10786273" y="5368300"/>
              <a:ext cx="2057400" cy="990600"/>
            </a:xfrm>
            <a:prstGeom prst="rect">
              <a:avLst/>
            </a:prstGeom>
            <a:noFill/>
          </p:spPr>
          <p:txBody>
            <a:bodyPr wrap="square" rtlCol="0" anchor="ctr">
              <a:noAutofit/>
            </a:bodyPr>
            <a:lstStyle/>
            <a:p>
              <a:pPr algn="ctr"/>
              <a:r>
                <a:rPr lang="en-US" sz="1400">
                  <a:solidFill>
                    <a:schemeClr val="bg1"/>
                  </a:solidFill>
                  <a:latin typeface="TRADE GOTHIC LT COND NO. 18" panose="020B0506040303090004" pitchFamily="34" charset="0"/>
                  <a:cs typeface="Arial" panose="020B0604020202020204" pitchFamily="34" charset="0"/>
                </a:rPr>
                <a:t>WASHTENAW</a:t>
              </a:r>
            </a:p>
          </p:txBody>
        </p:sp>
        <p:pic>
          <p:nvPicPr>
            <p:cNvPr id="34" name="Picture 33">
              <a:extLst>
                <a:ext uri="{FF2B5EF4-FFF2-40B4-BE49-F238E27FC236}">
                  <a16:creationId xmlns:a16="http://schemas.microsoft.com/office/drawing/2014/main" id="{09A6728C-6D68-F74A-8F46-CEBFC9F9E63F}"/>
                </a:ext>
              </a:extLst>
            </p:cNvPr>
            <p:cNvPicPr>
              <a:picLocks noChangeAspect="1"/>
            </p:cNvPicPr>
            <p:nvPr/>
          </p:nvPicPr>
          <p:blipFill rotWithShape="1">
            <a:blip r:embed="rId10" cstate="email">
              <a:alphaModFix amt="25000"/>
              <a:extLst>
                <a:ext uri="{28A0092B-C50C-407E-A947-70E740481C1C}">
                  <a14:useLocalDpi xmlns:a14="http://schemas.microsoft.com/office/drawing/2010/main"/>
                </a:ext>
              </a:extLst>
            </a:blip>
            <a:srcRect/>
            <a:stretch/>
          </p:blipFill>
          <p:spPr>
            <a:xfrm>
              <a:off x="10744799" y="704848"/>
              <a:ext cx="3910399" cy="7005597"/>
            </a:xfrm>
            <a:prstGeom prst="rect">
              <a:avLst/>
            </a:prstGeom>
          </p:spPr>
        </p:pic>
      </p:grpSp>
      <p:sp>
        <p:nvSpPr>
          <p:cNvPr id="2" name="Title 1">
            <a:extLst>
              <a:ext uri="{FF2B5EF4-FFF2-40B4-BE49-F238E27FC236}">
                <a16:creationId xmlns:a16="http://schemas.microsoft.com/office/drawing/2014/main" id="{035C9025-7672-5F44-A773-A5D225350555}"/>
              </a:ext>
            </a:extLst>
          </p:cNvPr>
          <p:cNvSpPr>
            <a:spLocks noGrp="1"/>
          </p:cNvSpPr>
          <p:nvPr>
            <p:ph type="title"/>
          </p:nvPr>
        </p:nvSpPr>
        <p:spPr>
          <a:xfrm>
            <a:off x="4076699" y="762000"/>
            <a:ext cx="9791701" cy="990600"/>
          </a:xfrm>
        </p:spPr>
        <p:txBody>
          <a:bodyPr/>
          <a:lstStyle/>
          <a:p>
            <a:pPr>
              <a:lnSpc>
                <a:spcPct val="76339"/>
              </a:lnSpc>
            </a:pPr>
            <a:r>
              <a:rPr lang="en-US"/>
              <a:t>2-1-1 HELPLINE</a:t>
            </a:r>
          </a:p>
        </p:txBody>
      </p:sp>
      <p:sp>
        <p:nvSpPr>
          <p:cNvPr id="3" name="Content Placeholder 2">
            <a:extLst>
              <a:ext uri="{FF2B5EF4-FFF2-40B4-BE49-F238E27FC236}">
                <a16:creationId xmlns:a16="http://schemas.microsoft.com/office/drawing/2014/main" id="{31BD9DFF-E0DB-234D-9DCA-9D0615EEBC43}"/>
              </a:ext>
            </a:extLst>
          </p:cNvPr>
          <p:cNvSpPr>
            <a:spLocks noGrp="1"/>
          </p:cNvSpPr>
          <p:nvPr>
            <p:ph idx="1"/>
          </p:nvPr>
        </p:nvSpPr>
        <p:spPr>
          <a:xfrm>
            <a:off x="4083812" y="2896854"/>
            <a:ext cx="6469888" cy="4570746"/>
          </a:xfrm>
        </p:spPr>
        <p:txBody>
          <a:bodyPr anchor="ctr"/>
          <a:lstStyle/>
          <a:p>
            <a:pPr lvl="1" fontAlgn="base">
              <a:lnSpc>
                <a:spcPct val="100000"/>
              </a:lnSpc>
              <a:spcBef>
                <a:spcPts val="1200"/>
              </a:spcBef>
              <a:spcAft>
                <a:spcPts val="600"/>
              </a:spcAft>
            </a:pPr>
            <a:r>
              <a:rPr lang="en-US" sz="2400"/>
              <a:t>A one-stop-shop connecting callers with more than 30,000 resources in our region</a:t>
            </a:r>
          </a:p>
          <a:p>
            <a:pPr lvl="1" fontAlgn="base">
              <a:lnSpc>
                <a:spcPct val="100000"/>
              </a:lnSpc>
              <a:spcBef>
                <a:spcPts val="1200"/>
              </a:spcBef>
              <a:spcAft>
                <a:spcPts val="600"/>
              </a:spcAft>
            </a:pPr>
            <a:r>
              <a:rPr lang="en-US" sz="2400"/>
              <a:t>Call center representatives provide </a:t>
            </a:r>
            <a:br>
              <a:rPr lang="en-US" sz="2400"/>
            </a:br>
            <a:r>
              <a:rPr lang="en-US" sz="2400"/>
              <a:t>one-on-one help to people in need</a:t>
            </a:r>
          </a:p>
          <a:p>
            <a:pPr lvl="1" fontAlgn="base">
              <a:lnSpc>
                <a:spcPct val="100000"/>
              </a:lnSpc>
              <a:spcBef>
                <a:spcPts val="1200"/>
              </a:spcBef>
              <a:spcAft>
                <a:spcPts val="600"/>
              </a:spcAft>
            </a:pPr>
            <a:r>
              <a:rPr lang="en-US" sz="2400"/>
              <a:t>Available via phone, text, chat or email</a:t>
            </a:r>
          </a:p>
          <a:p>
            <a:pPr lvl="1" fontAlgn="base">
              <a:lnSpc>
                <a:spcPct val="100000"/>
              </a:lnSpc>
              <a:spcBef>
                <a:spcPts val="1200"/>
              </a:spcBef>
              <a:spcAft>
                <a:spcPts val="600"/>
              </a:spcAft>
            </a:pPr>
            <a:r>
              <a:rPr lang="en-US" sz="2400"/>
              <a:t>Serves the counties of Wayne, </a:t>
            </a:r>
            <a:br>
              <a:rPr lang="en-US" sz="2400"/>
            </a:br>
            <a:r>
              <a:rPr lang="en-US" sz="2400"/>
              <a:t>Oakland, Macomb, Lapeer, Monroe </a:t>
            </a:r>
            <a:br>
              <a:rPr lang="en-US" sz="2400"/>
            </a:br>
            <a:r>
              <a:rPr lang="en-US" sz="2400"/>
              <a:t>and Washtenaw.</a:t>
            </a:r>
          </a:p>
        </p:txBody>
      </p:sp>
      <p:sp>
        <p:nvSpPr>
          <p:cNvPr id="9" name="Rectangle 8">
            <a:extLst>
              <a:ext uri="{FF2B5EF4-FFF2-40B4-BE49-F238E27FC236}">
                <a16:creationId xmlns:a16="http://schemas.microsoft.com/office/drawing/2014/main" id="{42E62005-F70C-7542-82C4-FBF0306FF2FF}"/>
              </a:ext>
            </a:extLst>
          </p:cNvPr>
          <p:cNvSpPr/>
          <p:nvPr/>
        </p:nvSpPr>
        <p:spPr>
          <a:xfrm>
            <a:off x="4087494" y="1904999"/>
            <a:ext cx="7171055" cy="991855"/>
          </a:xfrm>
          <a:prstGeom prst="rect">
            <a:avLst/>
          </a:prstGeom>
        </p:spPr>
        <p:txBody>
          <a:bodyPr wrap="square" lIns="0" tIns="0" rIns="0" bIns="0" anchor="ctr">
            <a:noAutofit/>
          </a:bodyPr>
          <a:lstStyle/>
          <a:p>
            <a:pPr fontAlgn="base">
              <a:lnSpc>
                <a:spcPct val="90000"/>
              </a:lnSpc>
              <a:spcAft>
                <a:spcPts val="600"/>
              </a:spcAft>
            </a:pPr>
            <a:r>
              <a:rPr lang="en-US" sz="2800" spc="200">
                <a:latin typeface="Trade Gothic LT Light" panose="020B0403040303020004" pitchFamily="34" charset="0"/>
              </a:rPr>
              <a:t>Fund the go-to resource for those in need, available 24/7/365.</a:t>
            </a:r>
          </a:p>
        </p:txBody>
      </p:sp>
    </p:spTree>
    <p:extLst>
      <p:ext uri="{BB962C8B-B14F-4D97-AF65-F5344CB8AC3E}">
        <p14:creationId xmlns:p14="http://schemas.microsoft.com/office/powerpoint/2010/main" val="287647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A93B2-FC5B-0B43-B74E-9C64D5AE72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399" y="0"/>
            <a:ext cx="7239001" cy="7786688"/>
          </a:xfrm>
          <a:prstGeom prst="rect">
            <a:avLst/>
          </a:prstGeom>
        </p:spPr>
      </p:pic>
      <p:sp>
        <p:nvSpPr>
          <p:cNvPr id="2" name="Title 1">
            <a:extLst>
              <a:ext uri="{FF2B5EF4-FFF2-40B4-BE49-F238E27FC236}">
                <a16:creationId xmlns:a16="http://schemas.microsoft.com/office/drawing/2014/main" id="{2ABAAC53-D86B-A04E-B11A-1DF21E685311}"/>
              </a:ext>
            </a:extLst>
          </p:cNvPr>
          <p:cNvSpPr>
            <a:spLocks noGrp="1"/>
          </p:cNvSpPr>
          <p:nvPr>
            <p:ph type="title"/>
          </p:nvPr>
        </p:nvSpPr>
        <p:spPr/>
        <p:txBody>
          <a:bodyPr anchor="t"/>
          <a:lstStyle/>
          <a:p>
            <a:pPr>
              <a:lnSpc>
                <a:spcPct val="76339"/>
              </a:lnSpc>
            </a:pPr>
            <a:r>
              <a:rPr lang="en-US" b="1"/>
              <a:t>2-1-1 HELPLINE:</a:t>
            </a:r>
            <a:br>
              <a:rPr lang="en-US" b="1"/>
            </a:br>
            <a:r>
              <a:rPr lang="en-US">
                <a:latin typeface="TRADE GOTHIC LT COND NO. 18" panose="020B0506040303090004" pitchFamily="34" charset="0"/>
              </a:rPr>
              <a:t>OUR IMPACT</a:t>
            </a:r>
          </a:p>
        </p:txBody>
      </p:sp>
      <p:sp>
        <p:nvSpPr>
          <p:cNvPr id="3" name="Content Placeholder 2">
            <a:extLst>
              <a:ext uri="{FF2B5EF4-FFF2-40B4-BE49-F238E27FC236}">
                <a16:creationId xmlns:a16="http://schemas.microsoft.com/office/drawing/2014/main" id="{AA209F0E-11F7-CC43-A071-6BFEB5D06872}"/>
              </a:ext>
            </a:extLst>
          </p:cNvPr>
          <p:cNvSpPr>
            <a:spLocks noGrp="1"/>
          </p:cNvSpPr>
          <p:nvPr>
            <p:ph idx="1"/>
          </p:nvPr>
        </p:nvSpPr>
        <p:spPr>
          <a:xfrm>
            <a:off x="762000" y="1905000"/>
            <a:ext cx="6477000" cy="1422543"/>
          </a:xfrm>
        </p:spPr>
        <p:txBody>
          <a:bodyPr/>
          <a:lstStyle/>
          <a:p>
            <a:pPr fontAlgn="base"/>
            <a:r>
              <a:rPr lang="en-US" sz="2400"/>
              <a:t>106,152 connections made in 2019-20. </a:t>
            </a:r>
          </a:p>
          <a:p>
            <a:pPr fontAlgn="base"/>
            <a:r>
              <a:rPr lang="en-US" sz="2400"/>
              <a:t>Top requests: food, utility assistance, rent payment assistance, COVID-19 testing. </a:t>
            </a:r>
          </a:p>
        </p:txBody>
      </p:sp>
      <p:pic>
        <p:nvPicPr>
          <p:cNvPr id="5" name="Picture 4">
            <a:extLst>
              <a:ext uri="{FF2B5EF4-FFF2-40B4-BE49-F238E27FC236}">
                <a16:creationId xmlns:a16="http://schemas.microsoft.com/office/drawing/2014/main" id="{7B27412A-7FE7-8744-B296-795BE6A67A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78126" y="245503"/>
            <a:ext cx="4099163" cy="2023593"/>
          </a:xfrm>
          <a:prstGeom prst="rect">
            <a:avLst/>
          </a:prstGeom>
        </p:spPr>
      </p:pic>
      <p:pic>
        <p:nvPicPr>
          <p:cNvPr id="30" name="Picture 29">
            <a:extLst>
              <a:ext uri="{FF2B5EF4-FFF2-40B4-BE49-F238E27FC236}">
                <a16:creationId xmlns:a16="http://schemas.microsoft.com/office/drawing/2014/main" id="{1E40A551-7C12-3A42-AA45-7D648E93C25C}"/>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1" y="3327543"/>
            <a:ext cx="8343901" cy="3835257"/>
          </a:xfrm>
          <a:prstGeom prst="rect">
            <a:avLst/>
          </a:prstGeom>
        </p:spPr>
      </p:pic>
      <p:sp>
        <p:nvSpPr>
          <p:cNvPr id="31" name="Rectangle 30">
            <a:extLst>
              <a:ext uri="{FF2B5EF4-FFF2-40B4-BE49-F238E27FC236}">
                <a16:creationId xmlns:a16="http://schemas.microsoft.com/office/drawing/2014/main" id="{B6B84412-5E18-594B-B73D-29D16C9CAEC0}"/>
              </a:ext>
            </a:extLst>
          </p:cNvPr>
          <p:cNvSpPr/>
          <p:nvPr/>
        </p:nvSpPr>
        <p:spPr>
          <a:xfrm>
            <a:off x="-1" y="3327543"/>
            <a:ext cx="8343900" cy="383525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B5B60C0F-85E0-D440-A93E-5BAB748FC8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728" y="3175143"/>
            <a:ext cx="1027471" cy="796290"/>
          </a:xfrm>
          <a:prstGeom prst="rect">
            <a:avLst/>
          </a:prstGeom>
        </p:spPr>
      </p:pic>
      <p:sp>
        <p:nvSpPr>
          <p:cNvPr id="33" name="Rectangle 32">
            <a:extLst>
              <a:ext uri="{FF2B5EF4-FFF2-40B4-BE49-F238E27FC236}">
                <a16:creationId xmlns:a16="http://schemas.microsoft.com/office/drawing/2014/main" id="{1E5B03C9-032B-A44B-B015-CFB6E3718CC8}"/>
              </a:ext>
            </a:extLst>
          </p:cNvPr>
          <p:cNvSpPr/>
          <p:nvPr/>
        </p:nvSpPr>
        <p:spPr>
          <a:xfrm>
            <a:off x="1371599" y="3627263"/>
            <a:ext cx="6476998" cy="2987039"/>
          </a:xfrm>
          <a:prstGeom prst="rect">
            <a:avLst/>
          </a:prstGeom>
        </p:spPr>
        <p:txBody>
          <a:bodyPr wrap="square" lIns="0" tIns="0" rIns="0" bIns="0" anchor="t">
            <a:noAutofit/>
          </a:bodyPr>
          <a:lstStyle/>
          <a:p>
            <a:pPr>
              <a:lnSpc>
                <a:spcPct val="90000"/>
              </a:lnSpc>
              <a:spcAft>
                <a:spcPts val="600"/>
              </a:spcAft>
            </a:pPr>
            <a:r>
              <a:rPr lang="en-US" sz="2800" spc="55">
                <a:latin typeface="Trade Gothic LT" panose="020B0503040303020004" pitchFamily="34" charset="0"/>
              </a:rPr>
              <a:t>It’s crazy how much money you have to spend to get to a job. Transportation can end up being a big part of your check. But if you don’t pay to get to work, you don’t get paid. It’s like a cycle where you never get ahead.”</a:t>
            </a:r>
          </a:p>
        </p:txBody>
      </p:sp>
      <p:sp>
        <p:nvSpPr>
          <p:cNvPr id="35" name="TextBox 34">
            <a:extLst>
              <a:ext uri="{FF2B5EF4-FFF2-40B4-BE49-F238E27FC236}">
                <a16:creationId xmlns:a16="http://schemas.microsoft.com/office/drawing/2014/main" id="{E1F40C1E-B1D0-BA4E-AFCC-80927BA6A01C}"/>
              </a:ext>
            </a:extLst>
          </p:cNvPr>
          <p:cNvSpPr txBox="1"/>
          <p:nvPr/>
        </p:nvSpPr>
        <p:spPr>
          <a:xfrm>
            <a:off x="4257040" y="6172200"/>
            <a:ext cx="3931920" cy="990600"/>
          </a:xfrm>
          <a:prstGeom prst="rect">
            <a:avLst/>
          </a:prstGeom>
          <a:noFill/>
        </p:spPr>
        <p:txBody>
          <a:bodyPr wrap="square" lIns="0" tIns="0" rIns="0" bIns="0" rtlCol="0">
            <a:noAutofit/>
          </a:bodyPr>
          <a:lstStyle/>
          <a:p>
            <a:pPr>
              <a:lnSpc>
                <a:spcPct val="90000"/>
              </a:lnSpc>
            </a:pPr>
            <a:r>
              <a:rPr lang="en-US" sz="2800" b="1">
                <a:latin typeface="TRADE GOTHIC LT BD CN NO.20" panose="020B0503040303020004" pitchFamily="34" charset="0"/>
              </a:rPr>
              <a:t>– CAROLYN BIRD</a:t>
            </a:r>
            <a:r>
              <a:rPr lang="en-US" sz="2400" b="1">
                <a:latin typeface="TRADE GOTHIC LT BD CN NO.20" panose="020B0503040303020004" pitchFamily="34" charset="0"/>
              </a:rPr>
              <a:t>,</a:t>
            </a:r>
          </a:p>
          <a:p>
            <a:pPr defTabSz="228600">
              <a:lnSpc>
                <a:spcPct val="90000"/>
              </a:lnSpc>
            </a:pPr>
            <a:r>
              <a:rPr lang="en-US" b="1">
                <a:latin typeface="TRADE GOTHIC LT BD CN NO.20" panose="020B0503040303020004" pitchFamily="34" charset="0"/>
              </a:rPr>
              <a:t>	</a:t>
            </a:r>
            <a:r>
              <a:rPr lang="en-US" sz="1600" b="1">
                <a:latin typeface="TRADE GOTHIC LT BD CN NO.20" panose="020B0503040303020004" pitchFamily="34" charset="0"/>
              </a:rPr>
              <a:t>DETROIT RESIDENT</a:t>
            </a:r>
          </a:p>
          <a:p>
            <a:pPr defTabSz="228600">
              <a:lnSpc>
                <a:spcPct val="90000"/>
              </a:lnSpc>
            </a:pPr>
            <a:r>
              <a:rPr lang="en-US" sz="1600" b="1">
                <a:latin typeface="TRADE GOTHIC LT BD CN NO.20" panose="020B0503040303020004" pitchFamily="34" charset="0"/>
              </a:rPr>
              <a:t>	</a:t>
            </a:r>
            <a:r>
              <a:rPr lang="en-US" sz="1600" b="1">
                <a:latin typeface="TRADE GOTHIC LT COND NO. 18" panose="020B0506040303090004" pitchFamily="34" charset="0"/>
              </a:rPr>
              <a:t>CALLED 2-1-1 FOR HELP</a:t>
            </a:r>
            <a:endParaRPr lang="en-US" sz="1600">
              <a:latin typeface="TRADE GOTHIC LT COND NO. 18" panose="020B0506040303090004" pitchFamily="34" charset="0"/>
            </a:endParaRPr>
          </a:p>
        </p:txBody>
      </p:sp>
    </p:spTree>
    <p:extLst>
      <p:ext uri="{BB962C8B-B14F-4D97-AF65-F5344CB8AC3E}">
        <p14:creationId xmlns:p14="http://schemas.microsoft.com/office/powerpoint/2010/main" val="2048682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4713E8-B3A1-CE4E-9F87-09C1F52C9265}"/>
              </a:ext>
            </a:extLst>
          </p:cNvPr>
          <p:cNvSpPr>
            <a:spLocks noGrp="1"/>
          </p:cNvSpPr>
          <p:nvPr>
            <p:ph type="title"/>
          </p:nvPr>
        </p:nvSpPr>
        <p:spPr/>
        <p:txBody>
          <a:bodyPr/>
          <a:lstStyle/>
          <a:p>
            <a:r>
              <a:rPr lang="en-US">
                <a:latin typeface="TRADE GOTHIC LT COND NO. 18" panose="020B0506040303090004" pitchFamily="34" charset="0"/>
              </a:rPr>
              <a:t>WHO</a:t>
            </a:r>
            <a:r>
              <a:rPr lang="en-US"/>
              <a:t> </a:t>
            </a:r>
            <a:br>
              <a:rPr lang="en-US"/>
            </a:br>
            <a:r>
              <a:rPr lang="en-US"/>
              <a:t>WE ARE</a:t>
            </a:r>
          </a:p>
        </p:txBody>
      </p:sp>
      <p:sp>
        <p:nvSpPr>
          <p:cNvPr id="9" name="Text Placeholder 8">
            <a:extLst>
              <a:ext uri="{FF2B5EF4-FFF2-40B4-BE49-F238E27FC236}">
                <a16:creationId xmlns:a16="http://schemas.microsoft.com/office/drawing/2014/main" id="{786E7388-8AF9-974D-B8FC-845FF94A20E4}"/>
              </a:ext>
            </a:extLst>
          </p:cNvPr>
          <p:cNvSpPr>
            <a:spLocks noGrp="1"/>
          </p:cNvSpPr>
          <p:nvPr>
            <p:ph type="body" idx="1"/>
          </p:nvPr>
        </p:nvSpPr>
        <p:spPr/>
        <p:txBody>
          <a:bodyPr/>
          <a:lstStyle/>
          <a:p>
            <a:pPr>
              <a:buClr>
                <a:schemeClr val="tx2"/>
              </a:buClr>
            </a:pPr>
            <a:r>
              <a:rPr lang="en-US" sz="1600">
                <a:solidFill>
                  <a:schemeClr val="tx1"/>
                </a:solidFill>
                <a:latin typeface="TRADE GOTHIC LT COND NO. 18" panose="020B0506040303090004" pitchFamily="34" charset="0"/>
              </a:rPr>
              <a:t>OUR HISTORY</a:t>
            </a:r>
          </a:p>
          <a:p>
            <a:pPr>
              <a:buClr>
                <a:schemeClr val="tx2"/>
              </a:buClr>
            </a:pPr>
            <a:r>
              <a:rPr lang="en-US" sz="1600">
                <a:solidFill>
                  <a:schemeClr val="tx1"/>
                </a:solidFill>
                <a:latin typeface="TRADE GOTHIC LT COND NO. 18" panose="020B0506040303090004" pitchFamily="34" charset="0"/>
              </a:rPr>
              <a:t>OUR MISSION</a:t>
            </a:r>
            <a:r>
              <a:rPr lang="en-US" sz="1600"/>
              <a:t> AND </a:t>
            </a:r>
            <a:r>
              <a:rPr lang="en-US" sz="1600">
                <a:solidFill>
                  <a:schemeClr val="tx1"/>
                </a:solidFill>
                <a:latin typeface="TRADE GOTHIC LT COND NO. 18" panose="020B0506040303090004" pitchFamily="34" charset="0"/>
              </a:rPr>
              <a:t>VISION</a:t>
            </a:r>
          </a:p>
          <a:p>
            <a:pPr>
              <a:buClr>
                <a:schemeClr val="tx2"/>
              </a:buClr>
            </a:pPr>
            <a:r>
              <a:rPr lang="en-US" sz="1600">
                <a:solidFill>
                  <a:schemeClr val="tx1"/>
                </a:solidFill>
                <a:latin typeface="TRADE GOTHIC LT COND NO. 18" panose="020B0506040303090004" pitchFamily="34" charset="0"/>
              </a:rPr>
              <a:t>OUR VALUES</a:t>
            </a:r>
          </a:p>
          <a:p>
            <a:pPr>
              <a:buClr>
                <a:schemeClr val="tx2"/>
              </a:buClr>
            </a:pPr>
            <a:r>
              <a:rPr lang="en-US" sz="1600">
                <a:solidFill>
                  <a:schemeClr val="tx1"/>
                </a:solidFill>
                <a:latin typeface="TRADE GOTHIC LT COND NO. 18" panose="020B0506040303090004" pitchFamily="34" charset="0"/>
              </a:rPr>
              <a:t>UNITED WAY WORLDWIDE</a:t>
            </a:r>
          </a:p>
        </p:txBody>
      </p:sp>
      <p:pic>
        <p:nvPicPr>
          <p:cNvPr id="8" name="Picture Placeholder 2">
            <a:extLst>
              <a:ext uri="{FF2B5EF4-FFF2-40B4-BE49-F238E27FC236}">
                <a16:creationId xmlns:a16="http://schemas.microsoft.com/office/drawing/2014/main" id="{5C9EEBE1-AAB5-E749-A143-8ABB5DF8FF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8191500" cy="7781542"/>
          </a:xfrm>
          <a:prstGeom prst="rect">
            <a:avLst/>
          </a:prstGeom>
        </p:spPr>
      </p:pic>
    </p:spTree>
    <p:extLst>
      <p:ext uri="{BB962C8B-B14F-4D97-AF65-F5344CB8AC3E}">
        <p14:creationId xmlns:p14="http://schemas.microsoft.com/office/powerpoint/2010/main" val="26578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4EADA44-E01D-5E4A-996D-8B204D5DB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689054"/>
            <a:ext cx="3924300" cy="3264463"/>
          </a:xfrm>
          <a:prstGeom prst="rect">
            <a:avLst/>
          </a:prstGeom>
        </p:spPr>
      </p:pic>
      <p:pic>
        <p:nvPicPr>
          <p:cNvPr id="28" name="Picture 27">
            <a:extLst>
              <a:ext uri="{FF2B5EF4-FFF2-40B4-BE49-F238E27FC236}">
                <a16:creationId xmlns:a16="http://schemas.microsoft.com/office/drawing/2014/main" id="{8267B7FE-1A21-BA4C-8C59-5D96EC66D5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76700" y="3625923"/>
            <a:ext cx="10553701" cy="2327593"/>
          </a:xfrm>
          <a:prstGeom prst="rect">
            <a:avLst/>
          </a:prstGeom>
        </p:spPr>
      </p:pic>
      <p:sp>
        <p:nvSpPr>
          <p:cNvPr id="2" name="Title 1">
            <a:extLst>
              <a:ext uri="{FF2B5EF4-FFF2-40B4-BE49-F238E27FC236}">
                <a16:creationId xmlns:a16="http://schemas.microsoft.com/office/drawing/2014/main" id="{77CDF77F-8741-074A-91A2-737477152089}"/>
              </a:ext>
            </a:extLst>
          </p:cNvPr>
          <p:cNvSpPr>
            <a:spLocks noGrp="1"/>
          </p:cNvSpPr>
          <p:nvPr>
            <p:ph type="title"/>
          </p:nvPr>
        </p:nvSpPr>
        <p:spPr/>
        <p:txBody>
          <a:bodyPr/>
          <a:lstStyle/>
          <a:p>
            <a:pPr>
              <a:lnSpc>
                <a:spcPct val="76339"/>
              </a:lnSpc>
            </a:pPr>
            <a:r>
              <a:rPr lang="en-US"/>
              <a:t>ADVOCACY</a:t>
            </a:r>
          </a:p>
        </p:txBody>
      </p:sp>
      <p:sp>
        <p:nvSpPr>
          <p:cNvPr id="3" name="Content Placeholder 2">
            <a:extLst>
              <a:ext uri="{FF2B5EF4-FFF2-40B4-BE49-F238E27FC236}">
                <a16:creationId xmlns:a16="http://schemas.microsoft.com/office/drawing/2014/main" id="{56FE206F-2EE3-B94F-A5ED-717FE81354D6}"/>
              </a:ext>
            </a:extLst>
          </p:cNvPr>
          <p:cNvSpPr>
            <a:spLocks noGrp="1"/>
          </p:cNvSpPr>
          <p:nvPr>
            <p:ph idx="1"/>
          </p:nvPr>
        </p:nvSpPr>
        <p:spPr>
          <a:xfrm>
            <a:off x="762000" y="1905001"/>
            <a:ext cx="13106400" cy="990600"/>
          </a:xfrm>
        </p:spPr>
        <p:txBody>
          <a:bodyPr/>
          <a:lstStyle/>
          <a:p>
            <a:pPr marL="0" indent="0" fontAlgn="base">
              <a:spcBef>
                <a:spcPts val="0"/>
              </a:spcBef>
              <a:spcAft>
                <a:spcPts val="600"/>
              </a:spcAft>
              <a:buNone/>
            </a:pPr>
            <a:r>
              <a:rPr lang="en-US" spc="55">
                <a:latin typeface="Trade Gothic LT" panose="020B0503040303020004" pitchFamily="34" charset="0"/>
              </a:rPr>
              <a:t>Support our work advancing policies that create long-term, positive change.</a:t>
            </a:r>
          </a:p>
        </p:txBody>
      </p:sp>
      <p:sp>
        <p:nvSpPr>
          <p:cNvPr id="13" name="Rectangle 12">
            <a:extLst>
              <a:ext uri="{FF2B5EF4-FFF2-40B4-BE49-F238E27FC236}">
                <a16:creationId xmlns:a16="http://schemas.microsoft.com/office/drawing/2014/main" id="{06CFE11F-9640-2E4A-A5B2-7B150A7B69F8}"/>
              </a:ext>
            </a:extLst>
          </p:cNvPr>
          <p:cNvSpPr/>
          <p:nvPr/>
        </p:nvSpPr>
        <p:spPr>
          <a:xfrm>
            <a:off x="3924301" y="6574961"/>
            <a:ext cx="8991600" cy="685800"/>
          </a:xfrm>
          <a:prstGeom prst="rect">
            <a:avLst/>
          </a:prstGeom>
        </p:spPr>
        <p:txBody>
          <a:bodyPr lIns="0" tIns="0" rIns="0" bIns="0" numCol="3" anchor="t">
            <a:noAutofit/>
          </a:bodyPr>
          <a:lstStyle/>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ALICE BUDGET</a:t>
            </a:r>
            <a:br>
              <a:rPr lang="en-US" sz="2000">
                <a:latin typeface="TRADE GOTHIC LT COND NO. 18" panose="020B0506040303090004" pitchFamily="34" charset="0"/>
              </a:rPr>
            </a:b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INCOME AND </a:t>
            </a:r>
            <a:br>
              <a:rPr lang="en-US" sz="2000">
                <a:latin typeface="TRADE GOTHIC LT COND NO. 18" panose="020B0506040303090004" pitchFamily="34" charset="0"/>
              </a:rPr>
            </a:br>
            <a:r>
              <a:rPr lang="en-US" sz="2000">
                <a:latin typeface="TRADE GOTHIC LT COND NO. 18" panose="020B0506040303090004" pitchFamily="34" charset="0"/>
              </a:rPr>
              <a:t>ECONOMIC MOBILITY</a:t>
            </a: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EQUITY, INCLUSION AND </a:t>
            </a:r>
            <a:br>
              <a:rPr lang="en-US" sz="2000">
                <a:latin typeface="TRADE GOTHIC LT COND NO. 18" panose="020B0506040303090004" pitchFamily="34" charset="0"/>
              </a:rPr>
            </a:br>
            <a:r>
              <a:rPr lang="en-US" sz="2000">
                <a:latin typeface="TRADE GOTHIC LT COND NO. 18" panose="020B0506040303090004" pitchFamily="34" charset="0"/>
              </a:rPr>
              <a:t>CIVIC ENGAGEMENT</a:t>
            </a:r>
          </a:p>
        </p:txBody>
      </p:sp>
      <p:sp>
        <p:nvSpPr>
          <p:cNvPr id="18" name="Rectangle 17">
            <a:extLst>
              <a:ext uri="{FF2B5EF4-FFF2-40B4-BE49-F238E27FC236}">
                <a16:creationId xmlns:a16="http://schemas.microsoft.com/office/drawing/2014/main" id="{22D77BEE-1D06-4440-AFD2-F08A6D6CD514}"/>
              </a:ext>
            </a:extLst>
          </p:cNvPr>
          <p:cNvSpPr/>
          <p:nvPr/>
        </p:nvSpPr>
        <p:spPr>
          <a:xfrm>
            <a:off x="4191002" y="4348836"/>
            <a:ext cx="2209799" cy="921273"/>
          </a:xfrm>
          <a:prstGeom prst="rect">
            <a:avLst/>
          </a:prstGeom>
        </p:spPr>
        <p:txBody>
          <a:bodyPr wrap="square" lIns="91440" tIns="45720" rIns="91440" bIns="45720" anchor="t">
            <a:noAutofit/>
          </a:bodyPr>
          <a:lstStyle/>
          <a:p>
            <a:pPr algn="ctr">
              <a:lnSpc>
                <a:spcPct val="87500"/>
              </a:lnSpc>
              <a:spcAft>
                <a:spcPts val="100"/>
              </a:spcAft>
            </a:pPr>
            <a:r>
              <a:rPr lang="en-US" sz="2800" spc="-27">
                <a:solidFill>
                  <a:schemeClr val="bg1"/>
                </a:solidFill>
                <a:latin typeface="TRADE GOTHIC LT COND NO. 18"/>
              </a:rPr>
              <a:t>Building relationships</a:t>
            </a:r>
            <a:endParaRPr lang="en-US" sz="2800" spc="-27">
              <a:solidFill>
                <a:schemeClr val="bg1"/>
              </a:solidFill>
              <a:effectLst/>
              <a:latin typeface="TRADE GOTHIC LT COND NO. 18"/>
            </a:endParaRPr>
          </a:p>
        </p:txBody>
      </p:sp>
      <p:sp>
        <p:nvSpPr>
          <p:cNvPr id="19" name="Rectangle 18">
            <a:extLst>
              <a:ext uri="{FF2B5EF4-FFF2-40B4-BE49-F238E27FC236}">
                <a16:creationId xmlns:a16="http://schemas.microsoft.com/office/drawing/2014/main" id="{6EEFC14A-611A-E446-8365-75A5FF1BE6D1}"/>
              </a:ext>
            </a:extLst>
          </p:cNvPr>
          <p:cNvSpPr/>
          <p:nvPr/>
        </p:nvSpPr>
        <p:spPr>
          <a:xfrm>
            <a:off x="6621672" y="4348836"/>
            <a:ext cx="2400296" cy="921273"/>
          </a:xfrm>
          <a:prstGeom prst="rect">
            <a:avLst/>
          </a:prstGeom>
        </p:spPr>
        <p:txBody>
          <a:bodyPr wrap="square" lIns="91440" tIns="45720" rIns="91440" bIns="45720" anchor="t">
            <a:noAutofit/>
          </a:bodyPr>
          <a:lstStyle/>
          <a:p>
            <a:pPr algn="ctr">
              <a:lnSpc>
                <a:spcPct val="87500"/>
              </a:lnSpc>
              <a:spcAft>
                <a:spcPts val="100"/>
              </a:spcAft>
            </a:pPr>
            <a:r>
              <a:rPr lang="en-US" sz="2800" spc="-27">
                <a:solidFill>
                  <a:srgbClr val="FFFFFF"/>
                </a:solidFill>
                <a:latin typeface="TRADE GOTHIC LT COND NO. 18"/>
              </a:rPr>
              <a:t>Tracking legislation</a:t>
            </a:r>
            <a:endParaRPr lang="en-US" sz="2800"/>
          </a:p>
        </p:txBody>
      </p:sp>
      <p:sp>
        <p:nvSpPr>
          <p:cNvPr id="20" name="Rectangle 19">
            <a:extLst>
              <a:ext uri="{FF2B5EF4-FFF2-40B4-BE49-F238E27FC236}">
                <a16:creationId xmlns:a16="http://schemas.microsoft.com/office/drawing/2014/main" id="{FFC1412F-36F6-F746-B2BF-8168D9282A67}"/>
              </a:ext>
            </a:extLst>
          </p:cNvPr>
          <p:cNvSpPr/>
          <p:nvPr/>
        </p:nvSpPr>
        <p:spPr>
          <a:xfrm>
            <a:off x="9232901" y="4348836"/>
            <a:ext cx="2209799" cy="924697"/>
          </a:xfrm>
          <a:prstGeom prst="rect">
            <a:avLst/>
          </a:prstGeom>
        </p:spPr>
        <p:txBody>
          <a:bodyPr wrap="square" lIns="91440" tIns="45720" rIns="91440" bIns="45720" anchor="t">
            <a:noAutofit/>
          </a:bodyPr>
          <a:lstStyle/>
          <a:p>
            <a:pPr algn="ctr">
              <a:lnSpc>
                <a:spcPct val="87500"/>
              </a:lnSpc>
              <a:spcAft>
                <a:spcPts val="100"/>
              </a:spcAft>
            </a:pPr>
            <a:r>
              <a:rPr lang="en-US" sz="2800" spc="-27">
                <a:solidFill>
                  <a:srgbClr val="FFFFFF"/>
                </a:solidFill>
                <a:latin typeface="TRADE GOTHIC LT COND NO. 18"/>
              </a:rPr>
              <a:t>Educating legislators</a:t>
            </a:r>
            <a:endParaRPr lang="en-US" sz="2800"/>
          </a:p>
        </p:txBody>
      </p:sp>
      <p:sp>
        <p:nvSpPr>
          <p:cNvPr id="21" name="Rectangle 20">
            <a:extLst>
              <a:ext uri="{FF2B5EF4-FFF2-40B4-BE49-F238E27FC236}">
                <a16:creationId xmlns:a16="http://schemas.microsoft.com/office/drawing/2014/main" id="{2A4A0978-516B-524E-9FF9-6F24750C3806}"/>
              </a:ext>
            </a:extLst>
          </p:cNvPr>
          <p:cNvSpPr/>
          <p:nvPr/>
        </p:nvSpPr>
        <p:spPr>
          <a:xfrm>
            <a:off x="11658601" y="4348836"/>
            <a:ext cx="2209799" cy="924697"/>
          </a:xfrm>
          <a:prstGeom prst="rect">
            <a:avLst/>
          </a:prstGeom>
        </p:spPr>
        <p:txBody>
          <a:bodyPr wrap="square" lIns="91440" tIns="45720" rIns="91440" bIns="45720" anchor="t">
            <a:noAutofit/>
          </a:bodyPr>
          <a:lstStyle/>
          <a:p>
            <a:pPr algn="ctr">
              <a:lnSpc>
                <a:spcPct val="87500"/>
              </a:lnSpc>
              <a:spcAft>
                <a:spcPts val="100"/>
              </a:spcAft>
            </a:pPr>
            <a:r>
              <a:rPr lang="en-US" sz="2800" spc="-27">
                <a:solidFill>
                  <a:srgbClr val="FFFFFF"/>
                </a:solidFill>
                <a:latin typeface="TRADE GOTHIC LT COND NO. 18"/>
              </a:rPr>
              <a:t>Community advocacy</a:t>
            </a:r>
          </a:p>
        </p:txBody>
      </p:sp>
      <p:sp>
        <p:nvSpPr>
          <p:cNvPr id="22" name="Rectangle 21">
            <a:extLst>
              <a:ext uri="{FF2B5EF4-FFF2-40B4-BE49-F238E27FC236}">
                <a16:creationId xmlns:a16="http://schemas.microsoft.com/office/drawing/2014/main" id="{08F8725C-7F31-DB45-9BB8-2A5D881D5795}"/>
              </a:ext>
            </a:extLst>
          </p:cNvPr>
          <p:cNvSpPr>
            <a:spLocks/>
          </p:cNvSpPr>
          <p:nvPr/>
        </p:nvSpPr>
        <p:spPr>
          <a:xfrm>
            <a:off x="667871" y="2676917"/>
            <a:ext cx="3162301" cy="3264463"/>
          </a:xfrm>
          <a:prstGeom prst="rect">
            <a:avLst/>
          </a:prstGeom>
        </p:spPr>
        <p:txBody>
          <a:bodyPr wrap="square" anchor="ctr">
            <a:noAutofit/>
          </a:bodyPr>
          <a:lstStyle/>
          <a:p>
            <a:pPr algn="r">
              <a:lnSpc>
                <a:spcPct val="85357"/>
              </a:lnSpc>
            </a:pPr>
            <a:r>
              <a:rPr lang="en-US" sz="5400" spc="-115">
                <a:solidFill>
                  <a:schemeClr val="bg1"/>
                </a:solidFill>
                <a:latin typeface="TRADE GOTHIC LT COND NO. 18" panose="020B0506040303090004" pitchFamily="34" charset="0"/>
              </a:rPr>
              <a:t>WE WILL ADVANCE </a:t>
            </a:r>
            <a:br>
              <a:rPr lang="en-US" sz="5400" spc="-115">
                <a:solidFill>
                  <a:schemeClr val="bg1"/>
                </a:solidFill>
                <a:latin typeface="TRADE GOTHIC LT COND NO. 18" panose="020B0506040303090004" pitchFamily="34" charset="0"/>
              </a:rPr>
            </a:br>
            <a:r>
              <a:rPr lang="en-US" sz="5400" spc="-115">
                <a:solidFill>
                  <a:schemeClr val="bg1"/>
                </a:solidFill>
                <a:latin typeface="TRADE GOTHIC LT COND NO. 18" panose="020B0506040303090004" pitchFamily="34" charset="0"/>
              </a:rPr>
              <a:t>OUR POLICY GOALS BY:</a:t>
            </a:r>
            <a:endParaRPr lang="en-US" sz="5400" spc="-115">
              <a:solidFill>
                <a:schemeClr val="bg1"/>
              </a:solidFill>
              <a:effectLst/>
              <a:latin typeface="TRADE GOTHIC LT COND NO. 18" panose="020B0506040303090004" pitchFamily="34" charset="0"/>
            </a:endParaRPr>
          </a:p>
        </p:txBody>
      </p:sp>
      <p:grpSp>
        <p:nvGrpSpPr>
          <p:cNvPr id="37" name="Group 36">
            <a:extLst>
              <a:ext uri="{FF2B5EF4-FFF2-40B4-BE49-F238E27FC236}">
                <a16:creationId xmlns:a16="http://schemas.microsoft.com/office/drawing/2014/main" id="{53558769-15F0-0948-926C-D2CB589CBA47}"/>
              </a:ext>
            </a:extLst>
          </p:cNvPr>
          <p:cNvGrpSpPr/>
          <p:nvPr/>
        </p:nvGrpSpPr>
        <p:grpSpPr>
          <a:xfrm>
            <a:off x="7193171" y="3048456"/>
            <a:ext cx="1257299" cy="1155139"/>
            <a:chOff x="7796532" y="3542246"/>
            <a:chExt cx="1257299" cy="1155139"/>
          </a:xfrm>
        </p:grpSpPr>
        <p:pic>
          <p:nvPicPr>
            <p:cNvPr id="30" name="Picture 29">
              <a:extLst>
                <a:ext uri="{FF2B5EF4-FFF2-40B4-BE49-F238E27FC236}">
                  <a16:creationId xmlns:a16="http://schemas.microsoft.com/office/drawing/2014/main" id="{B5F8BFFD-584A-8E48-924E-90746A0B531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96532" y="3542246"/>
              <a:ext cx="1257299" cy="1155139"/>
            </a:xfrm>
            <a:prstGeom prst="rect">
              <a:avLst/>
            </a:prstGeom>
          </p:spPr>
        </p:pic>
        <p:pic>
          <p:nvPicPr>
            <p:cNvPr id="6" name="Graphic 5">
              <a:extLst>
                <a:ext uri="{FF2B5EF4-FFF2-40B4-BE49-F238E27FC236}">
                  <a16:creationId xmlns:a16="http://schemas.microsoft.com/office/drawing/2014/main" id="{BE5F522D-BE32-7C47-AAF7-982627AFBD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3150" y="3662615"/>
              <a:ext cx="844062" cy="914400"/>
            </a:xfrm>
            <a:prstGeom prst="rect">
              <a:avLst/>
            </a:prstGeom>
          </p:spPr>
        </p:pic>
      </p:grpSp>
      <p:grpSp>
        <p:nvGrpSpPr>
          <p:cNvPr id="39" name="Group 38">
            <a:extLst>
              <a:ext uri="{FF2B5EF4-FFF2-40B4-BE49-F238E27FC236}">
                <a16:creationId xmlns:a16="http://schemas.microsoft.com/office/drawing/2014/main" id="{18907ECD-91FF-4B46-A6D0-0C3271ADAE3A}"/>
              </a:ext>
            </a:extLst>
          </p:cNvPr>
          <p:cNvGrpSpPr/>
          <p:nvPr/>
        </p:nvGrpSpPr>
        <p:grpSpPr>
          <a:xfrm>
            <a:off x="12134851" y="3048456"/>
            <a:ext cx="1257299" cy="1155139"/>
            <a:chOff x="12205968" y="3542246"/>
            <a:chExt cx="1257299" cy="1155139"/>
          </a:xfrm>
        </p:grpSpPr>
        <p:pic>
          <p:nvPicPr>
            <p:cNvPr id="32" name="Picture 31">
              <a:extLst>
                <a:ext uri="{FF2B5EF4-FFF2-40B4-BE49-F238E27FC236}">
                  <a16:creationId xmlns:a16="http://schemas.microsoft.com/office/drawing/2014/main" id="{96CE2C06-2BA1-3A4A-9A23-735D45FB8C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05968" y="3542246"/>
              <a:ext cx="1257299" cy="1155139"/>
            </a:xfrm>
            <a:prstGeom prst="rect">
              <a:avLst/>
            </a:prstGeom>
          </p:spPr>
        </p:pic>
        <p:pic>
          <p:nvPicPr>
            <p:cNvPr id="8" name="Graphic 7">
              <a:extLst>
                <a:ext uri="{FF2B5EF4-FFF2-40B4-BE49-F238E27FC236}">
                  <a16:creationId xmlns:a16="http://schemas.microsoft.com/office/drawing/2014/main" id="{E16F354E-2A26-464E-9626-1855ED0159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77417" y="3675315"/>
              <a:ext cx="914400" cy="889000"/>
            </a:xfrm>
            <a:prstGeom prst="rect">
              <a:avLst/>
            </a:prstGeom>
          </p:spPr>
        </p:pic>
      </p:grpSp>
      <p:grpSp>
        <p:nvGrpSpPr>
          <p:cNvPr id="36" name="Group 35">
            <a:extLst>
              <a:ext uri="{FF2B5EF4-FFF2-40B4-BE49-F238E27FC236}">
                <a16:creationId xmlns:a16="http://schemas.microsoft.com/office/drawing/2014/main" id="{06A69F7A-350D-2144-B957-B77D3FC6EAD6}"/>
              </a:ext>
            </a:extLst>
          </p:cNvPr>
          <p:cNvGrpSpPr/>
          <p:nvPr/>
        </p:nvGrpSpPr>
        <p:grpSpPr>
          <a:xfrm>
            <a:off x="4667252" y="3048456"/>
            <a:ext cx="1257299" cy="1155139"/>
            <a:chOff x="5607050" y="3542246"/>
            <a:chExt cx="1257299" cy="1155139"/>
          </a:xfrm>
        </p:grpSpPr>
        <p:pic>
          <p:nvPicPr>
            <p:cNvPr id="29" name="Picture 28">
              <a:extLst>
                <a:ext uri="{FF2B5EF4-FFF2-40B4-BE49-F238E27FC236}">
                  <a16:creationId xmlns:a16="http://schemas.microsoft.com/office/drawing/2014/main" id="{AE716540-0162-6842-8D86-8F5B621835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07050" y="3542246"/>
              <a:ext cx="1257299" cy="1155139"/>
            </a:xfrm>
            <a:prstGeom prst="rect">
              <a:avLst/>
            </a:prstGeom>
          </p:spPr>
        </p:pic>
        <p:pic>
          <p:nvPicPr>
            <p:cNvPr id="10" name="Graphic 9">
              <a:extLst>
                <a:ext uri="{FF2B5EF4-FFF2-40B4-BE49-F238E27FC236}">
                  <a16:creationId xmlns:a16="http://schemas.microsoft.com/office/drawing/2014/main" id="{8C77815C-F32E-1D45-8431-CC64F714D0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78499" y="3688015"/>
              <a:ext cx="914400" cy="863600"/>
            </a:xfrm>
            <a:prstGeom prst="rect">
              <a:avLst/>
            </a:prstGeom>
          </p:spPr>
        </p:pic>
      </p:grpSp>
      <p:grpSp>
        <p:nvGrpSpPr>
          <p:cNvPr id="38" name="Group 37">
            <a:extLst>
              <a:ext uri="{FF2B5EF4-FFF2-40B4-BE49-F238E27FC236}">
                <a16:creationId xmlns:a16="http://schemas.microsoft.com/office/drawing/2014/main" id="{7EA5049A-5B86-7C4F-869F-99E4BA75C068}"/>
              </a:ext>
            </a:extLst>
          </p:cNvPr>
          <p:cNvGrpSpPr/>
          <p:nvPr/>
        </p:nvGrpSpPr>
        <p:grpSpPr>
          <a:xfrm>
            <a:off x="9709151" y="3048456"/>
            <a:ext cx="1257299" cy="1155139"/>
            <a:chOff x="10001250" y="3542246"/>
            <a:chExt cx="1257299" cy="1155139"/>
          </a:xfrm>
        </p:grpSpPr>
        <p:pic>
          <p:nvPicPr>
            <p:cNvPr id="31" name="Picture 30">
              <a:extLst>
                <a:ext uri="{FF2B5EF4-FFF2-40B4-BE49-F238E27FC236}">
                  <a16:creationId xmlns:a16="http://schemas.microsoft.com/office/drawing/2014/main" id="{AAD08378-5EF8-6B4A-BB0D-F2F8F3A97D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01250" y="3542246"/>
              <a:ext cx="1257299" cy="1155139"/>
            </a:xfrm>
            <a:prstGeom prst="rect">
              <a:avLst/>
            </a:prstGeom>
          </p:spPr>
        </p:pic>
        <p:pic>
          <p:nvPicPr>
            <p:cNvPr id="12" name="Graphic 11">
              <a:extLst>
                <a:ext uri="{FF2B5EF4-FFF2-40B4-BE49-F238E27FC236}">
                  <a16:creationId xmlns:a16="http://schemas.microsoft.com/office/drawing/2014/main" id="{EBD05539-DA87-A04B-ABA7-7551193876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72699" y="3662615"/>
              <a:ext cx="914400" cy="914400"/>
            </a:xfrm>
            <a:prstGeom prst="rect">
              <a:avLst/>
            </a:prstGeom>
          </p:spPr>
        </p:pic>
      </p:grpSp>
      <p:sp>
        <p:nvSpPr>
          <p:cNvPr id="41" name="Rectangle 40">
            <a:extLst>
              <a:ext uri="{FF2B5EF4-FFF2-40B4-BE49-F238E27FC236}">
                <a16:creationId xmlns:a16="http://schemas.microsoft.com/office/drawing/2014/main" id="{8D245B3F-C3E7-3941-8203-D32748E6C295}"/>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43" name="Straight Connector 42">
            <a:extLst>
              <a:ext uri="{FF2B5EF4-FFF2-40B4-BE49-F238E27FC236}">
                <a16:creationId xmlns:a16="http://schemas.microsoft.com/office/drawing/2014/main" id="{5A610BB4-B4D8-1547-BA45-2DABDEBC71B0}"/>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85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4BB9342-A540-324E-963E-25E851F617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599" y="1921003"/>
            <a:ext cx="6473502" cy="5241795"/>
          </a:xfrm>
          <a:prstGeom prst="rect">
            <a:avLst/>
          </a:prstGeom>
        </p:spPr>
      </p:pic>
      <p:pic>
        <p:nvPicPr>
          <p:cNvPr id="16" name="Picture 15">
            <a:extLst>
              <a:ext uri="{FF2B5EF4-FFF2-40B4-BE49-F238E27FC236}">
                <a16:creationId xmlns:a16="http://schemas.microsoft.com/office/drawing/2014/main" id="{E204D392-2F9B-EF41-B746-B8D4ACBC2A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1901" y="762001"/>
            <a:ext cx="6438900" cy="6400798"/>
          </a:xfrm>
          <a:prstGeom prst="rect">
            <a:avLst/>
          </a:prstGeom>
        </p:spPr>
      </p:pic>
      <p:pic>
        <p:nvPicPr>
          <p:cNvPr id="10" name="Picture 9">
            <a:extLst>
              <a:ext uri="{FF2B5EF4-FFF2-40B4-BE49-F238E27FC236}">
                <a16:creationId xmlns:a16="http://schemas.microsoft.com/office/drawing/2014/main" id="{E7249FA0-066D-D844-B708-0A9AB72E99F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7391400" y="4737845"/>
            <a:ext cx="7239000" cy="2424954"/>
          </a:xfrm>
          <a:prstGeom prst="rect">
            <a:avLst/>
          </a:prstGeom>
        </p:spPr>
      </p:pic>
      <p:pic>
        <p:nvPicPr>
          <p:cNvPr id="8" name="Picture 7">
            <a:extLst>
              <a:ext uri="{FF2B5EF4-FFF2-40B4-BE49-F238E27FC236}">
                <a16:creationId xmlns:a16="http://schemas.microsoft.com/office/drawing/2014/main" id="{48356EDD-746D-EE4F-BFBD-8CAD47D9F649}"/>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1" y="4737846"/>
            <a:ext cx="7238997" cy="2424953"/>
          </a:xfrm>
          <a:prstGeom prst="rect">
            <a:avLst/>
          </a:prstGeom>
        </p:spPr>
      </p:pic>
      <p:sp>
        <p:nvSpPr>
          <p:cNvPr id="12" name="Rectangle 11">
            <a:extLst>
              <a:ext uri="{FF2B5EF4-FFF2-40B4-BE49-F238E27FC236}">
                <a16:creationId xmlns:a16="http://schemas.microsoft.com/office/drawing/2014/main" id="{9F8EEE96-A1B8-874D-B8FD-1C3109706ADF}"/>
              </a:ext>
            </a:extLst>
          </p:cNvPr>
          <p:cNvSpPr/>
          <p:nvPr/>
        </p:nvSpPr>
        <p:spPr>
          <a:xfrm>
            <a:off x="7391398" y="4737844"/>
            <a:ext cx="7239003" cy="2424955"/>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7FD975-ECD0-1C4A-8D30-92AAB4833766}"/>
              </a:ext>
            </a:extLst>
          </p:cNvPr>
          <p:cNvSpPr/>
          <p:nvPr/>
        </p:nvSpPr>
        <p:spPr>
          <a:xfrm>
            <a:off x="-1749" y="4737844"/>
            <a:ext cx="7239000" cy="2424955"/>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DF77F-8741-074A-91A2-737477152089}"/>
              </a:ext>
            </a:extLst>
          </p:cNvPr>
          <p:cNvSpPr>
            <a:spLocks noGrp="1"/>
          </p:cNvSpPr>
          <p:nvPr>
            <p:ph type="title"/>
          </p:nvPr>
        </p:nvSpPr>
        <p:spPr/>
        <p:txBody>
          <a:bodyPr/>
          <a:lstStyle/>
          <a:p>
            <a:pPr>
              <a:lnSpc>
                <a:spcPct val="76339"/>
              </a:lnSpc>
            </a:pPr>
            <a:r>
              <a:rPr lang="en-US" b="1"/>
              <a:t>ADVOCACY: </a:t>
            </a:r>
            <a:r>
              <a:rPr lang="en-US">
                <a:latin typeface="TRADE GOTHIC LT COND NO. 18" panose="020B0506040303090004" pitchFamily="34" charset="0"/>
              </a:rPr>
              <a:t>OUR IMPACT</a:t>
            </a:r>
            <a:endParaRPr lang="en-US"/>
          </a:p>
        </p:txBody>
      </p:sp>
      <p:sp>
        <p:nvSpPr>
          <p:cNvPr id="3" name="Content Placeholder 2">
            <a:extLst>
              <a:ext uri="{FF2B5EF4-FFF2-40B4-BE49-F238E27FC236}">
                <a16:creationId xmlns:a16="http://schemas.microsoft.com/office/drawing/2014/main" id="{56FE206F-2EE3-B94F-A5ED-717FE81354D6}"/>
              </a:ext>
            </a:extLst>
          </p:cNvPr>
          <p:cNvSpPr>
            <a:spLocks noGrp="1"/>
          </p:cNvSpPr>
          <p:nvPr>
            <p:ph idx="1"/>
          </p:nvPr>
        </p:nvSpPr>
        <p:spPr>
          <a:xfrm>
            <a:off x="761999" y="4905934"/>
            <a:ext cx="5827059" cy="1981200"/>
          </a:xfrm>
        </p:spPr>
        <p:txBody>
          <a:bodyPr vert="horz" wrap="square" lIns="0" tIns="0" rIns="0" bIns="0" rtlCol="0" anchor="t">
            <a:noAutofit/>
          </a:bodyPr>
          <a:lstStyle/>
          <a:p>
            <a:pPr marL="0" indent="0" fontAlgn="base">
              <a:buNone/>
            </a:pPr>
            <a:r>
              <a:rPr lang="en-US" b="1">
                <a:solidFill>
                  <a:schemeClr val="bg1"/>
                </a:solidFill>
                <a:latin typeface="TRADE GOTHIC LT BD CN NO.20"/>
                <a:cs typeface="Arial"/>
              </a:rPr>
              <a:t>COVID-19 RELIEF</a:t>
            </a:r>
          </a:p>
          <a:p>
            <a:pPr fontAlgn="base">
              <a:lnSpc>
                <a:spcPct val="100000"/>
              </a:lnSpc>
              <a:buClr>
                <a:schemeClr val="accent3"/>
              </a:buClr>
            </a:pPr>
            <a:r>
              <a:rPr lang="en-US" sz="2200">
                <a:solidFill>
                  <a:schemeClr val="bg1"/>
                </a:solidFill>
                <a:latin typeface="Arial"/>
                <a:cs typeface="Arial"/>
              </a:rPr>
              <a:t>500+ United Way advocates pushed for COVID-19 relief in 2020.</a:t>
            </a:r>
          </a:p>
          <a:p>
            <a:pPr fontAlgn="base">
              <a:lnSpc>
                <a:spcPct val="100000"/>
              </a:lnSpc>
              <a:buClr>
                <a:schemeClr val="accent3"/>
              </a:buClr>
            </a:pPr>
            <a:r>
              <a:rPr lang="en-US" sz="2200">
                <a:solidFill>
                  <a:schemeClr val="bg1"/>
                </a:solidFill>
                <a:latin typeface="Arial"/>
                <a:cs typeface="Arial"/>
              </a:rPr>
              <a:t>1,500+ phone calls, emails and tweets sent made to Congress. </a:t>
            </a:r>
          </a:p>
        </p:txBody>
      </p:sp>
      <p:sp>
        <p:nvSpPr>
          <p:cNvPr id="6" name="Rectangle 5">
            <a:extLst>
              <a:ext uri="{FF2B5EF4-FFF2-40B4-BE49-F238E27FC236}">
                <a16:creationId xmlns:a16="http://schemas.microsoft.com/office/drawing/2014/main" id="{229C2150-0C39-EC45-8D4E-A0378FBEBB6B}"/>
              </a:ext>
            </a:extLst>
          </p:cNvPr>
          <p:cNvSpPr/>
          <p:nvPr/>
        </p:nvSpPr>
        <p:spPr>
          <a:xfrm>
            <a:off x="7848598" y="4905934"/>
            <a:ext cx="6172202" cy="1981200"/>
          </a:xfrm>
          <a:prstGeom prst="rect">
            <a:avLst/>
          </a:prstGeom>
        </p:spPr>
        <p:txBody>
          <a:bodyPr wrap="square" lIns="91440" tIns="45720" rIns="91440" bIns="45720" anchor="t">
            <a:noAutofit/>
          </a:bodyPr>
          <a:lstStyle/>
          <a:p>
            <a:pPr fontAlgn="base"/>
            <a:r>
              <a:rPr lang="en-US" sz="2800" b="1">
                <a:solidFill>
                  <a:schemeClr val="bg1"/>
                </a:solidFill>
                <a:latin typeface="TRADE GOTHIC LT BD CN NO.20"/>
              </a:rPr>
              <a:t>EARNED INCOME TAX CREDIT</a:t>
            </a:r>
          </a:p>
          <a:p>
            <a:pPr marL="342900" indent="-342900" fontAlgn="base">
              <a:spcBef>
                <a:spcPts val="600"/>
              </a:spcBef>
              <a:spcAft>
                <a:spcPts val="600"/>
              </a:spcAft>
              <a:buClr>
                <a:schemeClr val="accent3"/>
              </a:buClr>
              <a:buFont typeface="Wingdings" pitchFamily="2" charset="2"/>
              <a:buChar char="§"/>
            </a:pPr>
            <a:r>
              <a:rPr lang="en-US" sz="2200">
                <a:solidFill>
                  <a:schemeClr val="bg1"/>
                </a:solidFill>
              </a:rPr>
              <a:t>70+ United Way advocates pushed for increasing the EITC in 2020. </a:t>
            </a:r>
            <a:endParaRPr lang="en-US" sz="2200">
              <a:solidFill>
                <a:schemeClr val="bg1"/>
              </a:solidFill>
              <a:cs typeface="Arial"/>
            </a:endParaRPr>
          </a:p>
          <a:p>
            <a:pPr marL="342900" indent="-342900" fontAlgn="base">
              <a:spcBef>
                <a:spcPts val="600"/>
              </a:spcBef>
              <a:spcAft>
                <a:spcPts val="600"/>
              </a:spcAft>
              <a:buClr>
                <a:schemeClr val="accent3"/>
              </a:buClr>
              <a:buFont typeface="Wingdings" pitchFamily="2" charset="2"/>
              <a:buChar char="§"/>
            </a:pPr>
            <a:r>
              <a:rPr lang="en-US" sz="2200">
                <a:solidFill>
                  <a:schemeClr val="bg1"/>
                </a:solidFill>
              </a:rPr>
              <a:t>Nearly 400 emails, tweets and phone calls to state and federal legislators. </a:t>
            </a:r>
            <a:endParaRPr lang="en-US" sz="2200">
              <a:solidFill>
                <a:schemeClr val="bg1"/>
              </a:solidFill>
              <a:cs typeface="Arial"/>
            </a:endParaRPr>
          </a:p>
        </p:txBody>
      </p:sp>
    </p:spTree>
    <p:extLst>
      <p:ext uri="{BB962C8B-B14F-4D97-AF65-F5344CB8AC3E}">
        <p14:creationId xmlns:p14="http://schemas.microsoft.com/office/powerpoint/2010/main" val="3887018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6395-0AC4-AA4A-A95A-D2F7B276777C}"/>
              </a:ext>
            </a:extLst>
          </p:cNvPr>
          <p:cNvSpPr>
            <a:spLocks noGrp="1"/>
          </p:cNvSpPr>
          <p:nvPr>
            <p:ph type="title"/>
          </p:nvPr>
        </p:nvSpPr>
        <p:spPr>
          <a:xfrm>
            <a:off x="762000" y="761999"/>
            <a:ext cx="13106401" cy="990600"/>
          </a:xfrm>
        </p:spPr>
        <p:txBody>
          <a:bodyPr anchor="b"/>
          <a:lstStyle/>
          <a:p>
            <a:pPr>
              <a:lnSpc>
                <a:spcPct val="76339"/>
              </a:lnSpc>
            </a:pPr>
            <a:r>
              <a:rPr lang="en-US"/>
              <a:t>BASIC NEEDS</a:t>
            </a:r>
          </a:p>
        </p:txBody>
      </p:sp>
      <p:sp>
        <p:nvSpPr>
          <p:cNvPr id="3" name="Content Placeholder 2">
            <a:extLst>
              <a:ext uri="{FF2B5EF4-FFF2-40B4-BE49-F238E27FC236}">
                <a16:creationId xmlns:a16="http://schemas.microsoft.com/office/drawing/2014/main" id="{0F911D72-B097-4C44-8213-CEC2B0FE46BD}"/>
              </a:ext>
            </a:extLst>
          </p:cNvPr>
          <p:cNvSpPr>
            <a:spLocks noGrp="1"/>
          </p:cNvSpPr>
          <p:nvPr>
            <p:ph idx="1"/>
          </p:nvPr>
        </p:nvSpPr>
        <p:spPr>
          <a:xfrm>
            <a:off x="762000" y="1905000"/>
            <a:ext cx="13106400" cy="990600"/>
          </a:xfrm>
        </p:spPr>
        <p:txBody>
          <a:bodyPr/>
          <a:lstStyle/>
          <a:p>
            <a:pPr marL="0" indent="0" fontAlgn="base">
              <a:spcBef>
                <a:spcPts val="0"/>
              </a:spcBef>
              <a:spcAft>
                <a:spcPts val="600"/>
              </a:spcAft>
              <a:buNone/>
            </a:pPr>
            <a:r>
              <a:rPr lang="en-US" spc="100">
                <a:latin typeface="Trade Gothic LT Light" panose="020B0403040303020004" pitchFamily="34" charset="0"/>
              </a:rPr>
              <a:t>Connect struggling households with essential resources like housing, food </a:t>
            </a:r>
            <a:br>
              <a:rPr lang="en-US" spc="100">
                <a:latin typeface="Trade Gothic LT Light" panose="020B0403040303020004" pitchFamily="34" charset="0"/>
              </a:rPr>
            </a:br>
            <a:r>
              <a:rPr lang="en-US" spc="100">
                <a:latin typeface="Trade Gothic LT Light" panose="020B0403040303020004" pitchFamily="34" charset="0"/>
              </a:rPr>
              <a:t>and child-care.</a:t>
            </a:r>
          </a:p>
        </p:txBody>
      </p:sp>
      <p:sp>
        <p:nvSpPr>
          <p:cNvPr id="33" name="Rectangle 32">
            <a:extLst>
              <a:ext uri="{FF2B5EF4-FFF2-40B4-BE49-F238E27FC236}">
                <a16:creationId xmlns:a16="http://schemas.microsoft.com/office/drawing/2014/main" id="{F5933222-9CFB-DE49-81E3-278E2E00C08B}"/>
              </a:ext>
            </a:extLst>
          </p:cNvPr>
          <p:cNvSpPr/>
          <p:nvPr/>
        </p:nvSpPr>
        <p:spPr>
          <a:xfrm>
            <a:off x="3924301" y="6574961"/>
            <a:ext cx="8830981" cy="685800"/>
          </a:xfrm>
          <a:prstGeom prst="rect">
            <a:avLst/>
          </a:prstGeom>
        </p:spPr>
        <p:txBody>
          <a:bodyPr lIns="0" tIns="0" rIns="0" bIns="0" numCol="4" anchor="t">
            <a:noAutofit/>
          </a:bodyPr>
          <a:lstStyle/>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HOUSING AND </a:t>
            </a:r>
            <a:br>
              <a:rPr lang="en-US" sz="2000">
                <a:latin typeface="TRADE GOTHIC LT COND NO. 18" panose="020B0506040303090004" pitchFamily="34" charset="0"/>
              </a:rPr>
            </a:br>
            <a:r>
              <a:rPr lang="en-US" sz="2000">
                <a:latin typeface="TRADE GOTHIC LT COND NO. 18" panose="020B0506040303090004" pitchFamily="34" charset="0"/>
              </a:rPr>
              <a:t>UTILITY ASSISTANCE</a:t>
            </a: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FOOD</a:t>
            </a:r>
            <a:br>
              <a:rPr lang="en-US" sz="2000">
                <a:latin typeface="TRADE GOTHIC LT COND NO. 18" panose="020B0506040303090004" pitchFamily="34" charset="0"/>
              </a:rPr>
            </a:b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HEALTH CARE</a:t>
            </a:r>
            <a:br>
              <a:rPr lang="en-US" sz="2000">
                <a:latin typeface="TRADE GOTHIC LT COND NO. 18" panose="020B0506040303090004" pitchFamily="34" charset="0"/>
              </a:rPr>
            </a:b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CHILD CARE</a:t>
            </a:r>
          </a:p>
        </p:txBody>
      </p:sp>
      <p:sp>
        <p:nvSpPr>
          <p:cNvPr id="34" name="Rectangle 33">
            <a:extLst>
              <a:ext uri="{FF2B5EF4-FFF2-40B4-BE49-F238E27FC236}">
                <a16:creationId xmlns:a16="http://schemas.microsoft.com/office/drawing/2014/main" id="{83B5F6E7-85B3-914A-A7EF-DDCBF1C9A431}"/>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35" name="Straight Connector 34">
            <a:extLst>
              <a:ext uri="{FF2B5EF4-FFF2-40B4-BE49-F238E27FC236}">
                <a16:creationId xmlns:a16="http://schemas.microsoft.com/office/drawing/2014/main" id="{A4E994C5-B20A-F94D-AD7A-8D66A8E80575}"/>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9AE3D16-3974-9E4D-9C91-78DA296606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1999" y="2895600"/>
            <a:ext cx="5029201" cy="3429000"/>
          </a:xfrm>
          <a:prstGeom prst="rect">
            <a:avLst/>
          </a:prstGeom>
          <a:ln w="12700">
            <a:solidFill>
              <a:schemeClr val="bg1"/>
            </a:solidFill>
          </a:ln>
        </p:spPr>
      </p:pic>
      <p:pic>
        <p:nvPicPr>
          <p:cNvPr id="47" name="Picture 46">
            <a:extLst>
              <a:ext uri="{FF2B5EF4-FFF2-40B4-BE49-F238E27FC236}">
                <a16:creationId xmlns:a16="http://schemas.microsoft.com/office/drawing/2014/main" id="{2E732FD2-DBE6-0246-A7B8-2C64329C8B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01200" y="2895601"/>
            <a:ext cx="5029200" cy="3429000"/>
          </a:xfrm>
          <a:prstGeom prst="rect">
            <a:avLst/>
          </a:prstGeom>
          <a:ln w="12700">
            <a:solidFill>
              <a:schemeClr val="bg1"/>
            </a:solidFill>
          </a:ln>
        </p:spPr>
      </p:pic>
      <p:pic>
        <p:nvPicPr>
          <p:cNvPr id="49" name="Picture 48">
            <a:extLst>
              <a:ext uri="{FF2B5EF4-FFF2-40B4-BE49-F238E27FC236}">
                <a16:creationId xmlns:a16="http://schemas.microsoft.com/office/drawing/2014/main" id="{D781B74A-9C36-1944-8AB0-05D4B1131F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895600"/>
            <a:ext cx="4571999" cy="3429000"/>
          </a:xfrm>
          <a:prstGeom prst="rect">
            <a:avLst/>
          </a:prstGeom>
          <a:ln w="12700">
            <a:solidFill>
              <a:schemeClr val="bg1"/>
            </a:solidFill>
          </a:ln>
        </p:spPr>
      </p:pic>
    </p:spTree>
    <p:extLst>
      <p:ext uri="{BB962C8B-B14F-4D97-AF65-F5344CB8AC3E}">
        <p14:creationId xmlns:p14="http://schemas.microsoft.com/office/powerpoint/2010/main" val="2497893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DA88227-48B0-2B49-8A92-E213F9DB9F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
          <a:stretch/>
        </p:blipFill>
        <p:spPr>
          <a:xfrm>
            <a:off x="7391400" y="0"/>
            <a:ext cx="7235211" cy="6038325"/>
          </a:xfrm>
          <a:prstGeom prst="rect">
            <a:avLst/>
          </a:prstGeom>
        </p:spPr>
      </p:pic>
      <p:sp>
        <p:nvSpPr>
          <p:cNvPr id="2" name="Title 1">
            <a:extLst>
              <a:ext uri="{FF2B5EF4-FFF2-40B4-BE49-F238E27FC236}">
                <a16:creationId xmlns:a16="http://schemas.microsoft.com/office/drawing/2014/main" id="{2F2C6395-0AC4-AA4A-A95A-D2F7B276777C}"/>
              </a:ext>
            </a:extLst>
          </p:cNvPr>
          <p:cNvSpPr>
            <a:spLocks noGrp="1"/>
          </p:cNvSpPr>
          <p:nvPr>
            <p:ph type="title"/>
          </p:nvPr>
        </p:nvSpPr>
        <p:spPr>
          <a:xfrm>
            <a:off x="762001" y="762000"/>
            <a:ext cx="6362699" cy="990600"/>
          </a:xfrm>
        </p:spPr>
        <p:txBody>
          <a:bodyPr anchor="b"/>
          <a:lstStyle/>
          <a:p>
            <a:pPr>
              <a:lnSpc>
                <a:spcPct val="76339"/>
              </a:lnSpc>
            </a:pPr>
            <a:r>
              <a:rPr lang="en-US"/>
              <a:t>BASIC NEEDS: </a:t>
            </a:r>
            <a:r>
              <a:rPr lang="en-US">
                <a:latin typeface="TRADE GOTHIC LT COND NO. 18" panose="020B0506040303090004" pitchFamily="34" charset="0"/>
              </a:rPr>
              <a:t>OUR IMPACT</a:t>
            </a:r>
          </a:p>
        </p:txBody>
      </p:sp>
      <p:pic>
        <p:nvPicPr>
          <p:cNvPr id="31" name="Picture 30">
            <a:extLst>
              <a:ext uri="{FF2B5EF4-FFF2-40B4-BE49-F238E27FC236}">
                <a16:creationId xmlns:a16="http://schemas.microsoft.com/office/drawing/2014/main" id="{EB0232F9-F397-0149-96E5-F358FCB8551C}"/>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7231421" y="4655289"/>
            <a:ext cx="7395190" cy="3124200"/>
          </a:xfrm>
          <a:prstGeom prst="rect">
            <a:avLst/>
          </a:prstGeom>
        </p:spPr>
      </p:pic>
      <p:sp>
        <p:nvSpPr>
          <p:cNvPr id="32" name="Rectangle 31">
            <a:extLst>
              <a:ext uri="{FF2B5EF4-FFF2-40B4-BE49-F238E27FC236}">
                <a16:creationId xmlns:a16="http://schemas.microsoft.com/office/drawing/2014/main" id="{361F2139-20B6-9143-8AFF-4A25864BE860}"/>
              </a:ext>
            </a:extLst>
          </p:cNvPr>
          <p:cNvSpPr/>
          <p:nvPr/>
        </p:nvSpPr>
        <p:spPr>
          <a:xfrm>
            <a:off x="7235211" y="4655289"/>
            <a:ext cx="7395189" cy="31242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77877DBD-44A1-834E-9B5F-C0A02582A0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6772" y="4873953"/>
            <a:ext cx="557763" cy="432266"/>
          </a:xfrm>
          <a:prstGeom prst="rect">
            <a:avLst/>
          </a:prstGeom>
        </p:spPr>
      </p:pic>
      <p:sp>
        <p:nvSpPr>
          <p:cNvPr id="34" name="Rectangle 33">
            <a:extLst>
              <a:ext uri="{FF2B5EF4-FFF2-40B4-BE49-F238E27FC236}">
                <a16:creationId xmlns:a16="http://schemas.microsoft.com/office/drawing/2014/main" id="{4C4BA5A6-FEAA-E24D-AA17-CF56B467C399}"/>
              </a:ext>
            </a:extLst>
          </p:cNvPr>
          <p:cNvSpPr/>
          <p:nvPr/>
        </p:nvSpPr>
        <p:spPr>
          <a:xfrm>
            <a:off x="7996175" y="5081113"/>
            <a:ext cx="6477000" cy="1402976"/>
          </a:xfrm>
          <a:prstGeom prst="rect">
            <a:avLst/>
          </a:prstGeom>
        </p:spPr>
        <p:txBody>
          <a:bodyPr wrap="square" lIns="0" tIns="0" rIns="0" bIns="0" anchor="t">
            <a:noAutofit/>
          </a:bodyPr>
          <a:lstStyle/>
          <a:p>
            <a:pPr>
              <a:lnSpc>
                <a:spcPct val="90000"/>
              </a:lnSpc>
              <a:spcAft>
                <a:spcPts val="600"/>
              </a:spcAft>
            </a:pPr>
            <a:r>
              <a:rPr lang="en-US" sz="2000" spc="-6">
                <a:latin typeface="Trade Gothic LT" panose="020B0503040303020004" pitchFamily="34" charset="0"/>
              </a:rPr>
              <a:t>There are still girls that have nowhere to go during this time. If we’re closed, they’ll be in the street or staying with someone that is not a healthy arrangement for them. We’re staying open, and to do that, we’re really stretching our resources.”</a:t>
            </a:r>
          </a:p>
        </p:txBody>
      </p:sp>
      <p:sp>
        <p:nvSpPr>
          <p:cNvPr id="36" name="TextBox 35">
            <a:extLst>
              <a:ext uri="{FF2B5EF4-FFF2-40B4-BE49-F238E27FC236}">
                <a16:creationId xmlns:a16="http://schemas.microsoft.com/office/drawing/2014/main" id="{16A1600E-677B-AE45-953D-7A443F73ED24}"/>
              </a:ext>
            </a:extLst>
          </p:cNvPr>
          <p:cNvSpPr txBox="1"/>
          <p:nvPr/>
        </p:nvSpPr>
        <p:spPr>
          <a:xfrm>
            <a:off x="10881616" y="6655016"/>
            <a:ext cx="3591557" cy="990600"/>
          </a:xfrm>
          <a:prstGeom prst="rect">
            <a:avLst/>
          </a:prstGeom>
          <a:noFill/>
        </p:spPr>
        <p:txBody>
          <a:bodyPr wrap="square" lIns="0" tIns="0" rIns="0" bIns="0" rtlCol="0">
            <a:noAutofit/>
          </a:bodyPr>
          <a:lstStyle/>
          <a:p>
            <a:pPr>
              <a:lnSpc>
                <a:spcPct val="90000"/>
              </a:lnSpc>
            </a:pPr>
            <a:r>
              <a:rPr lang="en-US" sz="2800" b="1">
                <a:latin typeface="TRADE GOTHIC LT BD CN NO.20" panose="020B0503040303020004" pitchFamily="34" charset="0"/>
              </a:rPr>
              <a:t>– CELIA THOMAS</a:t>
            </a:r>
            <a:r>
              <a:rPr lang="en-US" sz="2400" b="1">
                <a:latin typeface="TRADE GOTHIC LT BD CN NO.20" panose="020B0503040303020004" pitchFamily="34" charset="0"/>
              </a:rPr>
              <a:t>,</a:t>
            </a:r>
          </a:p>
          <a:p>
            <a:pPr defTabSz="228600">
              <a:lnSpc>
                <a:spcPct val="90000"/>
              </a:lnSpc>
            </a:pPr>
            <a:r>
              <a:rPr lang="en-US" b="1">
                <a:latin typeface="TRADE GOTHIC LT BD CN NO.20" panose="020B0503040303020004" pitchFamily="34" charset="0"/>
              </a:rPr>
              <a:t>	</a:t>
            </a:r>
            <a:r>
              <a:rPr lang="en-US" sz="1600" b="1">
                <a:latin typeface="TRADE GOTHIC LT BD CN NO.20" panose="020B0503040303020004" pitchFamily="34" charset="0"/>
              </a:rPr>
              <a:t>CHIEF OPERATING OFFICER,</a:t>
            </a:r>
          </a:p>
          <a:p>
            <a:pPr defTabSz="228600">
              <a:lnSpc>
                <a:spcPct val="90000"/>
              </a:lnSpc>
            </a:pPr>
            <a:r>
              <a:rPr lang="en-US" sz="1600" b="1">
                <a:latin typeface="TRADE GOTHIC LT BD CN NO.20" panose="020B0503040303020004" pitchFamily="34" charset="0"/>
              </a:rPr>
              <a:t>	</a:t>
            </a:r>
            <a:r>
              <a:rPr lang="en-US" sz="1600">
                <a:latin typeface="TRADE GOTHIC LT COND NO. 18" panose="020B0506040303090004" pitchFamily="34" charset="0"/>
              </a:rPr>
              <a:t>ALTERNATIVES FOR GIRLS</a:t>
            </a:r>
          </a:p>
        </p:txBody>
      </p:sp>
      <p:sp>
        <p:nvSpPr>
          <p:cNvPr id="18" name="TextBox 17">
            <a:extLst>
              <a:ext uri="{FF2B5EF4-FFF2-40B4-BE49-F238E27FC236}">
                <a16:creationId xmlns:a16="http://schemas.microsoft.com/office/drawing/2014/main" id="{BD5391CE-AF5E-BC4B-A223-1E54BD3324E6}"/>
              </a:ext>
            </a:extLst>
          </p:cNvPr>
          <p:cNvSpPr txBox="1"/>
          <p:nvPr/>
        </p:nvSpPr>
        <p:spPr>
          <a:xfrm>
            <a:off x="1241194" y="2371059"/>
            <a:ext cx="5354494" cy="4791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spcBef>
                <a:spcPts val="1200"/>
              </a:spcBef>
              <a:spcAft>
                <a:spcPts val="600"/>
              </a:spcAft>
              <a:buClr>
                <a:schemeClr val="tx2"/>
              </a:buClr>
              <a:buFont typeface="Wingdings" pitchFamily="2" charset="2"/>
              <a:buChar char="§"/>
            </a:pPr>
            <a:r>
              <a:rPr lang="en-US" sz="2400">
                <a:cs typeface="Arial"/>
              </a:rPr>
              <a:t>1.9 million people received food access through COVID-19 funded partners</a:t>
            </a:r>
          </a:p>
          <a:p>
            <a:pPr marL="342900" indent="-342900">
              <a:spcBef>
                <a:spcPts val="1200"/>
              </a:spcBef>
              <a:spcAft>
                <a:spcPts val="600"/>
              </a:spcAft>
              <a:buClr>
                <a:schemeClr val="tx2"/>
              </a:buClr>
              <a:buFont typeface="Wingdings" pitchFamily="2" charset="2"/>
              <a:buChar char="§"/>
            </a:pPr>
            <a:r>
              <a:rPr lang="en-US" sz="2400">
                <a:cs typeface="Arial"/>
              </a:rPr>
              <a:t>6,308 individuals connected with utility assistance</a:t>
            </a:r>
          </a:p>
          <a:p>
            <a:pPr marL="342900" indent="-342900">
              <a:spcBef>
                <a:spcPts val="1200"/>
              </a:spcBef>
              <a:spcAft>
                <a:spcPts val="600"/>
              </a:spcAft>
              <a:buClr>
                <a:schemeClr val="tx2"/>
              </a:buClr>
              <a:buFont typeface="Wingdings" pitchFamily="2" charset="2"/>
              <a:buChar char="§"/>
            </a:pPr>
            <a:r>
              <a:rPr lang="en-US" sz="2400">
                <a:cs typeface="Arial"/>
              </a:rPr>
              <a:t>More than 35,000 people provided with homelessness and housing services during COVID-19 crisis.</a:t>
            </a:r>
          </a:p>
        </p:txBody>
      </p:sp>
    </p:spTree>
    <p:extLst>
      <p:ext uri="{BB962C8B-B14F-4D97-AF65-F5344CB8AC3E}">
        <p14:creationId xmlns:p14="http://schemas.microsoft.com/office/powerpoint/2010/main" val="147465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D3B898-C1C0-684A-8086-DB2684ACFD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34100" y="2895600"/>
            <a:ext cx="3467100" cy="3443986"/>
          </a:xfrm>
          <a:prstGeom prst="rect">
            <a:avLst/>
          </a:prstGeom>
          <a:ln w="12700">
            <a:solidFill>
              <a:schemeClr val="bg1"/>
            </a:solidFill>
          </a:ln>
        </p:spPr>
      </p:pic>
      <p:pic>
        <p:nvPicPr>
          <p:cNvPr id="10" name="Picture 9">
            <a:extLst>
              <a:ext uri="{FF2B5EF4-FFF2-40B4-BE49-F238E27FC236}">
                <a16:creationId xmlns:a16="http://schemas.microsoft.com/office/drawing/2014/main" id="{82FC6A98-C9E9-D74E-BCCB-0876C8BA54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01200" y="2895600"/>
            <a:ext cx="5029200" cy="3443976"/>
          </a:xfrm>
          <a:prstGeom prst="rect">
            <a:avLst/>
          </a:prstGeom>
          <a:ln w="12700">
            <a:solidFill>
              <a:schemeClr val="bg1"/>
            </a:solidFill>
          </a:ln>
        </p:spPr>
      </p:pic>
      <p:sp>
        <p:nvSpPr>
          <p:cNvPr id="2" name="Title 1">
            <a:extLst>
              <a:ext uri="{FF2B5EF4-FFF2-40B4-BE49-F238E27FC236}">
                <a16:creationId xmlns:a16="http://schemas.microsoft.com/office/drawing/2014/main" id="{01FAB959-7552-F449-A176-5B50C64DFA09}"/>
              </a:ext>
            </a:extLst>
          </p:cNvPr>
          <p:cNvSpPr>
            <a:spLocks noGrp="1"/>
          </p:cNvSpPr>
          <p:nvPr>
            <p:ph type="title"/>
          </p:nvPr>
        </p:nvSpPr>
        <p:spPr>
          <a:xfrm>
            <a:off x="762000" y="784416"/>
            <a:ext cx="12001500" cy="990589"/>
          </a:xfrm>
        </p:spPr>
        <p:txBody>
          <a:bodyPr anchor="b"/>
          <a:lstStyle/>
          <a:p>
            <a:pPr>
              <a:lnSpc>
                <a:spcPct val="76339"/>
              </a:lnSpc>
            </a:pPr>
            <a:r>
              <a:rPr lang="en-US"/>
              <a:t>ECONOMIC MOBI</a:t>
            </a:r>
            <a:r>
              <a:rPr lang="en-US" b="1"/>
              <a:t>LITY AND F</a:t>
            </a:r>
            <a:r>
              <a:rPr lang="en-US"/>
              <a:t>AMILY FINANCES</a:t>
            </a:r>
          </a:p>
        </p:txBody>
      </p:sp>
      <p:sp>
        <p:nvSpPr>
          <p:cNvPr id="3" name="Content Placeholder 2">
            <a:extLst>
              <a:ext uri="{FF2B5EF4-FFF2-40B4-BE49-F238E27FC236}">
                <a16:creationId xmlns:a16="http://schemas.microsoft.com/office/drawing/2014/main" id="{48C77650-86A3-E04C-AAD2-138A49053167}"/>
              </a:ext>
            </a:extLst>
          </p:cNvPr>
          <p:cNvSpPr>
            <a:spLocks noGrp="1"/>
          </p:cNvSpPr>
          <p:nvPr>
            <p:ph idx="1"/>
          </p:nvPr>
        </p:nvSpPr>
        <p:spPr>
          <a:xfrm>
            <a:off x="762001" y="1927422"/>
            <a:ext cx="12001500" cy="990590"/>
          </a:xfrm>
        </p:spPr>
        <p:txBody>
          <a:bodyPr anchor="t"/>
          <a:lstStyle/>
          <a:p>
            <a:pPr marL="0" indent="0" fontAlgn="base">
              <a:buNone/>
            </a:pPr>
            <a:r>
              <a:rPr lang="en-US">
                <a:latin typeface="Trade Gothic LT Light" panose="020B0403040303020004" pitchFamily="34" charset="0"/>
              </a:rPr>
              <a:t>Help families increase household incomes through training programs and </a:t>
            </a:r>
            <a:br>
              <a:rPr lang="en-US">
                <a:latin typeface="Trade Gothic LT Light" panose="020B0403040303020004" pitchFamily="34" charset="0"/>
              </a:rPr>
            </a:br>
            <a:r>
              <a:rPr lang="en-US">
                <a:latin typeface="Trade Gothic LT Light" panose="020B0403040303020004" pitchFamily="34" charset="0"/>
              </a:rPr>
              <a:t>tax assistance.</a:t>
            </a:r>
          </a:p>
        </p:txBody>
      </p:sp>
      <p:sp>
        <p:nvSpPr>
          <p:cNvPr id="6" name="Rectangle 5">
            <a:extLst>
              <a:ext uri="{FF2B5EF4-FFF2-40B4-BE49-F238E27FC236}">
                <a16:creationId xmlns:a16="http://schemas.microsoft.com/office/drawing/2014/main" id="{4D50E48A-4787-B144-ADC2-DC782B84BB4C}"/>
              </a:ext>
            </a:extLst>
          </p:cNvPr>
          <p:cNvSpPr/>
          <p:nvPr/>
        </p:nvSpPr>
        <p:spPr>
          <a:xfrm>
            <a:off x="4191001" y="6574961"/>
            <a:ext cx="8724899" cy="417506"/>
          </a:xfrm>
          <a:prstGeom prst="rect">
            <a:avLst/>
          </a:prstGeom>
        </p:spPr>
        <p:txBody>
          <a:bodyPr lIns="0" tIns="0" rIns="0" bIns="0" numCol="2" anchor="t">
            <a:noAutofit/>
          </a:bodyPr>
          <a:lstStyle/>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CENTERS FOR WORKING FAMILIES</a:t>
            </a:r>
            <a:br>
              <a:rPr lang="en-US" sz="2000">
                <a:latin typeface="TRADE GOTHIC LT COND NO. 18" panose="020B0506040303090004" pitchFamily="34" charset="0"/>
              </a:rPr>
            </a:b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TAX ASSISTANCE</a:t>
            </a:r>
          </a:p>
        </p:txBody>
      </p:sp>
      <p:sp>
        <p:nvSpPr>
          <p:cNvPr id="7" name="Rectangle 6">
            <a:extLst>
              <a:ext uri="{FF2B5EF4-FFF2-40B4-BE49-F238E27FC236}">
                <a16:creationId xmlns:a16="http://schemas.microsoft.com/office/drawing/2014/main" id="{9D9A0177-037A-7F47-B511-9807F66CAF42}"/>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8" name="Straight Connector 7">
            <a:extLst>
              <a:ext uri="{FF2B5EF4-FFF2-40B4-BE49-F238E27FC236}">
                <a16:creationId xmlns:a16="http://schemas.microsoft.com/office/drawing/2014/main" id="{586EBCE1-7726-8F46-BDCE-0CBC3CC97C9C}"/>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1C7B55-7772-D249-B8A4-B683499F37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895600"/>
            <a:ext cx="6134100" cy="3443974"/>
          </a:xfrm>
          <a:prstGeom prst="rect">
            <a:avLst/>
          </a:prstGeom>
        </p:spPr>
      </p:pic>
    </p:spTree>
    <p:extLst>
      <p:ext uri="{BB962C8B-B14F-4D97-AF65-F5344CB8AC3E}">
        <p14:creationId xmlns:p14="http://schemas.microsoft.com/office/powerpoint/2010/main" val="281399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5B3A691-456D-FF41-A11C-C5E8FF0EFE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84"/>
          <a:stretch/>
        </p:blipFill>
        <p:spPr>
          <a:xfrm>
            <a:off x="7086600" y="-82133"/>
            <a:ext cx="7543799" cy="7906871"/>
          </a:xfrm>
          <a:prstGeom prst="rect">
            <a:avLst/>
          </a:prstGeom>
        </p:spPr>
      </p:pic>
      <p:sp>
        <p:nvSpPr>
          <p:cNvPr id="2" name="Title 1">
            <a:extLst>
              <a:ext uri="{FF2B5EF4-FFF2-40B4-BE49-F238E27FC236}">
                <a16:creationId xmlns:a16="http://schemas.microsoft.com/office/drawing/2014/main" id="{01FAB959-7552-F449-A176-5B50C64DFA09}"/>
              </a:ext>
            </a:extLst>
          </p:cNvPr>
          <p:cNvSpPr>
            <a:spLocks noGrp="1"/>
          </p:cNvSpPr>
          <p:nvPr>
            <p:ph type="title"/>
          </p:nvPr>
        </p:nvSpPr>
        <p:spPr>
          <a:xfrm>
            <a:off x="762001" y="762000"/>
            <a:ext cx="6324599" cy="2133600"/>
          </a:xfrm>
        </p:spPr>
        <p:txBody>
          <a:bodyPr/>
          <a:lstStyle/>
          <a:p>
            <a:pPr>
              <a:lnSpc>
                <a:spcPct val="76339"/>
              </a:lnSpc>
            </a:pPr>
            <a:r>
              <a:rPr lang="en-US"/>
              <a:t>ECONOMIC MOBILITY AND FAMILY FINANCES: </a:t>
            </a:r>
            <a:br>
              <a:rPr lang="en-US"/>
            </a:br>
            <a:r>
              <a:rPr lang="en-US">
                <a:latin typeface="TRADE GOTHIC LT COND NO. 18" panose="020B0506040303090004" pitchFamily="34" charset="0"/>
              </a:rPr>
              <a:t>OUR IMPACT</a:t>
            </a:r>
          </a:p>
        </p:txBody>
      </p:sp>
      <p:sp>
        <p:nvSpPr>
          <p:cNvPr id="3" name="Content Placeholder 2">
            <a:extLst>
              <a:ext uri="{FF2B5EF4-FFF2-40B4-BE49-F238E27FC236}">
                <a16:creationId xmlns:a16="http://schemas.microsoft.com/office/drawing/2014/main" id="{48C77650-86A3-E04C-AAD2-138A49053167}"/>
              </a:ext>
            </a:extLst>
          </p:cNvPr>
          <p:cNvSpPr>
            <a:spLocks noGrp="1"/>
          </p:cNvSpPr>
          <p:nvPr>
            <p:ph idx="1"/>
          </p:nvPr>
        </p:nvSpPr>
        <p:spPr>
          <a:xfrm>
            <a:off x="762000" y="3048000"/>
            <a:ext cx="5369560" cy="4114800"/>
          </a:xfrm>
        </p:spPr>
        <p:txBody>
          <a:bodyPr anchor="ctr"/>
          <a:lstStyle/>
          <a:p>
            <a:pPr fontAlgn="base"/>
            <a:r>
              <a:rPr lang="en-US" b="1">
                <a:latin typeface="Arial"/>
                <a:cs typeface="Arial"/>
              </a:rPr>
              <a:t>$310 million</a:t>
            </a:r>
            <a:r>
              <a:rPr lang="en-US">
                <a:latin typeface="Arial"/>
                <a:cs typeface="Arial"/>
              </a:rPr>
              <a:t> claimed through the Earned Income Tax Credit (EITC) in 2020. </a:t>
            </a:r>
          </a:p>
          <a:p>
            <a:pPr fontAlgn="base"/>
            <a:r>
              <a:rPr lang="en-US" b="1">
                <a:latin typeface="Arial"/>
                <a:cs typeface="Arial"/>
              </a:rPr>
              <a:t>4,686 people</a:t>
            </a:r>
            <a:r>
              <a:rPr lang="en-US">
                <a:latin typeface="Arial"/>
                <a:cs typeface="Arial"/>
              </a:rPr>
              <a:t> connected with financial coaching services. </a:t>
            </a:r>
          </a:p>
          <a:p>
            <a:pPr fontAlgn="base"/>
            <a:r>
              <a:rPr lang="en-US" b="1">
                <a:latin typeface="Arial"/>
                <a:cs typeface="Arial"/>
              </a:rPr>
              <a:t>919 individuals</a:t>
            </a:r>
            <a:r>
              <a:rPr lang="en-US">
                <a:latin typeface="Arial"/>
                <a:cs typeface="Arial"/>
              </a:rPr>
              <a:t> enrolled in training or education. </a:t>
            </a:r>
          </a:p>
          <a:p>
            <a:pPr fontAlgn="base"/>
            <a:r>
              <a:rPr lang="en-US" b="1">
                <a:latin typeface="Arial"/>
                <a:cs typeface="Arial"/>
              </a:rPr>
              <a:t>1,100 workers</a:t>
            </a:r>
            <a:r>
              <a:rPr lang="en-US">
                <a:latin typeface="Arial"/>
                <a:cs typeface="Arial"/>
              </a:rPr>
              <a:t> placed in a job.</a:t>
            </a:r>
          </a:p>
        </p:txBody>
      </p:sp>
      <p:pic>
        <p:nvPicPr>
          <p:cNvPr id="11" name="Picture 10">
            <a:extLst>
              <a:ext uri="{FF2B5EF4-FFF2-40B4-BE49-F238E27FC236}">
                <a16:creationId xmlns:a16="http://schemas.microsoft.com/office/drawing/2014/main" id="{B245F8A1-2FDA-304F-BC73-0FB827C80628}"/>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6286499" y="4814046"/>
            <a:ext cx="8343901" cy="2971800"/>
          </a:xfrm>
          <a:prstGeom prst="rect">
            <a:avLst/>
          </a:prstGeom>
        </p:spPr>
      </p:pic>
      <p:sp>
        <p:nvSpPr>
          <p:cNvPr id="12" name="Rectangle 11">
            <a:extLst>
              <a:ext uri="{FF2B5EF4-FFF2-40B4-BE49-F238E27FC236}">
                <a16:creationId xmlns:a16="http://schemas.microsoft.com/office/drawing/2014/main" id="{A8718728-4FBE-7F4D-94E7-81DDB69CB5DA}"/>
              </a:ext>
            </a:extLst>
          </p:cNvPr>
          <p:cNvSpPr/>
          <p:nvPr/>
        </p:nvSpPr>
        <p:spPr>
          <a:xfrm>
            <a:off x="6286499" y="4852938"/>
            <a:ext cx="8343900" cy="297180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0E44A83-D188-C64B-AC25-931CDDF37E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8228" y="4661646"/>
            <a:ext cx="1027471" cy="796290"/>
          </a:xfrm>
          <a:prstGeom prst="rect">
            <a:avLst/>
          </a:prstGeom>
        </p:spPr>
      </p:pic>
      <p:sp>
        <p:nvSpPr>
          <p:cNvPr id="14" name="Rectangle 13">
            <a:extLst>
              <a:ext uri="{FF2B5EF4-FFF2-40B4-BE49-F238E27FC236}">
                <a16:creationId xmlns:a16="http://schemas.microsoft.com/office/drawing/2014/main" id="{C9E2AF85-A6E9-2847-9153-3A058C1A1DBB}"/>
              </a:ext>
            </a:extLst>
          </p:cNvPr>
          <p:cNvSpPr/>
          <p:nvPr/>
        </p:nvSpPr>
        <p:spPr>
          <a:xfrm>
            <a:off x="7658099" y="5113766"/>
            <a:ext cx="5867401" cy="900609"/>
          </a:xfrm>
          <a:prstGeom prst="rect">
            <a:avLst/>
          </a:prstGeom>
        </p:spPr>
        <p:txBody>
          <a:bodyPr wrap="square" lIns="0" tIns="0" rIns="0" bIns="0" anchor="t">
            <a:noAutofit/>
          </a:bodyPr>
          <a:lstStyle/>
          <a:p>
            <a:pPr>
              <a:lnSpc>
                <a:spcPct val="90000"/>
              </a:lnSpc>
              <a:spcAft>
                <a:spcPts val="600"/>
              </a:spcAft>
            </a:pPr>
            <a:r>
              <a:rPr lang="en-US" sz="2800" spc="55">
                <a:solidFill>
                  <a:schemeClr val="bg1"/>
                </a:solidFill>
                <a:latin typeface="Trade Gothic LT" panose="020B0503040303020004" pitchFamily="34" charset="0"/>
              </a:rPr>
              <a:t>It’s a haven of possibility. It helps get you to where you want to be.”</a:t>
            </a:r>
          </a:p>
        </p:txBody>
      </p:sp>
      <p:sp>
        <p:nvSpPr>
          <p:cNvPr id="16" name="TextBox 15">
            <a:extLst>
              <a:ext uri="{FF2B5EF4-FFF2-40B4-BE49-F238E27FC236}">
                <a16:creationId xmlns:a16="http://schemas.microsoft.com/office/drawing/2014/main" id="{269E1D2A-30A0-6849-A0A4-203C286D644A}"/>
              </a:ext>
            </a:extLst>
          </p:cNvPr>
          <p:cNvSpPr txBox="1"/>
          <p:nvPr/>
        </p:nvSpPr>
        <p:spPr>
          <a:xfrm>
            <a:off x="10543540" y="6795246"/>
            <a:ext cx="3931920" cy="990600"/>
          </a:xfrm>
          <a:prstGeom prst="rect">
            <a:avLst/>
          </a:prstGeom>
          <a:noFill/>
        </p:spPr>
        <p:txBody>
          <a:bodyPr wrap="square" lIns="0" tIns="0" rIns="0" bIns="0" rtlCol="0">
            <a:noAutofit/>
          </a:bodyPr>
          <a:lstStyle/>
          <a:p>
            <a:pPr>
              <a:lnSpc>
                <a:spcPct val="90000"/>
              </a:lnSpc>
            </a:pPr>
            <a:r>
              <a:rPr lang="en-US" sz="2800" b="1">
                <a:solidFill>
                  <a:schemeClr val="bg1"/>
                </a:solidFill>
                <a:latin typeface="TRADE GOTHIC LT BD CN NO.20" panose="020B0503040303020004" pitchFamily="34" charset="0"/>
              </a:rPr>
              <a:t>– DARRIN OGBURN</a:t>
            </a:r>
            <a:r>
              <a:rPr lang="en-US" sz="2400" b="1">
                <a:solidFill>
                  <a:schemeClr val="bg1"/>
                </a:solidFill>
                <a:latin typeface="TRADE GOTHIC LT BD CN NO.20" panose="020B0503040303020004" pitchFamily="34" charset="0"/>
              </a:rPr>
              <a:t>,</a:t>
            </a:r>
          </a:p>
          <a:p>
            <a:pPr defTabSz="228600">
              <a:lnSpc>
                <a:spcPct val="90000"/>
              </a:lnSpc>
            </a:pPr>
            <a:r>
              <a:rPr lang="en-US" b="1">
                <a:solidFill>
                  <a:schemeClr val="bg1"/>
                </a:solidFill>
                <a:latin typeface="TRADE GOTHIC LT BD CN NO.20" panose="020B0503040303020004" pitchFamily="34" charset="0"/>
              </a:rPr>
              <a:t>	</a:t>
            </a:r>
            <a:r>
              <a:rPr lang="en-US" sz="1600" b="1">
                <a:solidFill>
                  <a:schemeClr val="bg1"/>
                </a:solidFill>
                <a:latin typeface="TRADE GOTHIC LT BD CN NO.20" panose="020B0503040303020004" pitchFamily="34" charset="0"/>
              </a:rPr>
              <a:t>WHO WAS HOMELESS FOR 17 YEARS</a:t>
            </a:r>
          </a:p>
          <a:p>
            <a:pPr defTabSz="228600">
              <a:lnSpc>
                <a:spcPct val="90000"/>
              </a:lnSpc>
            </a:pPr>
            <a:r>
              <a:rPr lang="en-US" sz="1600" b="1">
                <a:solidFill>
                  <a:schemeClr val="bg1"/>
                </a:solidFill>
                <a:latin typeface="TRADE GOTHIC LT BD CN NO.20" panose="020B0503040303020004" pitchFamily="34" charset="0"/>
              </a:rPr>
              <a:t>	</a:t>
            </a:r>
            <a:r>
              <a:rPr lang="en-US" sz="1600">
                <a:solidFill>
                  <a:schemeClr val="bg1"/>
                </a:solidFill>
                <a:latin typeface="TRADE GOTHIC LT COND NO. 18" panose="020B0506040303090004" pitchFamily="34" charset="0"/>
              </a:rPr>
              <a:t>BEFORE HE FOUND HELP THROUGH A </a:t>
            </a:r>
            <a:r>
              <a:rPr lang="en-US" sz="1600" err="1">
                <a:solidFill>
                  <a:schemeClr val="bg1"/>
                </a:solidFill>
                <a:latin typeface="TRADE GOTHIC LT COND NO. 18" panose="020B0506040303090004" pitchFamily="34" charset="0"/>
              </a:rPr>
              <a:t>CWF</a:t>
            </a:r>
            <a:endParaRPr lang="en-US" sz="1600">
              <a:solidFill>
                <a:schemeClr val="bg1"/>
              </a:solidFill>
              <a:latin typeface="TRADE GOTHIC LT COND NO. 18" panose="020B0506040303090004" pitchFamily="34" charset="0"/>
            </a:endParaRPr>
          </a:p>
        </p:txBody>
      </p:sp>
    </p:spTree>
    <p:extLst>
      <p:ext uri="{BB962C8B-B14F-4D97-AF65-F5344CB8AC3E}">
        <p14:creationId xmlns:p14="http://schemas.microsoft.com/office/powerpoint/2010/main" val="2813704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3395-ADBE-A143-8653-6283D80F0BB6}"/>
              </a:ext>
            </a:extLst>
          </p:cNvPr>
          <p:cNvSpPr>
            <a:spLocks noGrp="1"/>
          </p:cNvSpPr>
          <p:nvPr>
            <p:ph type="title"/>
          </p:nvPr>
        </p:nvSpPr>
        <p:spPr/>
        <p:txBody>
          <a:bodyPr/>
          <a:lstStyle/>
          <a:p>
            <a:pPr>
              <a:lnSpc>
                <a:spcPct val="76339"/>
              </a:lnSpc>
            </a:pPr>
            <a:r>
              <a:rPr lang="en-US"/>
              <a:t>EARLY CHILDHOOD</a:t>
            </a:r>
          </a:p>
        </p:txBody>
      </p:sp>
      <p:sp>
        <p:nvSpPr>
          <p:cNvPr id="3" name="Content Placeholder 2">
            <a:extLst>
              <a:ext uri="{FF2B5EF4-FFF2-40B4-BE49-F238E27FC236}">
                <a16:creationId xmlns:a16="http://schemas.microsoft.com/office/drawing/2014/main" id="{18B7535F-2750-4E44-A1B7-5B930AC8CB0A}"/>
              </a:ext>
            </a:extLst>
          </p:cNvPr>
          <p:cNvSpPr>
            <a:spLocks noGrp="1"/>
          </p:cNvSpPr>
          <p:nvPr>
            <p:ph idx="1"/>
          </p:nvPr>
        </p:nvSpPr>
        <p:spPr>
          <a:xfrm>
            <a:off x="762000" y="1905000"/>
            <a:ext cx="13106400" cy="990595"/>
          </a:xfrm>
        </p:spPr>
        <p:txBody>
          <a:bodyPr/>
          <a:lstStyle/>
          <a:p>
            <a:pPr marL="0" indent="0" fontAlgn="base">
              <a:buNone/>
            </a:pPr>
            <a:r>
              <a:rPr lang="en-US">
                <a:latin typeface="Trade Gothic LT Light" panose="020B0403040303020004" pitchFamily="34" charset="0"/>
              </a:rPr>
              <a:t>Support our efforts to ensure every family can access quality, affordable child care.</a:t>
            </a:r>
            <a:endParaRPr lang="en-US"/>
          </a:p>
        </p:txBody>
      </p:sp>
      <p:sp>
        <p:nvSpPr>
          <p:cNvPr id="5" name="Rectangle 4">
            <a:extLst>
              <a:ext uri="{FF2B5EF4-FFF2-40B4-BE49-F238E27FC236}">
                <a16:creationId xmlns:a16="http://schemas.microsoft.com/office/drawing/2014/main" id="{E86D06B6-C5E5-E74E-90A7-F019E1B96D0C}"/>
              </a:ext>
            </a:extLst>
          </p:cNvPr>
          <p:cNvSpPr/>
          <p:nvPr/>
        </p:nvSpPr>
        <p:spPr>
          <a:xfrm>
            <a:off x="3924300" y="6574961"/>
            <a:ext cx="8977033" cy="685800"/>
          </a:xfrm>
          <a:prstGeom prst="rect">
            <a:avLst/>
          </a:prstGeom>
        </p:spPr>
        <p:txBody>
          <a:bodyPr lIns="0" tIns="0" rIns="0" bIns="0" numCol="3" anchor="t">
            <a:noAutofit/>
          </a:bodyPr>
          <a:lstStyle/>
          <a:p>
            <a:pPr marL="342900" indent="-342900" algn="ctr" fontAlgn="base">
              <a:lnSpc>
                <a:spcPct val="87500"/>
              </a:lnSpc>
              <a:buClr>
                <a:schemeClr val="accent3"/>
              </a:buClr>
              <a:buFont typeface="Wingdings" pitchFamily="2" charset="2"/>
              <a:buChar char="§"/>
            </a:pPr>
            <a:r>
              <a:rPr lang="en-US" sz="2000">
                <a:latin typeface="TRADE GOTHIC LT COND NO. 18"/>
              </a:rPr>
              <a:t>CONNECT4CARE KIDS</a:t>
            </a:r>
            <a:br>
              <a:rPr lang="en-US" sz="2000">
                <a:latin typeface="TRADE GOTHIC LT COND NO. 18" panose="020B0506040303090004" pitchFamily="34" charset="0"/>
              </a:rPr>
            </a:b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a:rPr>
              <a:t>READY4K</a:t>
            </a:r>
            <a:br>
              <a:rPr lang="en-US" sz="2000">
                <a:latin typeface="TRADE GOTHIC LT COND NO. 18" panose="020B0506040303090004" pitchFamily="34" charset="0"/>
              </a:rPr>
            </a:b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a:rPr>
              <a:t>SUPPORTS FOR CHILD CARE PROVIDERS AND CENTERS</a:t>
            </a:r>
          </a:p>
        </p:txBody>
      </p:sp>
      <p:sp>
        <p:nvSpPr>
          <p:cNvPr id="6" name="Rectangle 5">
            <a:extLst>
              <a:ext uri="{FF2B5EF4-FFF2-40B4-BE49-F238E27FC236}">
                <a16:creationId xmlns:a16="http://schemas.microsoft.com/office/drawing/2014/main" id="{D4000A93-03EB-1D49-BF49-5EC9F018D79B}"/>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7" name="Straight Connector 6">
            <a:extLst>
              <a:ext uri="{FF2B5EF4-FFF2-40B4-BE49-F238E27FC236}">
                <a16:creationId xmlns:a16="http://schemas.microsoft.com/office/drawing/2014/main" id="{A40C2878-5F38-3541-8D5B-6721347E76F4}"/>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05DC978-8746-5F47-9D53-E66A4751C4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10675354" y="2369553"/>
            <a:ext cx="3446372" cy="4463720"/>
          </a:xfrm>
          <a:prstGeom prst="rect">
            <a:avLst/>
          </a:prstGeom>
          <a:ln w="12700">
            <a:solidFill>
              <a:schemeClr val="bg1"/>
            </a:solidFill>
          </a:ln>
        </p:spPr>
      </p:pic>
      <p:pic>
        <p:nvPicPr>
          <p:cNvPr id="12" name="Picture 11">
            <a:extLst>
              <a:ext uri="{FF2B5EF4-FFF2-40B4-BE49-F238E27FC236}">
                <a16:creationId xmlns:a16="http://schemas.microsoft.com/office/drawing/2014/main" id="{064823F4-AA69-9A4C-914C-D73059C4E1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878227"/>
            <a:ext cx="4463720" cy="3446373"/>
          </a:xfrm>
          <a:prstGeom prst="rect">
            <a:avLst/>
          </a:prstGeom>
          <a:ln w="12700">
            <a:solidFill>
              <a:schemeClr val="bg1"/>
            </a:solidFill>
          </a:ln>
        </p:spPr>
      </p:pic>
      <p:pic>
        <p:nvPicPr>
          <p:cNvPr id="15" name="Picture 14">
            <a:extLst>
              <a:ext uri="{FF2B5EF4-FFF2-40B4-BE49-F238E27FC236}">
                <a16:creationId xmlns:a16="http://schemas.microsoft.com/office/drawing/2014/main" id="{CA5CF00A-9DBC-FB44-972E-CAD0BAB44F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43400" y="2895600"/>
            <a:ext cx="5823280" cy="3428996"/>
          </a:xfrm>
          <a:prstGeom prst="rect">
            <a:avLst/>
          </a:prstGeom>
          <a:ln w="12700">
            <a:solidFill>
              <a:schemeClr val="bg1"/>
            </a:solidFill>
          </a:ln>
        </p:spPr>
      </p:pic>
    </p:spTree>
    <p:extLst>
      <p:ext uri="{BB962C8B-B14F-4D97-AF65-F5344CB8AC3E}">
        <p14:creationId xmlns:p14="http://schemas.microsoft.com/office/powerpoint/2010/main" val="951481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5D6054-5724-AB4D-B0E1-9B9DFC5C8E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086600" cy="7772400"/>
          </a:xfrm>
          <a:prstGeom prst="rect">
            <a:avLst/>
          </a:prstGeom>
        </p:spPr>
      </p:pic>
      <p:pic>
        <p:nvPicPr>
          <p:cNvPr id="17" name="Picture 16">
            <a:extLst>
              <a:ext uri="{FF2B5EF4-FFF2-40B4-BE49-F238E27FC236}">
                <a16:creationId xmlns:a16="http://schemas.microsoft.com/office/drawing/2014/main" id="{7B312260-7D9D-C349-B629-142D2908AD3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 y="4638041"/>
            <a:ext cx="8343901" cy="3149457"/>
          </a:xfrm>
          <a:prstGeom prst="rect">
            <a:avLst/>
          </a:prstGeom>
        </p:spPr>
      </p:pic>
      <p:sp>
        <p:nvSpPr>
          <p:cNvPr id="18" name="Rectangle 17">
            <a:extLst>
              <a:ext uri="{FF2B5EF4-FFF2-40B4-BE49-F238E27FC236}">
                <a16:creationId xmlns:a16="http://schemas.microsoft.com/office/drawing/2014/main" id="{7B7F31EB-FB6B-FE42-BBF2-D4B2E0C5DD68}"/>
              </a:ext>
            </a:extLst>
          </p:cNvPr>
          <p:cNvSpPr/>
          <p:nvPr/>
        </p:nvSpPr>
        <p:spPr>
          <a:xfrm>
            <a:off x="-2" y="4622943"/>
            <a:ext cx="8343900" cy="314945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2F4D5AAF-FEBB-BB42-A5AB-40BC598637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728" y="4485641"/>
            <a:ext cx="1027471" cy="796290"/>
          </a:xfrm>
          <a:prstGeom prst="rect">
            <a:avLst/>
          </a:prstGeom>
        </p:spPr>
      </p:pic>
      <p:sp>
        <p:nvSpPr>
          <p:cNvPr id="20" name="Rectangle 19">
            <a:extLst>
              <a:ext uri="{FF2B5EF4-FFF2-40B4-BE49-F238E27FC236}">
                <a16:creationId xmlns:a16="http://schemas.microsoft.com/office/drawing/2014/main" id="{69F178E8-DB8A-C84B-8CD8-9578E6C1780F}"/>
              </a:ext>
            </a:extLst>
          </p:cNvPr>
          <p:cNvSpPr/>
          <p:nvPr/>
        </p:nvSpPr>
        <p:spPr>
          <a:xfrm>
            <a:off x="1371599" y="4937761"/>
            <a:ext cx="6476998" cy="2987039"/>
          </a:xfrm>
          <a:prstGeom prst="rect">
            <a:avLst/>
          </a:prstGeom>
        </p:spPr>
        <p:txBody>
          <a:bodyPr wrap="square" lIns="0" tIns="0" rIns="0" bIns="0" anchor="t">
            <a:noAutofit/>
          </a:bodyPr>
          <a:lstStyle/>
          <a:p>
            <a:pPr>
              <a:lnSpc>
                <a:spcPct val="90000"/>
              </a:lnSpc>
              <a:spcAft>
                <a:spcPts val="600"/>
              </a:spcAft>
            </a:pPr>
            <a:r>
              <a:rPr lang="en-US" sz="2800" spc="55">
                <a:latin typeface="Trade Gothic LT" panose="020B0503040303020004" pitchFamily="34" charset="0"/>
              </a:rPr>
              <a:t>When COVID-19 hit, we were committed to being there for the families who needed us. We’re glad United Way was there for us in return.”</a:t>
            </a:r>
          </a:p>
        </p:txBody>
      </p:sp>
      <p:sp>
        <p:nvSpPr>
          <p:cNvPr id="22" name="TextBox 21">
            <a:extLst>
              <a:ext uri="{FF2B5EF4-FFF2-40B4-BE49-F238E27FC236}">
                <a16:creationId xmlns:a16="http://schemas.microsoft.com/office/drawing/2014/main" id="{8575539F-20DF-8846-896C-621C38E3EFF1}"/>
              </a:ext>
            </a:extLst>
          </p:cNvPr>
          <p:cNvSpPr txBox="1"/>
          <p:nvPr/>
        </p:nvSpPr>
        <p:spPr>
          <a:xfrm>
            <a:off x="4257040" y="6644498"/>
            <a:ext cx="3931920" cy="990600"/>
          </a:xfrm>
          <a:prstGeom prst="rect">
            <a:avLst/>
          </a:prstGeom>
          <a:noFill/>
        </p:spPr>
        <p:txBody>
          <a:bodyPr wrap="square" lIns="0" tIns="0" rIns="0" bIns="0" rtlCol="0">
            <a:noAutofit/>
          </a:bodyPr>
          <a:lstStyle/>
          <a:p>
            <a:pPr>
              <a:lnSpc>
                <a:spcPct val="90000"/>
              </a:lnSpc>
            </a:pPr>
            <a:r>
              <a:rPr lang="en-US" sz="2800" b="1">
                <a:latin typeface="TRADE GOTHIC LT BD CN NO.20" panose="020B0503040303020004" pitchFamily="34" charset="0"/>
              </a:rPr>
              <a:t>– JAMIE MIDDAUGH</a:t>
            </a:r>
            <a:r>
              <a:rPr lang="en-US" sz="2400" b="1">
                <a:latin typeface="TRADE GOTHIC LT BD CN NO.20" panose="020B0503040303020004" pitchFamily="34" charset="0"/>
              </a:rPr>
              <a:t>,</a:t>
            </a:r>
          </a:p>
          <a:p>
            <a:pPr defTabSz="228600">
              <a:lnSpc>
                <a:spcPct val="90000"/>
              </a:lnSpc>
            </a:pPr>
            <a:r>
              <a:rPr lang="en-US" b="1">
                <a:latin typeface="TRADE GOTHIC LT BD CN NO.20" panose="020B0503040303020004" pitchFamily="34" charset="0"/>
              </a:rPr>
              <a:t>	</a:t>
            </a:r>
            <a:r>
              <a:rPr lang="en-US" sz="1600" b="1">
                <a:latin typeface="TRADE GOTHIC LT BD CN NO.20" panose="020B0503040303020004" pitchFamily="34" charset="0"/>
              </a:rPr>
              <a:t>DIRECTOR,</a:t>
            </a:r>
          </a:p>
          <a:p>
            <a:pPr defTabSz="228600">
              <a:lnSpc>
                <a:spcPct val="90000"/>
              </a:lnSpc>
            </a:pPr>
            <a:r>
              <a:rPr lang="en-US" sz="1600" b="1">
                <a:latin typeface="TRADE GOTHIC LT BD CN NO.20" panose="020B0503040303020004" pitchFamily="34" charset="0"/>
              </a:rPr>
              <a:t>	</a:t>
            </a:r>
            <a:r>
              <a:rPr lang="en-US" sz="1600" b="1" err="1">
                <a:latin typeface="TRADE GOTHIC LT COND NO. 18" panose="020B0506040303090004" pitchFamily="34" charset="0"/>
              </a:rPr>
              <a:t>LI’L</a:t>
            </a:r>
            <a:r>
              <a:rPr lang="en-US" sz="1600" b="1">
                <a:latin typeface="TRADE GOTHIC LT COND NO. 18" panose="020B0506040303090004" pitchFamily="34" charset="0"/>
              </a:rPr>
              <a:t> GRADUATES CHILD DEVELOPMENT CENTER</a:t>
            </a:r>
            <a:endParaRPr lang="en-US" sz="1600">
              <a:latin typeface="TRADE GOTHIC LT COND NO. 18" panose="020B0506040303090004" pitchFamily="34" charset="0"/>
            </a:endParaRPr>
          </a:p>
        </p:txBody>
      </p:sp>
      <p:sp>
        <p:nvSpPr>
          <p:cNvPr id="2" name="Title 1">
            <a:extLst>
              <a:ext uri="{FF2B5EF4-FFF2-40B4-BE49-F238E27FC236}">
                <a16:creationId xmlns:a16="http://schemas.microsoft.com/office/drawing/2014/main" id="{89693395-ADBE-A143-8653-6283D80F0BB6}"/>
              </a:ext>
            </a:extLst>
          </p:cNvPr>
          <p:cNvSpPr>
            <a:spLocks noGrp="1"/>
          </p:cNvSpPr>
          <p:nvPr>
            <p:ph type="title"/>
          </p:nvPr>
        </p:nvSpPr>
        <p:spPr>
          <a:xfrm>
            <a:off x="8535627" y="762000"/>
            <a:ext cx="5332773" cy="990600"/>
          </a:xfrm>
        </p:spPr>
        <p:txBody>
          <a:bodyPr anchor="t"/>
          <a:lstStyle/>
          <a:p>
            <a:pPr>
              <a:lnSpc>
                <a:spcPct val="76339"/>
              </a:lnSpc>
            </a:pPr>
            <a:r>
              <a:rPr lang="en-US"/>
              <a:t>EARLY CHILDHOOD: </a:t>
            </a:r>
            <a:br>
              <a:rPr lang="en-US"/>
            </a:br>
            <a:r>
              <a:rPr lang="en-US">
                <a:latin typeface="TRADE GOTHIC LT COND NO. 18" panose="020B0506040303090004" pitchFamily="34" charset="0"/>
              </a:rPr>
              <a:t>OUR IMPACT</a:t>
            </a:r>
          </a:p>
        </p:txBody>
      </p:sp>
      <p:sp>
        <p:nvSpPr>
          <p:cNvPr id="3" name="Content Placeholder 2">
            <a:extLst>
              <a:ext uri="{FF2B5EF4-FFF2-40B4-BE49-F238E27FC236}">
                <a16:creationId xmlns:a16="http://schemas.microsoft.com/office/drawing/2014/main" id="{18B7535F-2750-4E44-A1B7-5B930AC8CB0A}"/>
              </a:ext>
            </a:extLst>
          </p:cNvPr>
          <p:cNvSpPr>
            <a:spLocks noGrp="1"/>
          </p:cNvSpPr>
          <p:nvPr>
            <p:ph idx="1"/>
          </p:nvPr>
        </p:nvSpPr>
        <p:spPr>
          <a:xfrm>
            <a:off x="8496299" y="2097740"/>
            <a:ext cx="5372101" cy="5369859"/>
          </a:xfrm>
        </p:spPr>
        <p:txBody>
          <a:bodyPr anchor="t"/>
          <a:lstStyle/>
          <a:p>
            <a:pPr>
              <a:spcAft>
                <a:spcPts val="600"/>
              </a:spcAft>
            </a:pPr>
            <a:r>
              <a:rPr lang="en-US"/>
              <a:t>145 care providers have participated in our Child Development Associate program since its inception.  </a:t>
            </a:r>
          </a:p>
          <a:p>
            <a:pPr fontAlgn="base">
              <a:spcAft>
                <a:spcPts val="600"/>
              </a:spcAft>
            </a:pPr>
            <a:r>
              <a:rPr lang="en-US"/>
              <a:t>400 essential workers connected with child care during 2020.</a:t>
            </a:r>
          </a:p>
          <a:p>
            <a:pPr fontAlgn="base">
              <a:spcAft>
                <a:spcPts val="600"/>
              </a:spcAft>
            </a:pPr>
            <a:r>
              <a:rPr lang="en-US"/>
              <a:t>More than 300,000 pieces of PPE distributed to child care providers.</a:t>
            </a:r>
          </a:p>
        </p:txBody>
      </p:sp>
    </p:spTree>
    <p:extLst>
      <p:ext uri="{BB962C8B-B14F-4D97-AF65-F5344CB8AC3E}">
        <p14:creationId xmlns:p14="http://schemas.microsoft.com/office/powerpoint/2010/main" val="269305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F883-9277-884E-A3F2-E863A98471CB}"/>
              </a:ext>
            </a:extLst>
          </p:cNvPr>
          <p:cNvSpPr>
            <a:spLocks noGrp="1"/>
          </p:cNvSpPr>
          <p:nvPr>
            <p:ph type="title"/>
          </p:nvPr>
        </p:nvSpPr>
        <p:spPr/>
        <p:txBody>
          <a:bodyPr/>
          <a:lstStyle/>
          <a:p>
            <a:pPr>
              <a:lnSpc>
                <a:spcPct val="76339"/>
              </a:lnSpc>
            </a:pPr>
            <a:r>
              <a:rPr lang="en-US"/>
              <a:t>EDUCATION AND LITERACY</a:t>
            </a:r>
          </a:p>
        </p:txBody>
      </p:sp>
      <p:sp>
        <p:nvSpPr>
          <p:cNvPr id="3" name="Content Placeholder 2">
            <a:extLst>
              <a:ext uri="{FF2B5EF4-FFF2-40B4-BE49-F238E27FC236}">
                <a16:creationId xmlns:a16="http://schemas.microsoft.com/office/drawing/2014/main" id="{94E277BC-C77F-C240-A746-205E15D9667F}"/>
              </a:ext>
            </a:extLst>
          </p:cNvPr>
          <p:cNvSpPr>
            <a:spLocks noGrp="1"/>
          </p:cNvSpPr>
          <p:nvPr>
            <p:ph idx="1"/>
          </p:nvPr>
        </p:nvSpPr>
        <p:spPr>
          <a:xfrm>
            <a:off x="762000" y="1905000"/>
            <a:ext cx="13106400" cy="990594"/>
          </a:xfrm>
        </p:spPr>
        <p:txBody>
          <a:bodyPr/>
          <a:lstStyle/>
          <a:p>
            <a:pPr marL="0" indent="0" fontAlgn="base">
              <a:buNone/>
            </a:pPr>
            <a:r>
              <a:rPr lang="en-US">
                <a:latin typeface="Trade Gothic LT Light" panose="020B0403040303020004" pitchFamily="34" charset="0"/>
              </a:rPr>
              <a:t>Fund our initiatives to keep students on track to succeed in school and in life.</a:t>
            </a:r>
          </a:p>
        </p:txBody>
      </p:sp>
      <p:sp>
        <p:nvSpPr>
          <p:cNvPr id="5" name="Rectangle 4">
            <a:extLst>
              <a:ext uri="{FF2B5EF4-FFF2-40B4-BE49-F238E27FC236}">
                <a16:creationId xmlns:a16="http://schemas.microsoft.com/office/drawing/2014/main" id="{F4111C5B-B3BC-7346-8509-C43AADEF90DC}"/>
              </a:ext>
            </a:extLst>
          </p:cNvPr>
          <p:cNvSpPr/>
          <p:nvPr/>
        </p:nvSpPr>
        <p:spPr>
          <a:xfrm>
            <a:off x="4191001" y="6574961"/>
            <a:ext cx="8724899" cy="430953"/>
          </a:xfrm>
          <a:prstGeom prst="rect">
            <a:avLst/>
          </a:prstGeom>
        </p:spPr>
        <p:txBody>
          <a:bodyPr lIns="0" tIns="0" rIns="0" bIns="0" numCol="3" anchor="t">
            <a:noAutofit/>
          </a:bodyPr>
          <a:lstStyle/>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LITERACY</a:t>
            </a: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COMMUNITY SCHOOLS</a:t>
            </a:r>
          </a:p>
          <a:p>
            <a:pPr marL="342900" indent="-342900" algn="ctr" fontAlgn="base">
              <a:lnSpc>
                <a:spcPct val="87500"/>
              </a:lnSpc>
              <a:buClr>
                <a:schemeClr val="accent3"/>
              </a:buClr>
              <a:buFont typeface="Wingdings" pitchFamily="2" charset="2"/>
              <a:buChar char="§"/>
            </a:pPr>
            <a:r>
              <a:rPr lang="en-US" sz="2000">
                <a:latin typeface="TRADE GOTHIC LT COND NO. 18" panose="020B0506040303090004" pitchFamily="34" charset="0"/>
              </a:rPr>
              <a:t>DIGITAL INCLUSION</a:t>
            </a:r>
          </a:p>
        </p:txBody>
      </p:sp>
      <p:sp>
        <p:nvSpPr>
          <p:cNvPr id="6" name="Rectangle 5">
            <a:extLst>
              <a:ext uri="{FF2B5EF4-FFF2-40B4-BE49-F238E27FC236}">
                <a16:creationId xmlns:a16="http://schemas.microsoft.com/office/drawing/2014/main" id="{F34CC60C-1FBE-8C42-9D24-1AC90F240DEB}"/>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7" name="Straight Connector 6">
            <a:extLst>
              <a:ext uri="{FF2B5EF4-FFF2-40B4-BE49-F238E27FC236}">
                <a16:creationId xmlns:a16="http://schemas.microsoft.com/office/drawing/2014/main" id="{1A01C7F7-7441-4C4A-950F-FF7BBE441775}"/>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06AF715-083E-3C42-AF07-D5A628B574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82" y="2895592"/>
            <a:ext cx="3567953" cy="3429006"/>
          </a:xfrm>
          <a:prstGeom prst="rect">
            <a:avLst/>
          </a:prstGeom>
          <a:ln w="12700">
            <a:solidFill>
              <a:schemeClr val="bg1"/>
            </a:solidFill>
          </a:ln>
        </p:spPr>
      </p:pic>
      <p:pic>
        <p:nvPicPr>
          <p:cNvPr id="17" name="Picture 16">
            <a:extLst>
              <a:ext uri="{FF2B5EF4-FFF2-40B4-BE49-F238E27FC236}">
                <a16:creationId xmlns:a16="http://schemas.microsoft.com/office/drawing/2014/main" id="{1608824C-A069-804F-97ED-7362FD22D6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6599" y="2895593"/>
            <a:ext cx="3467099" cy="3429006"/>
          </a:xfrm>
          <a:prstGeom prst="rect">
            <a:avLst/>
          </a:prstGeom>
          <a:ln w="12700">
            <a:solidFill>
              <a:schemeClr val="bg1"/>
            </a:solidFill>
          </a:ln>
        </p:spPr>
      </p:pic>
      <p:pic>
        <p:nvPicPr>
          <p:cNvPr id="19" name="Picture 18">
            <a:extLst>
              <a:ext uri="{FF2B5EF4-FFF2-40B4-BE49-F238E27FC236}">
                <a16:creationId xmlns:a16="http://schemas.microsoft.com/office/drawing/2014/main" id="{8468946B-A705-5849-8FD2-67B34478AC4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53699" y="2895592"/>
            <a:ext cx="4081183" cy="3429008"/>
          </a:xfrm>
          <a:prstGeom prst="rect">
            <a:avLst/>
          </a:prstGeom>
          <a:ln w="12700">
            <a:solidFill>
              <a:schemeClr val="bg1"/>
            </a:solidFill>
          </a:ln>
        </p:spPr>
      </p:pic>
      <p:pic>
        <p:nvPicPr>
          <p:cNvPr id="23" name="Picture 22">
            <a:extLst>
              <a:ext uri="{FF2B5EF4-FFF2-40B4-BE49-F238E27FC236}">
                <a16:creationId xmlns:a16="http://schemas.microsoft.com/office/drawing/2014/main" id="{5895498C-3DC8-5D4B-A284-FF02EDFBDEF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18645" y="2895592"/>
            <a:ext cx="3567953" cy="3429006"/>
          </a:xfrm>
          <a:prstGeom prst="rect">
            <a:avLst/>
          </a:prstGeom>
          <a:ln w="12700">
            <a:solidFill>
              <a:schemeClr val="bg1"/>
            </a:solidFill>
          </a:ln>
        </p:spPr>
      </p:pic>
    </p:spTree>
    <p:extLst>
      <p:ext uri="{BB962C8B-B14F-4D97-AF65-F5344CB8AC3E}">
        <p14:creationId xmlns:p14="http://schemas.microsoft.com/office/powerpoint/2010/main" val="3487484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F883-9277-884E-A3F2-E863A98471CB}"/>
              </a:ext>
            </a:extLst>
          </p:cNvPr>
          <p:cNvSpPr>
            <a:spLocks noGrp="1"/>
          </p:cNvSpPr>
          <p:nvPr>
            <p:ph type="title"/>
          </p:nvPr>
        </p:nvSpPr>
        <p:spPr/>
        <p:txBody>
          <a:bodyPr anchor="t"/>
          <a:lstStyle/>
          <a:p>
            <a:pPr>
              <a:lnSpc>
                <a:spcPct val="76339"/>
              </a:lnSpc>
            </a:pPr>
            <a:r>
              <a:rPr lang="en-US"/>
              <a:t>EDUCATION AND LITERACY:</a:t>
            </a:r>
            <a:br>
              <a:rPr lang="en-US"/>
            </a:br>
            <a:r>
              <a:rPr lang="en-US">
                <a:latin typeface="TRADE GOTHIC LT COND NO. 18" panose="020B0506040303090004" pitchFamily="34" charset="0"/>
              </a:rPr>
              <a:t>OUR IMPACT</a:t>
            </a:r>
          </a:p>
        </p:txBody>
      </p:sp>
      <p:sp>
        <p:nvSpPr>
          <p:cNvPr id="3" name="Content Placeholder 2">
            <a:extLst>
              <a:ext uri="{FF2B5EF4-FFF2-40B4-BE49-F238E27FC236}">
                <a16:creationId xmlns:a16="http://schemas.microsoft.com/office/drawing/2014/main" id="{94E277BC-C77F-C240-A746-205E15D9667F}"/>
              </a:ext>
            </a:extLst>
          </p:cNvPr>
          <p:cNvSpPr>
            <a:spLocks noGrp="1"/>
          </p:cNvSpPr>
          <p:nvPr>
            <p:ph idx="1"/>
          </p:nvPr>
        </p:nvSpPr>
        <p:spPr>
          <a:xfrm>
            <a:off x="762000" y="2309892"/>
            <a:ext cx="5372100" cy="4419600"/>
          </a:xfrm>
        </p:spPr>
        <p:txBody>
          <a:bodyPr/>
          <a:lstStyle/>
          <a:p>
            <a:pPr fontAlgn="base">
              <a:lnSpc>
                <a:spcPct val="100000"/>
              </a:lnSpc>
              <a:spcAft>
                <a:spcPts val="600"/>
              </a:spcAft>
            </a:pPr>
            <a:r>
              <a:rPr lang="en-US" b="1"/>
              <a:t>8,000+ K-12 students</a:t>
            </a:r>
            <a:r>
              <a:rPr lang="en-US"/>
              <a:t> across Wayne, Oakland and Macomb counties provided with more than </a:t>
            </a:r>
            <a:r>
              <a:rPr lang="en-US" b="1"/>
              <a:t>33,000 free books</a:t>
            </a:r>
            <a:r>
              <a:rPr lang="en-US"/>
              <a:t>. </a:t>
            </a:r>
          </a:p>
          <a:p>
            <a:pPr fontAlgn="base">
              <a:lnSpc>
                <a:spcPct val="100000"/>
              </a:lnSpc>
              <a:spcAft>
                <a:spcPts val="600"/>
              </a:spcAft>
            </a:pPr>
            <a:r>
              <a:rPr lang="en-US" b="1"/>
              <a:t>6,500 parents and caregivers</a:t>
            </a:r>
            <a:r>
              <a:rPr lang="en-US"/>
              <a:t> receiving literacy and growth text tips and support through READY4K. </a:t>
            </a:r>
          </a:p>
        </p:txBody>
      </p:sp>
      <p:pic>
        <p:nvPicPr>
          <p:cNvPr id="7" name="Picture 6">
            <a:extLst>
              <a:ext uri="{FF2B5EF4-FFF2-40B4-BE49-F238E27FC236}">
                <a16:creationId xmlns:a16="http://schemas.microsoft.com/office/drawing/2014/main" id="{60840490-8B99-D147-84A8-E8460CDF19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53700" y="5151120"/>
            <a:ext cx="4076700" cy="2619632"/>
          </a:xfrm>
          <a:prstGeom prst="rect">
            <a:avLst/>
          </a:prstGeom>
          <a:ln w="12700">
            <a:solidFill>
              <a:schemeClr val="bg1"/>
            </a:solidFill>
          </a:ln>
        </p:spPr>
      </p:pic>
      <p:pic>
        <p:nvPicPr>
          <p:cNvPr id="15" name="Picture 14">
            <a:extLst>
              <a:ext uri="{FF2B5EF4-FFF2-40B4-BE49-F238E27FC236}">
                <a16:creationId xmlns:a16="http://schemas.microsoft.com/office/drawing/2014/main" id="{AAB492EE-FEBA-F441-849E-17425D5F97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06290" y="5151120"/>
            <a:ext cx="1747410" cy="2619632"/>
          </a:xfrm>
          <a:prstGeom prst="rect">
            <a:avLst/>
          </a:prstGeom>
          <a:ln w="12700">
            <a:solidFill>
              <a:schemeClr val="bg1"/>
            </a:solidFill>
          </a:ln>
        </p:spPr>
      </p:pic>
      <p:pic>
        <p:nvPicPr>
          <p:cNvPr id="17" name="Picture 16">
            <a:extLst>
              <a:ext uri="{FF2B5EF4-FFF2-40B4-BE49-F238E27FC236}">
                <a16:creationId xmlns:a16="http://schemas.microsoft.com/office/drawing/2014/main" id="{20DDB9C2-01D3-B34A-BD9A-D3382AE2C6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6600" y="5151120"/>
            <a:ext cx="1721224" cy="2619632"/>
          </a:xfrm>
          <a:prstGeom prst="rect">
            <a:avLst/>
          </a:prstGeom>
          <a:ln w="12700">
            <a:solidFill>
              <a:schemeClr val="bg1"/>
            </a:solidFill>
          </a:ln>
        </p:spPr>
      </p:pic>
      <p:pic>
        <p:nvPicPr>
          <p:cNvPr id="19" name="Picture 18">
            <a:extLst>
              <a:ext uri="{FF2B5EF4-FFF2-40B4-BE49-F238E27FC236}">
                <a16:creationId xmlns:a16="http://schemas.microsoft.com/office/drawing/2014/main" id="{C72DD92E-1549-FF46-BD00-2B53BFE3184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6600" y="-4482"/>
            <a:ext cx="7543800" cy="5186082"/>
          </a:xfrm>
          <a:prstGeom prst="rect">
            <a:avLst/>
          </a:prstGeom>
          <a:ln w="12700">
            <a:solidFill>
              <a:schemeClr val="bg1"/>
            </a:solidFill>
          </a:ln>
        </p:spPr>
      </p:pic>
    </p:spTree>
    <p:extLst>
      <p:ext uri="{BB962C8B-B14F-4D97-AF65-F5344CB8AC3E}">
        <p14:creationId xmlns:p14="http://schemas.microsoft.com/office/powerpoint/2010/main" val="2841589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6DB4D4FC-DF69-9348-86FA-DF472BC535F6}"/>
              </a:ext>
            </a:extLst>
          </p:cNvPr>
          <p:cNvGrpSpPr/>
          <p:nvPr/>
        </p:nvGrpSpPr>
        <p:grpSpPr>
          <a:xfrm>
            <a:off x="4176525" y="4017359"/>
            <a:ext cx="2435937" cy="2104502"/>
            <a:chOff x="322422" y="4008737"/>
            <a:chExt cx="2435937" cy="2104502"/>
          </a:xfrm>
        </p:grpSpPr>
        <p:cxnSp>
          <p:nvCxnSpPr>
            <p:cNvPr id="136" name="Straight Connector 135">
              <a:extLst>
                <a:ext uri="{FF2B5EF4-FFF2-40B4-BE49-F238E27FC236}">
                  <a16:creationId xmlns:a16="http://schemas.microsoft.com/office/drawing/2014/main" id="{691765EA-7B1C-6148-8D56-69A0193EF01A}"/>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4315C1D-646D-514A-9FD0-06FDC463AB43}"/>
                </a:ext>
              </a:extLst>
            </p:cNvPr>
            <p:cNvCxnSpPr>
              <a:cxnSpLocks/>
            </p:cNvCxnSpPr>
            <p:nvPr/>
          </p:nvCxnSpPr>
          <p:spPr>
            <a:xfrm>
              <a:off x="322422" y="6107063"/>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3850CD83-B4F8-DB4A-9E95-A55EA97CEBF5}"/>
              </a:ext>
            </a:extLst>
          </p:cNvPr>
          <p:cNvGrpSpPr/>
          <p:nvPr/>
        </p:nvGrpSpPr>
        <p:grpSpPr>
          <a:xfrm>
            <a:off x="8030628" y="4017359"/>
            <a:ext cx="2435937" cy="2104502"/>
            <a:chOff x="322422" y="4008737"/>
            <a:chExt cx="2435937" cy="2104502"/>
          </a:xfrm>
        </p:grpSpPr>
        <p:cxnSp>
          <p:nvCxnSpPr>
            <p:cNvPr id="139" name="Straight Connector 138">
              <a:extLst>
                <a:ext uri="{FF2B5EF4-FFF2-40B4-BE49-F238E27FC236}">
                  <a16:creationId xmlns:a16="http://schemas.microsoft.com/office/drawing/2014/main" id="{250E1174-4F77-304A-8861-F30940BD0835}"/>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4E3A2FA-58A0-8941-B444-19E263655CBB}"/>
                </a:ext>
              </a:extLst>
            </p:cNvPr>
            <p:cNvCxnSpPr>
              <a:cxnSpLocks/>
            </p:cNvCxnSpPr>
            <p:nvPr/>
          </p:nvCxnSpPr>
          <p:spPr>
            <a:xfrm>
              <a:off x="322422" y="6107063"/>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6434D3A1-DE3C-A94A-B5DA-00928BD6BE07}"/>
              </a:ext>
            </a:extLst>
          </p:cNvPr>
          <p:cNvGrpSpPr/>
          <p:nvPr/>
        </p:nvGrpSpPr>
        <p:grpSpPr>
          <a:xfrm>
            <a:off x="11884731" y="4017359"/>
            <a:ext cx="2435937" cy="2104502"/>
            <a:chOff x="322422" y="4008737"/>
            <a:chExt cx="2435937" cy="2104502"/>
          </a:xfrm>
        </p:grpSpPr>
        <p:cxnSp>
          <p:nvCxnSpPr>
            <p:cNvPr id="142" name="Straight Connector 141">
              <a:extLst>
                <a:ext uri="{FF2B5EF4-FFF2-40B4-BE49-F238E27FC236}">
                  <a16:creationId xmlns:a16="http://schemas.microsoft.com/office/drawing/2014/main" id="{64773026-8483-3F41-AC14-8723722A8915}"/>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42C6922-45F1-0E46-ABDD-B8173C4200E4}"/>
                </a:ext>
              </a:extLst>
            </p:cNvPr>
            <p:cNvCxnSpPr>
              <a:cxnSpLocks/>
            </p:cNvCxnSpPr>
            <p:nvPr/>
          </p:nvCxnSpPr>
          <p:spPr>
            <a:xfrm>
              <a:off x="322422" y="6107063"/>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8ACB2921-46AC-3241-A5EA-17C7A76FB71D}"/>
              </a:ext>
            </a:extLst>
          </p:cNvPr>
          <p:cNvGrpSpPr/>
          <p:nvPr/>
        </p:nvGrpSpPr>
        <p:grpSpPr>
          <a:xfrm rot="10800000">
            <a:off x="2248812" y="2139273"/>
            <a:ext cx="2435937" cy="2107753"/>
            <a:chOff x="322422" y="4008737"/>
            <a:chExt cx="2435937" cy="2107753"/>
          </a:xfrm>
        </p:grpSpPr>
        <p:cxnSp>
          <p:nvCxnSpPr>
            <p:cNvPr id="145" name="Straight Connector 144">
              <a:extLst>
                <a:ext uri="{FF2B5EF4-FFF2-40B4-BE49-F238E27FC236}">
                  <a16:creationId xmlns:a16="http://schemas.microsoft.com/office/drawing/2014/main" id="{4784F004-73E2-4347-8819-548590C1E59C}"/>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2E8BF5C-638E-D94C-816F-D8ED5F49018F}"/>
                </a:ext>
              </a:extLst>
            </p:cNvPr>
            <p:cNvCxnSpPr>
              <a:cxnSpLocks/>
            </p:cNvCxnSpPr>
            <p:nvPr/>
          </p:nvCxnSpPr>
          <p:spPr>
            <a:xfrm>
              <a:off x="322422" y="6116490"/>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36017E85-0942-ED44-90F0-D8876A19E185}"/>
              </a:ext>
            </a:extLst>
          </p:cNvPr>
          <p:cNvGrpSpPr/>
          <p:nvPr/>
        </p:nvGrpSpPr>
        <p:grpSpPr>
          <a:xfrm rot="10800000">
            <a:off x="6102915" y="2139273"/>
            <a:ext cx="2435937" cy="2107753"/>
            <a:chOff x="322422" y="4008737"/>
            <a:chExt cx="2435937" cy="2107753"/>
          </a:xfrm>
        </p:grpSpPr>
        <p:cxnSp>
          <p:nvCxnSpPr>
            <p:cNvPr id="148" name="Straight Connector 147">
              <a:extLst>
                <a:ext uri="{FF2B5EF4-FFF2-40B4-BE49-F238E27FC236}">
                  <a16:creationId xmlns:a16="http://schemas.microsoft.com/office/drawing/2014/main" id="{CDBABF0F-E195-2540-8B17-CBD618C52953}"/>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E8E9D87-B707-8F42-AFD1-3FA76F55B8A9}"/>
                </a:ext>
              </a:extLst>
            </p:cNvPr>
            <p:cNvCxnSpPr>
              <a:cxnSpLocks/>
            </p:cNvCxnSpPr>
            <p:nvPr/>
          </p:nvCxnSpPr>
          <p:spPr>
            <a:xfrm>
              <a:off x="322422" y="6116490"/>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A547C3CE-26A5-1C4E-BC24-EDF03656D650}"/>
              </a:ext>
            </a:extLst>
          </p:cNvPr>
          <p:cNvGrpSpPr/>
          <p:nvPr/>
        </p:nvGrpSpPr>
        <p:grpSpPr>
          <a:xfrm rot="10800000">
            <a:off x="9957018" y="2139273"/>
            <a:ext cx="2435937" cy="2107753"/>
            <a:chOff x="322422" y="4008737"/>
            <a:chExt cx="2435937" cy="2107753"/>
          </a:xfrm>
        </p:grpSpPr>
        <p:cxnSp>
          <p:nvCxnSpPr>
            <p:cNvPr id="151" name="Straight Connector 150">
              <a:extLst>
                <a:ext uri="{FF2B5EF4-FFF2-40B4-BE49-F238E27FC236}">
                  <a16:creationId xmlns:a16="http://schemas.microsoft.com/office/drawing/2014/main" id="{95DEF5C5-ED68-4545-A90B-27F9A5D12A16}"/>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6271EA0-388B-A94A-BF99-2ECC0E0E6638}"/>
                </a:ext>
              </a:extLst>
            </p:cNvPr>
            <p:cNvCxnSpPr>
              <a:cxnSpLocks/>
            </p:cNvCxnSpPr>
            <p:nvPr/>
          </p:nvCxnSpPr>
          <p:spPr>
            <a:xfrm>
              <a:off x="322422" y="6116490"/>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BC0D16E-CEE2-4140-A3B8-A3C25A6E5FD2}"/>
              </a:ext>
            </a:extLst>
          </p:cNvPr>
          <p:cNvGrpSpPr/>
          <p:nvPr/>
        </p:nvGrpSpPr>
        <p:grpSpPr>
          <a:xfrm>
            <a:off x="322422" y="4017359"/>
            <a:ext cx="2435937" cy="2104502"/>
            <a:chOff x="322422" y="4008737"/>
            <a:chExt cx="2435937" cy="2104502"/>
          </a:xfrm>
        </p:grpSpPr>
        <p:cxnSp>
          <p:nvCxnSpPr>
            <p:cNvPr id="130" name="Straight Connector 129">
              <a:extLst>
                <a:ext uri="{FF2B5EF4-FFF2-40B4-BE49-F238E27FC236}">
                  <a16:creationId xmlns:a16="http://schemas.microsoft.com/office/drawing/2014/main" id="{3DDB9ACB-23B6-794F-B127-53DAB5744F34}"/>
                </a:ext>
              </a:extLst>
            </p:cNvPr>
            <p:cNvCxnSpPr>
              <a:cxnSpLocks/>
            </p:cNvCxnSpPr>
            <p:nvPr/>
          </p:nvCxnSpPr>
          <p:spPr>
            <a:xfrm>
              <a:off x="1540390" y="4008737"/>
              <a:ext cx="0" cy="210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AB58055-DFE9-FD4F-B951-0340E07E0A44}"/>
                </a:ext>
              </a:extLst>
            </p:cNvPr>
            <p:cNvCxnSpPr>
              <a:cxnSpLocks/>
            </p:cNvCxnSpPr>
            <p:nvPr/>
          </p:nvCxnSpPr>
          <p:spPr>
            <a:xfrm>
              <a:off x="322422" y="6107063"/>
              <a:ext cx="24359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514DFDE-B433-7445-A889-F78EEF6D9DE3}"/>
              </a:ext>
            </a:extLst>
          </p:cNvPr>
          <p:cNvGrpSpPr/>
          <p:nvPr/>
        </p:nvGrpSpPr>
        <p:grpSpPr>
          <a:xfrm>
            <a:off x="1546196" y="4018984"/>
            <a:ext cx="11563722" cy="188054"/>
            <a:chOff x="1546196" y="4018984"/>
            <a:chExt cx="11563722" cy="188054"/>
          </a:xfrm>
        </p:grpSpPr>
        <p:pic>
          <p:nvPicPr>
            <p:cNvPr id="121" name="Picture 120">
              <a:extLst>
                <a:ext uri="{FF2B5EF4-FFF2-40B4-BE49-F238E27FC236}">
                  <a16:creationId xmlns:a16="http://schemas.microsoft.com/office/drawing/2014/main" id="{5136C248-D713-0F4B-BE2D-720CF34B53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31" b="-5765"/>
            <a:stretch/>
          </p:blipFill>
          <p:spPr>
            <a:xfrm rot="1800000">
              <a:off x="1546196" y="4018984"/>
              <a:ext cx="1971094" cy="188054"/>
            </a:xfrm>
            <a:prstGeom prst="rect">
              <a:avLst/>
            </a:prstGeom>
          </p:spPr>
        </p:pic>
        <p:pic>
          <p:nvPicPr>
            <p:cNvPr id="123" name="Picture 122">
              <a:extLst>
                <a:ext uri="{FF2B5EF4-FFF2-40B4-BE49-F238E27FC236}">
                  <a16:creationId xmlns:a16="http://schemas.microsoft.com/office/drawing/2014/main" id="{4FAD081B-6BAC-5F43-B0BF-91466E96AE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31" b="-5765"/>
            <a:stretch/>
          </p:blipFill>
          <p:spPr>
            <a:xfrm rot="1800000">
              <a:off x="5383248" y="4018984"/>
              <a:ext cx="1971094" cy="188054"/>
            </a:xfrm>
            <a:prstGeom prst="rect">
              <a:avLst/>
            </a:prstGeom>
          </p:spPr>
        </p:pic>
        <p:pic>
          <p:nvPicPr>
            <p:cNvPr id="124" name="Picture 123">
              <a:extLst>
                <a:ext uri="{FF2B5EF4-FFF2-40B4-BE49-F238E27FC236}">
                  <a16:creationId xmlns:a16="http://schemas.microsoft.com/office/drawing/2014/main" id="{A768E7D5-1862-664D-9F91-2F38E211C6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31" b="-5765"/>
            <a:stretch/>
          </p:blipFill>
          <p:spPr>
            <a:xfrm rot="1800000">
              <a:off x="9220300" y="4018984"/>
              <a:ext cx="1971094" cy="188054"/>
            </a:xfrm>
            <a:prstGeom prst="rect">
              <a:avLst/>
            </a:prstGeom>
          </p:spPr>
        </p:pic>
        <p:pic>
          <p:nvPicPr>
            <p:cNvPr id="125" name="Picture 124">
              <a:extLst>
                <a:ext uri="{FF2B5EF4-FFF2-40B4-BE49-F238E27FC236}">
                  <a16:creationId xmlns:a16="http://schemas.microsoft.com/office/drawing/2014/main" id="{D8A19E4F-1204-C245-865E-DBD69FD00D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31" b="-5765"/>
            <a:stretch/>
          </p:blipFill>
          <p:spPr>
            <a:xfrm rot="9000000">
              <a:off x="3464722" y="4018984"/>
              <a:ext cx="1971094" cy="188054"/>
            </a:xfrm>
            <a:prstGeom prst="rect">
              <a:avLst/>
            </a:prstGeom>
          </p:spPr>
        </p:pic>
        <p:pic>
          <p:nvPicPr>
            <p:cNvPr id="126" name="Picture 125">
              <a:extLst>
                <a:ext uri="{FF2B5EF4-FFF2-40B4-BE49-F238E27FC236}">
                  <a16:creationId xmlns:a16="http://schemas.microsoft.com/office/drawing/2014/main" id="{F3244ECE-D1B5-F040-82F2-26806E6EF4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31" b="-5765"/>
            <a:stretch/>
          </p:blipFill>
          <p:spPr>
            <a:xfrm rot="9000000">
              <a:off x="7301774" y="4018984"/>
              <a:ext cx="1971094" cy="188054"/>
            </a:xfrm>
            <a:prstGeom prst="rect">
              <a:avLst/>
            </a:prstGeom>
          </p:spPr>
        </p:pic>
        <p:pic>
          <p:nvPicPr>
            <p:cNvPr id="127" name="Picture 126">
              <a:extLst>
                <a:ext uri="{FF2B5EF4-FFF2-40B4-BE49-F238E27FC236}">
                  <a16:creationId xmlns:a16="http://schemas.microsoft.com/office/drawing/2014/main" id="{4D68151D-7CED-954E-BA2C-DEE37BD549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231" b="-5765"/>
            <a:stretch/>
          </p:blipFill>
          <p:spPr>
            <a:xfrm rot="9000000">
              <a:off x="11138824" y="4018984"/>
              <a:ext cx="1971094" cy="188054"/>
            </a:xfrm>
            <a:prstGeom prst="rect">
              <a:avLst/>
            </a:prstGeom>
          </p:spPr>
        </p:pic>
      </p:grpSp>
      <p:pic>
        <p:nvPicPr>
          <p:cNvPr id="16" name="Picture 15">
            <a:extLst>
              <a:ext uri="{FF2B5EF4-FFF2-40B4-BE49-F238E27FC236}">
                <a16:creationId xmlns:a16="http://schemas.microsoft.com/office/drawing/2014/main" id="{2427070D-FFE3-2A4D-BD4F-3BE5E457E0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2677" r="-1123" b="-20925"/>
          <a:stretch/>
        </p:blipFill>
        <p:spPr>
          <a:xfrm>
            <a:off x="0" y="322946"/>
            <a:ext cx="3953834" cy="793691"/>
          </a:xfrm>
          <a:prstGeom prst="rect">
            <a:avLst/>
          </a:prstGeom>
        </p:spPr>
      </p:pic>
      <p:sp>
        <p:nvSpPr>
          <p:cNvPr id="2" name="Title 1">
            <a:extLst>
              <a:ext uri="{FF2B5EF4-FFF2-40B4-BE49-F238E27FC236}">
                <a16:creationId xmlns:a16="http://schemas.microsoft.com/office/drawing/2014/main" id="{098A232D-3F43-A843-9F04-C75D43CBA21D}"/>
              </a:ext>
            </a:extLst>
          </p:cNvPr>
          <p:cNvSpPr>
            <a:spLocks noGrp="1"/>
          </p:cNvSpPr>
          <p:nvPr>
            <p:ph type="title"/>
          </p:nvPr>
        </p:nvSpPr>
        <p:spPr>
          <a:xfrm>
            <a:off x="771088" y="551546"/>
            <a:ext cx="3557356" cy="999496"/>
          </a:xfrm>
        </p:spPr>
        <p:txBody>
          <a:bodyPr anchor="t"/>
          <a:lstStyle/>
          <a:p>
            <a:pPr>
              <a:lnSpc>
                <a:spcPct val="76339"/>
              </a:lnSpc>
            </a:pPr>
            <a:r>
              <a:rPr lang="en-US">
                <a:latin typeface="TRADE GOTHIC LT COND NO. 18" panose="020B0506040303090004" pitchFamily="34" charset="0"/>
              </a:rPr>
              <a:t>OUR  </a:t>
            </a:r>
            <a:r>
              <a:rPr lang="en-US"/>
              <a:t>HISTORY</a:t>
            </a:r>
          </a:p>
        </p:txBody>
      </p:sp>
      <p:grpSp>
        <p:nvGrpSpPr>
          <p:cNvPr id="35" name="Group 34">
            <a:extLst>
              <a:ext uri="{FF2B5EF4-FFF2-40B4-BE49-F238E27FC236}">
                <a16:creationId xmlns:a16="http://schemas.microsoft.com/office/drawing/2014/main" id="{8540604D-9859-7A42-9F44-0434511E04F4}"/>
              </a:ext>
            </a:extLst>
          </p:cNvPr>
          <p:cNvGrpSpPr/>
          <p:nvPr/>
        </p:nvGrpSpPr>
        <p:grpSpPr>
          <a:xfrm>
            <a:off x="0" y="7781543"/>
            <a:ext cx="14630360" cy="457201"/>
            <a:chOff x="0" y="7781543"/>
            <a:chExt cx="14630360" cy="457201"/>
          </a:xfrm>
        </p:grpSpPr>
        <p:pic>
          <p:nvPicPr>
            <p:cNvPr id="36" name="Picture 35">
              <a:extLst>
                <a:ext uri="{FF2B5EF4-FFF2-40B4-BE49-F238E27FC236}">
                  <a16:creationId xmlns:a16="http://schemas.microsoft.com/office/drawing/2014/main" id="{B5500821-3103-DB43-B8DC-8A4DCAA4B742}"/>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0" y="7781543"/>
              <a:ext cx="14630360" cy="457200"/>
            </a:xfrm>
            <a:prstGeom prst="rect">
              <a:avLst/>
            </a:prstGeom>
          </p:spPr>
        </p:pic>
        <p:sp>
          <p:nvSpPr>
            <p:cNvPr id="37" name="TextBox 36">
              <a:extLst>
                <a:ext uri="{FF2B5EF4-FFF2-40B4-BE49-F238E27FC236}">
                  <a16:creationId xmlns:a16="http://schemas.microsoft.com/office/drawing/2014/main" id="{2AF40AF1-26D9-334C-AA12-96B45C2B36FB}"/>
                </a:ext>
              </a:extLst>
            </p:cNvPr>
            <p:cNvSpPr txBox="1"/>
            <p:nvPr userDrawn="1"/>
          </p:nvSpPr>
          <p:spPr>
            <a:xfrm>
              <a:off x="9601200" y="7781543"/>
              <a:ext cx="3762756" cy="457201"/>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16">
                  <a:solidFill>
                    <a:schemeClr val="bg1"/>
                  </a:solidFill>
                  <a:latin typeface="TRADE GOTHIC LT BD CN NO.20" panose="020B0503040303020004" pitchFamily="34" charset="0"/>
                </a:rPr>
                <a:t>STAND TOGETHER, LIVE UNITED: </a:t>
              </a:r>
              <a:r>
                <a:rPr lang="en-US" sz="1200" b="0" i="0" spc="-16">
                  <a:solidFill>
                    <a:schemeClr val="bg1"/>
                  </a:solidFill>
                  <a:latin typeface="TRADE GOTHIC LT COND NO. 18" panose="020B0506040303090004" pitchFamily="34" charset="0"/>
                </a:rPr>
                <a:t>2021-22 COMMUNITY GIVING CAMPAIGN</a:t>
              </a:r>
            </a:p>
          </p:txBody>
        </p:sp>
        <p:pic>
          <p:nvPicPr>
            <p:cNvPr id="38" name="Graphic 37">
              <a:extLst>
                <a:ext uri="{FF2B5EF4-FFF2-40B4-BE49-F238E27FC236}">
                  <a16:creationId xmlns:a16="http://schemas.microsoft.com/office/drawing/2014/main" id="{32BAE6A0-B5B5-2A40-A8AF-23360C622268}"/>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23024" t="9304" r="64021" b="10870"/>
            <a:stretch/>
          </p:blipFill>
          <p:spPr>
            <a:xfrm>
              <a:off x="13495467" y="7827263"/>
              <a:ext cx="372933" cy="365761"/>
            </a:xfrm>
            <a:prstGeom prst="ellipse">
              <a:avLst/>
            </a:prstGeom>
          </p:spPr>
        </p:pic>
        <p:pic>
          <p:nvPicPr>
            <p:cNvPr id="39" name="Graphic 38">
              <a:extLst>
                <a:ext uri="{FF2B5EF4-FFF2-40B4-BE49-F238E27FC236}">
                  <a16:creationId xmlns:a16="http://schemas.microsoft.com/office/drawing/2014/main" id="{DC8F8DCA-9808-7041-86E8-5693BD43E1C4}"/>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2000" y="7872983"/>
              <a:ext cx="1723443" cy="274320"/>
            </a:xfrm>
            <a:prstGeom prst="rect">
              <a:avLst/>
            </a:prstGeom>
          </p:spPr>
        </p:pic>
      </p:grpSp>
      <p:sp>
        <p:nvSpPr>
          <p:cNvPr id="4" name="Rectangle 3">
            <a:extLst>
              <a:ext uri="{FF2B5EF4-FFF2-40B4-BE49-F238E27FC236}">
                <a16:creationId xmlns:a16="http://schemas.microsoft.com/office/drawing/2014/main" id="{33426EDC-6424-844A-B199-80EA3B5888B8}"/>
              </a:ext>
            </a:extLst>
          </p:cNvPr>
          <p:cNvSpPr/>
          <p:nvPr/>
        </p:nvSpPr>
        <p:spPr>
          <a:xfrm>
            <a:off x="2299216" y="1131876"/>
            <a:ext cx="2343003" cy="957908"/>
          </a:xfrm>
          <a:prstGeom prst="rect">
            <a:avLst/>
          </a:prstGeom>
        </p:spPr>
        <p:txBody>
          <a:bodyPr wrap="square" lIns="0" tIns="0" rIns="0" bIns="0" anchor="b">
            <a:noAutofit/>
          </a:bodyPr>
          <a:lstStyle/>
          <a:p>
            <a:pPr algn="ctr">
              <a:lnSpc>
                <a:spcPct val="99554"/>
              </a:lnSpc>
              <a:spcBef>
                <a:spcPts val="1000"/>
              </a:spcBef>
              <a:spcAft>
                <a:spcPts val="500"/>
              </a:spcAft>
            </a:pPr>
            <a:r>
              <a:rPr lang="en-US" sz="1500" spc="-20">
                <a:latin typeface="TRADE GOTHIC LT COND NO. 18" panose="020B0506040303090004" pitchFamily="34" charset="0"/>
              </a:rPr>
              <a:t>Charities Organizations </a:t>
            </a:r>
            <a:r>
              <a:rPr lang="en-US" sz="1500" i="1" spc="-20">
                <a:latin typeface="TRADE GOTHIC LT COND NO. 18" panose="020B0506040303090004" pitchFamily="34" charset="0"/>
              </a:rPr>
              <a:t>Society</a:t>
            </a:r>
            <a:r>
              <a:rPr lang="en-US" sz="1500" spc="-20">
                <a:latin typeface="TRADE GOTHIC LT COND NO. 18" panose="020B0506040303090004" pitchFamily="34" charset="0"/>
              </a:rPr>
              <a:t> becomes the Detroit Community Union, the predecessor to United Way for Southeastern Michigan.</a:t>
            </a:r>
            <a:endParaRPr lang="en-US" sz="1500" spc="-20">
              <a:effectLst/>
              <a:latin typeface="TRADE GOTHIC LT COND NO. 18" panose="020B0506040303090004" pitchFamily="34" charset="0"/>
            </a:endParaRPr>
          </a:p>
        </p:txBody>
      </p:sp>
      <p:grpSp>
        <p:nvGrpSpPr>
          <p:cNvPr id="110" name="Group 109">
            <a:extLst>
              <a:ext uri="{FF2B5EF4-FFF2-40B4-BE49-F238E27FC236}">
                <a16:creationId xmlns:a16="http://schemas.microsoft.com/office/drawing/2014/main" id="{C2FE032E-9CFD-3440-821E-2003AACECD04}"/>
              </a:ext>
            </a:extLst>
          </p:cNvPr>
          <p:cNvGrpSpPr/>
          <p:nvPr/>
        </p:nvGrpSpPr>
        <p:grpSpPr>
          <a:xfrm>
            <a:off x="2554454" y="2236499"/>
            <a:ext cx="1828800" cy="2866763"/>
            <a:chOff x="2789839" y="2236499"/>
            <a:chExt cx="1828800" cy="2866763"/>
          </a:xfrm>
        </p:grpSpPr>
        <p:pic>
          <p:nvPicPr>
            <p:cNvPr id="26" name="Picture 25">
              <a:extLst>
                <a:ext uri="{FF2B5EF4-FFF2-40B4-BE49-F238E27FC236}">
                  <a16:creationId xmlns:a16="http://schemas.microsoft.com/office/drawing/2014/main" id="{F8A06308-7D1B-0F48-B67A-4CAC99789064}"/>
                </a:ext>
              </a:extLst>
            </p:cNvPr>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2789839" y="2236499"/>
              <a:ext cx="1828800" cy="1828800"/>
            </a:xfrm>
            <a:prstGeom prst="ellipse">
              <a:avLst/>
            </a:prstGeom>
          </p:spPr>
        </p:pic>
        <p:grpSp>
          <p:nvGrpSpPr>
            <p:cNvPr id="103" name="Group 102">
              <a:extLst>
                <a:ext uri="{FF2B5EF4-FFF2-40B4-BE49-F238E27FC236}">
                  <a16:creationId xmlns:a16="http://schemas.microsoft.com/office/drawing/2014/main" id="{BDDA3A70-A826-AA4F-8BD6-698601FE1E61}"/>
                </a:ext>
              </a:extLst>
            </p:cNvPr>
            <p:cNvGrpSpPr/>
            <p:nvPr/>
          </p:nvGrpSpPr>
          <p:grpSpPr>
            <a:xfrm>
              <a:off x="3247039" y="4188862"/>
              <a:ext cx="914400" cy="914400"/>
              <a:chOff x="-2313279" y="4913136"/>
              <a:chExt cx="914400" cy="914400"/>
            </a:xfrm>
          </p:grpSpPr>
          <p:pic>
            <p:nvPicPr>
              <p:cNvPr id="64" name="Picture 63">
                <a:extLst>
                  <a:ext uri="{FF2B5EF4-FFF2-40B4-BE49-F238E27FC236}">
                    <a16:creationId xmlns:a16="http://schemas.microsoft.com/office/drawing/2014/main" id="{3A49FA84-72F3-4E46-A6CB-6025E0C085A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13279" y="4913136"/>
                <a:ext cx="914400" cy="914400"/>
              </a:xfrm>
              <a:prstGeom prst="rect">
                <a:avLst/>
              </a:prstGeom>
            </p:spPr>
          </p:pic>
          <p:sp>
            <p:nvSpPr>
              <p:cNvPr id="70" name="Rectangle 69">
                <a:extLst>
                  <a:ext uri="{FF2B5EF4-FFF2-40B4-BE49-F238E27FC236}">
                    <a16:creationId xmlns:a16="http://schemas.microsoft.com/office/drawing/2014/main" id="{CDDFFD66-8469-3C42-B895-A7624E9C20E5}"/>
                  </a:ext>
                </a:extLst>
              </p:cNvPr>
              <p:cNvSpPr/>
              <p:nvPr/>
            </p:nvSpPr>
            <p:spPr>
              <a:xfrm>
                <a:off x="-2305711" y="4913136"/>
                <a:ext cx="890689"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1917</a:t>
                </a:r>
              </a:p>
            </p:txBody>
          </p:sp>
        </p:grpSp>
      </p:grpSp>
      <p:sp>
        <p:nvSpPr>
          <p:cNvPr id="5" name="Rectangle 4">
            <a:extLst>
              <a:ext uri="{FF2B5EF4-FFF2-40B4-BE49-F238E27FC236}">
                <a16:creationId xmlns:a16="http://schemas.microsoft.com/office/drawing/2014/main" id="{AB96403E-EA4F-B746-BDB9-053B32C6FFE4}"/>
              </a:ext>
            </a:extLst>
          </p:cNvPr>
          <p:cNvSpPr/>
          <p:nvPr/>
        </p:nvSpPr>
        <p:spPr>
          <a:xfrm>
            <a:off x="3953835" y="6165242"/>
            <a:ext cx="2886963" cy="973116"/>
          </a:xfrm>
          <a:prstGeom prst="rect">
            <a:avLst/>
          </a:prstGeom>
        </p:spPr>
        <p:txBody>
          <a:bodyPr wrap="square" lIns="0" tIns="0" rIns="0" bIns="0" anchor="t">
            <a:noAutofit/>
          </a:bodyPr>
          <a:lstStyle/>
          <a:p>
            <a:pPr algn="ctr">
              <a:lnSpc>
                <a:spcPct val="99554"/>
              </a:lnSpc>
              <a:spcBef>
                <a:spcPts val="1000"/>
              </a:spcBef>
              <a:spcAft>
                <a:spcPts val="500"/>
              </a:spcAft>
            </a:pPr>
            <a:r>
              <a:rPr lang="en-US" sz="1500" spc="-20">
                <a:latin typeface="TRADE GOTHIC LT COND NO. 18" panose="020B0506040303090004" pitchFamily="34" charset="0"/>
              </a:rPr>
              <a:t>Detroit becomes the first major city to organize a United Way fundraising drive. A </a:t>
            </a:r>
            <a:r>
              <a:rPr lang="en-US" sz="1500" b="1" spc="-20">
                <a:latin typeface="TRADE GOTHIC LT COND NO. 18" panose="020B0506040303090004" pitchFamily="34" charset="0"/>
              </a:rPr>
              <a:t>wooden</a:t>
            </a:r>
            <a:r>
              <a:rPr lang="en-US" sz="1500" spc="-20">
                <a:latin typeface="TRADE GOTHIC LT COND NO. 18" panose="020B0506040303090004" pitchFamily="34" charset="0"/>
              </a:rPr>
              <a:t> torch was built to bring attention to this new workplace campaign effort.</a:t>
            </a:r>
            <a:endParaRPr lang="en-US" sz="1500" spc="-20">
              <a:effectLst/>
              <a:latin typeface="TRADE GOTHIC LT COND NO. 18" panose="020B0506040303090004" pitchFamily="34" charset="0"/>
            </a:endParaRPr>
          </a:p>
        </p:txBody>
      </p:sp>
      <p:grpSp>
        <p:nvGrpSpPr>
          <p:cNvPr id="112" name="Group 111">
            <a:extLst>
              <a:ext uri="{FF2B5EF4-FFF2-40B4-BE49-F238E27FC236}">
                <a16:creationId xmlns:a16="http://schemas.microsoft.com/office/drawing/2014/main" id="{A7DF639E-F4BD-784D-B6AD-FFDAB77DA9C1}"/>
              </a:ext>
            </a:extLst>
          </p:cNvPr>
          <p:cNvGrpSpPr/>
          <p:nvPr/>
        </p:nvGrpSpPr>
        <p:grpSpPr>
          <a:xfrm>
            <a:off x="4482917" y="3129633"/>
            <a:ext cx="1831308" cy="2866762"/>
            <a:chOff x="4687890" y="3150899"/>
            <a:chExt cx="1831308" cy="2866762"/>
          </a:xfrm>
        </p:grpSpPr>
        <p:pic>
          <p:nvPicPr>
            <p:cNvPr id="28" name="Picture 27">
              <a:extLst>
                <a:ext uri="{FF2B5EF4-FFF2-40B4-BE49-F238E27FC236}">
                  <a16:creationId xmlns:a16="http://schemas.microsoft.com/office/drawing/2014/main" id="{D8116DAF-B34E-A543-96DC-EA670822CEA9}"/>
                </a:ext>
              </a:extLst>
            </p:cNvPr>
            <p:cNvPicPr>
              <a:picLocks/>
            </p:cNvPicPr>
            <p:nvPr/>
          </p:nvPicPr>
          <p:blipFill rotWithShape="1">
            <a:blip r:embed="rId10" cstate="email">
              <a:extLst>
                <a:ext uri="{28A0092B-C50C-407E-A947-70E740481C1C}">
                  <a14:useLocalDpi xmlns:a14="http://schemas.microsoft.com/office/drawing/2010/main"/>
                </a:ext>
              </a:extLst>
            </a:blip>
            <a:srcRect/>
            <a:stretch/>
          </p:blipFill>
          <p:spPr>
            <a:xfrm>
              <a:off x="4687890" y="4188861"/>
              <a:ext cx="1831308" cy="1828800"/>
            </a:xfrm>
            <a:prstGeom prst="ellipse">
              <a:avLst/>
            </a:prstGeom>
          </p:spPr>
        </p:pic>
        <p:grpSp>
          <p:nvGrpSpPr>
            <p:cNvPr id="104" name="Group 103">
              <a:extLst>
                <a:ext uri="{FF2B5EF4-FFF2-40B4-BE49-F238E27FC236}">
                  <a16:creationId xmlns:a16="http://schemas.microsoft.com/office/drawing/2014/main" id="{52D92C8C-81D3-EF45-8B32-0066EBE3AA0D}"/>
                </a:ext>
              </a:extLst>
            </p:cNvPr>
            <p:cNvGrpSpPr/>
            <p:nvPr/>
          </p:nvGrpSpPr>
          <p:grpSpPr>
            <a:xfrm>
              <a:off x="5145090" y="3150899"/>
              <a:ext cx="914400" cy="914400"/>
              <a:chOff x="4114800" y="4241497"/>
              <a:chExt cx="914400" cy="914400"/>
            </a:xfrm>
          </p:grpSpPr>
          <p:pic>
            <p:nvPicPr>
              <p:cNvPr id="69" name="Picture 68">
                <a:extLst>
                  <a:ext uri="{FF2B5EF4-FFF2-40B4-BE49-F238E27FC236}">
                    <a16:creationId xmlns:a16="http://schemas.microsoft.com/office/drawing/2014/main" id="{06920EC6-67C3-1A4C-9BB2-43DA54D8586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14800" y="4241497"/>
                <a:ext cx="914400" cy="914400"/>
              </a:xfrm>
              <a:prstGeom prst="rect">
                <a:avLst/>
              </a:prstGeom>
            </p:spPr>
          </p:pic>
          <p:sp>
            <p:nvSpPr>
              <p:cNvPr id="72" name="Rectangle 71">
                <a:extLst>
                  <a:ext uri="{FF2B5EF4-FFF2-40B4-BE49-F238E27FC236}">
                    <a16:creationId xmlns:a16="http://schemas.microsoft.com/office/drawing/2014/main" id="{D074C8BC-1C19-634B-A47F-62B96608C800}"/>
                  </a:ext>
                </a:extLst>
              </p:cNvPr>
              <p:cNvSpPr/>
              <p:nvPr/>
            </p:nvSpPr>
            <p:spPr>
              <a:xfrm>
                <a:off x="4126656" y="4241497"/>
                <a:ext cx="890689"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1949</a:t>
                </a:r>
              </a:p>
            </p:txBody>
          </p:sp>
        </p:grpSp>
      </p:grpSp>
      <p:sp>
        <p:nvSpPr>
          <p:cNvPr id="6" name="Rectangle 5">
            <a:extLst>
              <a:ext uri="{FF2B5EF4-FFF2-40B4-BE49-F238E27FC236}">
                <a16:creationId xmlns:a16="http://schemas.microsoft.com/office/drawing/2014/main" id="{D635F870-F34D-2B48-A582-7226E9F0B7B7}"/>
              </a:ext>
            </a:extLst>
          </p:cNvPr>
          <p:cNvSpPr/>
          <p:nvPr/>
        </p:nvSpPr>
        <p:spPr>
          <a:xfrm>
            <a:off x="6102915" y="916684"/>
            <a:ext cx="2435937" cy="1173099"/>
          </a:xfrm>
          <a:prstGeom prst="rect">
            <a:avLst/>
          </a:prstGeom>
        </p:spPr>
        <p:txBody>
          <a:bodyPr wrap="square" lIns="0" tIns="0" rIns="0" bIns="0" anchor="b">
            <a:noAutofit/>
          </a:bodyPr>
          <a:lstStyle/>
          <a:p>
            <a:pPr algn="ctr">
              <a:lnSpc>
                <a:spcPct val="99554"/>
              </a:lnSpc>
              <a:spcBef>
                <a:spcPts val="1000"/>
              </a:spcBef>
              <a:spcAft>
                <a:spcPts val="500"/>
              </a:spcAft>
            </a:pPr>
            <a:r>
              <a:rPr lang="en-US" sz="1500" spc="-20">
                <a:latin typeface="TRADE GOTHIC LT COND NO. 18" panose="020B0506040303090004" pitchFamily="34" charset="0"/>
              </a:rPr>
              <a:t>A 60-foot metal torch is constructed and placed at 1 Woodward as a permanent symbol of the Greater Detroit campaign, and as a beacon of hope during a time of civil unrest.</a:t>
            </a:r>
            <a:endParaRPr lang="en-US" sz="1500" spc="-20">
              <a:effectLst/>
              <a:latin typeface="TRADE GOTHIC LT COND NO. 18" panose="020B0506040303090004" pitchFamily="34" charset="0"/>
            </a:endParaRPr>
          </a:p>
        </p:txBody>
      </p:sp>
      <p:grpSp>
        <p:nvGrpSpPr>
          <p:cNvPr id="113" name="Group 112">
            <a:extLst>
              <a:ext uri="{FF2B5EF4-FFF2-40B4-BE49-F238E27FC236}">
                <a16:creationId xmlns:a16="http://schemas.microsoft.com/office/drawing/2014/main" id="{79AF708F-1BFF-A543-A5B0-349676DF43CD}"/>
              </a:ext>
            </a:extLst>
          </p:cNvPr>
          <p:cNvGrpSpPr/>
          <p:nvPr/>
        </p:nvGrpSpPr>
        <p:grpSpPr>
          <a:xfrm>
            <a:off x="6411380" y="2236499"/>
            <a:ext cx="1828800" cy="2866763"/>
            <a:chOff x="6400800" y="2236499"/>
            <a:chExt cx="1828800" cy="2866763"/>
          </a:xfrm>
        </p:grpSpPr>
        <p:pic>
          <p:nvPicPr>
            <p:cNvPr id="30" name="Picture 29">
              <a:extLst>
                <a:ext uri="{FF2B5EF4-FFF2-40B4-BE49-F238E27FC236}">
                  <a16:creationId xmlns:a16="http://schemas.microsoft.com/office/drawing/2014/main" id="{22DA6243-0465-4349-AD32-E45647888F6C}"/>
                </a:ext>
              </a:extLst>
            </p:cNvPr>
            <p:cNvPicPr>
              <a:picLocks/>
            </p:cNvPicPr>
            <p:nvPr/>
          </p:nvPicPr>
          <p:blipFill rotWithShape="1">
            <a:blip r:embed="rId12" cstate="email">
              <a:extLst>
                <a:ext uri="{28A0092B-C50C-407E-A947-70E740481C1C}">
                  <a14:useLocalDpi xmlns:a14="http://schemas.microsoft.com/office/drawing/2010/main"/>
                </a:ext>
              </a:extLst>
            </a:blip>
            <a:srcRect/>
            <a:stretch/>
          </p:blipFill>
          <p:spPr>
            <a:xfrm>
              <a:off x="6400800" y="2236499"/>
              <a:ext cx="1828800" cy="1828800"/>
            </a:xfrm>
            <a:prstGeom prst="ellipse">
              <a:avLst/>
            </a:prstGeom>
          </p:spPr>
        </p:pic>
        <p:grpSp>
          <p:nvGrpSpPr>
            <p:cNvPr id="108" name="Group 107">
              <a:extLst>
                <a:ext uri="{FF2B5EF4-FFF2-40B4-BE49-F238E27FC236}">
                  <a16:creationId xmlns:a16="http://schemas.microsoft.com/office/drawing/2014/main" id="{45862C44-CAC0-684B-BEFF-49D53B2FEB2F}"/>
                </a:ext>
              </a:extLst>
            </p:cNvPr>
            <p:cNvGrpSpPr/>
            <p:nvPr/>
          </p:nvGrpSpPr>
          <p:grpSpPr>
            <a:xfrm>
              <a:off x="6858000" y="4188862"/>
              <a:ext cx="914400" cy="914400"/>
              <a:chOff x="6517724" y="4219710"/>
              <a:chExt cx="914400" cy="914400"/>
            </a:xfrm>
          </p:grpSpPr>
          <p:pic>
            <p:nvPicPr>
              <p:cNvPr id="67" name="Picture 66">
                <a:extLst>
                  <a:ext uri="{FF2B5EF4-FFF2-40B4-BE49-F238E27FC236}">
                    <a16:creationId xmlns:a16="http://schemas.microsoft.com/office/drawing/2014/main" id="{C9AFCB6D-9A13-5348-9017-0ECFBFF9802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7724" y="4219710"/>
                <a:ext cx="914400" cy="914400"/>
              </a:xfrm>
              <a:prstGeom prst="rect">
                <a:avLst/>
              </a:prstGeom>
            </p:spPr>
          </p:pic>
          <p:sp>
            <p:nvSpPr>
              <p:cNvPr id="73" name="Rectangle 72">
                <a:extLst>
                  <a:ext uri="{FF2B5EF4-FFF2-40B4-BE49-F238E27FC236}">
                    <a16:creationId xmlns:a16="http://schemas.microsoft.com/office/drawing/2014/main" id="{6D736094-4850-1749-A310-E6641EA2AA86}"/>
                  </a:ext>
                </a:extLst>
              </p:cNvPr>
              <p:cNvSpPr/>
              <p:nvPr/>
            </p:nvSpPr>
            <p:spPr>
              <a:xfrm>
                <a:off x="6529580" y="4219710"/>
                <a:ext cx="890689"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1969</a:t>
                </a:r>
              </a:p>
            </p:txBody>
          </p:sp>
        </p:grpSp>
      </p:grpSp>
      <p:sp>
        <p:nvSpPr>
          <p:cNvPr id="7" name="Rectangle 6">
            <a:extLst>
              <a:ext uri="{FF2B5EF4-FFF2-40B4-BE49-F238E27FC236}">
                <a16:creationId xmlns:a16="http://schemas.microsoft.com/office/drawing/2014/main" id="{F71339C0-7469-254A-87C5-6D7F46D6B86B}"/>
              </a:ext>
            </a:extLst>
          </p:cNvPr>
          <p:cNvSpPr/>
          <p:nvPr/>
        </p:nvSpPr>
        <p:spPr>
          <a:xfrm>
            <a:off x="7870558" y="6165243"/>
            <a:ext cx="2767369" cy="973118"/>
          </a:xfrm>
          <a:prstGeom prst="rect">
            <a:avLst/>
          </a:prstGeom>
        </p:spPr>
        <p:txBody>
          <a:bodyPr wrap="square" lIns="0" tIns="0" rIns="0" bIns="0" anchor="t">
            <a:noAutofit/>
          </a:bodyPr>
          <a:lstStyle/>
          <a:p>
            <a:pPr algn="ctr">
              <a:lnSpc>
                <a:spcPct val="99554"/>
              </a:lnSpc>
              <a:spcBef>
                <a:spcPts val="1000"/>
              </a:spcBef>
              <a:spcAft>
                <a:spcPts val="500"/>
              </a:spcAft>
            </a:pPr>
            <a:r>
              <a:rPr lang="en-US" sz="1500" spc="-20">
                <a:latin typeface="TRADE GOTHIC LT COND NO. 18" panose="020B0506040303090004" pitchFamily="34" charset="0"/>
              </a:rPr>
              <a:t>The boards of United Way Community Services and United Way of Oakland County vote to create a new organization – </a:t>
            </a:r>
            <a:br>
              <a:rPr lang="en-US" sz="1500" spc="-20">
                <a:latin typeface="TRADE GOTHIC LT COND NO. 18" panose="020B0506040303090004" pitchFamily="34" charset="0"/>
              </a:rPr>
            </a:br>
            <a:r>
              <a:rPr lang="en-US" sz="1500" b="1" spc="-20">
                <a:latin typeface="TRADE GOTHIC LT BD CN NO.20" panose="020B0503040303020004" pitchFamily="34" charset="0"/>
              </a:rPr>
              <a:t>United Way for Southeastern Michigan.</a:t>
            </a:r>
            <a:endParaRPr lang="en-US" sz="1500" b="1" spc="-20">
              <a:effectLst/>
              <a:latin typeface="TRADE GOTHIC LT BD CN NO.20" panose="020B0503040303020004" pitchFamily="34" charset="0"/>
            </a:endParaRPr>
          </a:p>
        </p:txBody>
      </p:sp>
      <p:grpSp>
        <p:nvGrpSpPr>
          <p:cNvPr id="114" name="Group 113">
            <a:extLst>
              <a:ext uri="{FF2B5EF4-FFF2-40B4-BE49-F238E27FC236}">
                <a16:creationId xmlns:a16="http://schemas.microsoft.com/office/drawing/2014/main" id="{01B6F9BC-408A-2742-BA99-F383322E0DD5}"/>
              </a:ext>
            </a:extLst>
          </p:cNvPr>
          <p:cNvGrpSpPr/>
          <p:nvPr/>
        </p:nvGrpSpPr>
        <p:grpSpPr>
          <a:xfrm>
            <a:off x="8339843" y="3129633"/>
            <a:ext cx="1828800" cy="2866763"/>
            <a:chOff x="8305443" y="3150899"/>
            <a:chExt cx="1828800" cy="2866763"/>
          </a:xfrm>
        </p:grpSpPr>
        <p:pic>
          <p:nvPicPr>
            <p:cNvPr id="13" name="Picture 12">
              <a:extLst>
                <a:ext uri="{FF2B5EF4-FFF2-40B4-BE49-F238E27FC236}">
                  <a16:creationId xmlns:a16="http://schemas.microsoft.com/office/drawing/2014/main" id="{375F512A-1986-3E42-9DDA-7EEC4F61E424}"/>
                </a:ext>
              </a:extLst>
            </p:cNvPr>
            <p:cNvPicPr>
              <a:picLocks/>
            </p:cNvPicPr>
            <p:nvPr/>
          </p:nvPicPr>
          <p:blipFill rotWithShape="1">
            <a:blip r:embed="rId14" cstate="email">
              <a:extLst>
                <a:ext uri="{28A0092B-C50C-407E-A947-70E740481C1C}">
                  <a14:useLocalDpi xmlns:a14="http://schemas.microsoft.com/office/drawing/2010/main"/>
                </a:ext>
              </a:extLst>
            </a:blip>
            <a:srcRect/>
            <a:stretch/>
          </p:blipFill>
          <p:spPr>
            <a:xfrm>
              <a:off x="8305443" y="4188862"/>
              <a:ext cx="1828800" cy="1828800"/>
            </a:xfrm>
            <a:prstGeom prst="ellipse">
              <a:avLst/>
            </a:prstGeom>
          </p:spPr>
        </p:pic>
        <p:grpSp>
          <p:nvGrpSpPr>
            <p:cNvPr id="105" name="Group 104">
              <a:extLst>
                <a:ext uri="{FF2B5EF4-FFF2-40B4-BE49-F238E27FC236}">
                  <a16:creationId xmlns:a16="http://schemas.microsoft.com/office/drawing/2014/main" id="{6A6FC867-F7B9-8B48-B3FF-1D83864FB783}"/>
                </a:ext>
              </a:extLst>
            </p:cNvPr>
            <p:cNvGrpSpPr/>
            <p:nvPr/>
          </p:nvGrpSpPr>
          <p:grpSpPr>
            <a:xfrm>
              <a:off x="8761214" y="3150899"/>
              <a:ext cx="917258" cy="914400"/>
              <a:chOff x="8105893" y="4253267"/>
              <a:chExt cx="917258" cy="914400"/>
            </a:xfrm>
          </p:grpSpPr>
          <p:pic>
            <p:nvPicPr>
              <p:cNvPr id="66" name="Picture 65">
                <a:extLst>
                  <a:ext uri="{FF2B5EF4-FFF2-40B4-BE49-F238E27FC236}">
                    <a16:creationId xmlns:a16="http://schemas.microsoft.com/office/drawing/2014/main" id="{4A50D9EC-00EC-4F4F-A808-E09372D8494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105893" y="4253267"/>
                <a:ext cx="917258" cy="914400"/>
              </a:xfrm>
              <a:prstGeom prst="rect">
                <a:avLst/>
              </a:prstGeom>
            </p:spPr>
          </p:pic>
          <p:sp>
            <p:nvSpPr>
              <p:cNvPr id="74" name="Rectangle 73">
                <a:extLst>
                  <a:ext uri="{FF2B5EF4-FFF2-40B4-BE49-F238E27FC236}">
                    <a16:creationId xmlns:a16="http://schemas.microsoft.com/office/drawing/2014/main" id="{32C07CC2-6B5C-BC4B-A61E-0D5EB37E7C68}"/>
                  </a:ext>
                </a:extLst>
              </p:cNvPr>
              <p:cNvSpPr/>
              <p:nvPr/>
            </p:nvSpPr>
            <p:spPr>
              <a:xfrm>
                <a:off x="8119178" y="4253267"/>
                <a:ext cx="890689"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2005</a:t>
                </a:r>
              </a:p>
            </p:txBody>
          </p:sp>
        </p:grpSp>
      </p:grpSp>
      <p:sp>
        <p:nvSpPr>
          <p:cNvPr id="8" name="Rectangle 7">
            <a:extLst>
              <a:ext uri="{FF2B5EF4-FFF2-40B4-BE49-F238E27FC236}">
                <a16:creationId xmlns:a16="http://schemas.microsoft.com/office/drawing/2014/main" id="{45CAF52E-E547-9D47-B65B-2398C718BD8E}"/>
              </a:ext>
            </a:extLst>
          </p:cNvPr>
          <p:cNvSpPr/>
          <p:nvPr/>
        </p:nvSpPr>
        <p:spPr>
          <a:xfrm>
            <a:off x="9925740" y="1610225"/>
            <a:ext cx="2513931" cy="479559"/>
          </a:xfrm>
          <a:prstGeom prst="rect">
            <a:avLst/>
          </a:prstGeom>
        </p:spPr>
        <p:txBody>
          <a:bodyPr wrap="square" lIns="0" tIns="0" rIns="0" bIns="0" anchor="b">
            <a:noAutofit/>
          </a:bodyPr>
          <a:lstStyle/>
          <a:p>
            <a:pPr algn="ctr">
              <a:lnSpc>
                <a:spcPct val="99554"/>
              </a:lnSpc>
              <a:spcBef>
                <a:spcPts val="1000"/>
              </a:spcBef>
              <a:spcAft>
                <a:spcPts val="500"/>
              </a:spcAft>
            </a:pPr>
            <a:r>
              <a:rPr lang="en-US" sz="1500" spc="-20">
                <a:latin typeface="TRADE GOTHIC LT COND NO. 18" panose="020B0506040303090004" pitchFamily="34" charset="0"/>
              </a:rPr>
              <a:t>United Way celebrates </a:t>
            </a:r>
            <a:br>
              <a:rPr lang="en-US" sz="1500" spc="-20">
                <a:latin typeface="TRADE GOTHIC LT COND NO. 18" panose="020B0506040303090004" pitchFamily="34" charset="0"/>
              </a:rPr>
            </a:br>
            <a:r>
              <a:rPr lang="en-US" sz="1500" spc="-20">
                <a:latin typeface="TRADE GOTHIC LT COND NO. 18" panose="020B0506040303090004" pitchFamily="34" charset="0"/>
              </a:rPr>
              <a:t>101 years in Southeastern Michigan! </a:t>
            </a:r>
            <a:endParaRPr lang="en-US" sz="1500" spc="-20">
              <a:effectLst/>
              <a:latin typeface="TRADE GOTHIC LT COND NO. 18" panose="020B0506040303090004" pitchFamily="34" charset="0"/>
            </a:endParaRPr>
          </a:p>
        </p:txBody>
      </p:sp>
      <p:grpSp>
        <p:nvGrpSpPr>
          <p:cNvPr id="115" name="Group 114">
            <a:extLst>
              <a:ext uri="{FF2B5EF4-FFF2-40B4-BE49-F238E27FC236}">
                <a16:creationId xmlns:a16="http://schemas.microsoft.com/office/drawing/2014/main" id="{EC6E3EBA-2C21-0047-B9BE-707A456863D6}"/>
              </a:ext>
            </a:extLst>
          </p:cNvPr>
          <p:cNvGrpSpPr/>
          <p:nvPr/>
        </p:nvGrpSpPr>
        <p:grpSpPr>
          <a:xfrm>
            <a:off x="10268306" y="2236499"/>
            <a:ext cx="1828800" cy="2866763"/>
            <a:chOff x="10097559" y="2236499"/>
            <a:chExt cx="1828800" cy="2866763"/>
          </a:xfrm>
        </p:grpSpPr>
        <p:pic>
          <p:nvPicPr>
            <p:cNvPr id="22" name="Picture 21">
              <a:extLst>
                <a:ext uri="{FF2B5EF4-FFF2-40B4-BE49-F238E27FC236}">
                  <a16:creationId xmlns:a16="http://schemas.microsoft.com/office/drawing/2014/main" id="{4A88F89F-A9E6-C549-83BC-1D49ADD9AD0F}"/>
                </a:ext>
              </a:extLst>
            </p:cNvPr>
            <p:cNvPicPr>
              <a:picLocks/>
            </p:cNvPicPr>
            <p:nvPr/>
          </p:nvPicPr>
          <p:blipFill rotWithShape="1">
            <a:blip r:embed="rId16" cstate="email">
              <a:extLst>
                <a:ext uri="{28A0092B-C50C-407E-A947-70E740481C1C}">
                  <a14:useLocalDpi xmlns:a14="http://schemas.microsoft.com/office/drawing/2010/main"/>
                </a:ext>
              </a:extLst>
            </a:blip>
            <a:srcRect/>
            <a:stretch/>
          </p:blipFill>
          <p:spPr>
            <a:xfrm>
              <a:off x="10097559" y="2236499"/>
              <a:ext cx="1828800" cy="1828800"/>
            </a:xfrm>
            <a:prstGeom prst="ellipse">
              <a:avLst/>
            </a:prstGeom>
          </p:spPr>
        </p:pic>
        <p:grpSp>
          <p:nvGrpSpPr>
            <p:cNvPr id="82" name="Group 81">
              <a:extLst>
                <a:ext uri="{FF2B5EF4-FFF2-40B4-BE49-F238E27FC236}">
                  <a16:creationId xmlns:a16="http://schemas.microsoft.com/office/drawing/2014/main" id="{51BEC7C9-8FF7-6247-8816-AC30A9E173CD}"/>
                </a:ext>
              </a:extLst>
            </p:cNvPr>
            <p:cNvGrpSpPr/>
            <p:nvPr/>
          </p:nvGrpSpPr>
          <p:grpSpPr>
            <a:xfrm>
              <a:off x="10553330" y="4188862"/>
              <a:ext cx="917258" cy="914400"/>
              <a:chOff x="10712164" y="334480"/>
              <a:chExt cx="917258" cy="914400"/>
            </a:xfrm>
          </p:grpSpPr>
          <p:pic>
            <p:nvPicPr>
              <p:cNvPr id="65" name="Picture 64">
                <a:extLst>
                  <a:ext uri="{FF2B5EF4-FFF2-40B4-BE49-F238E27FC236}">
                    <a16:creationId xmlns:a16="http://schemas.microsoft.com/office/drawing/2014/main" id="{A23D9736-CBDE-B742-8F4C-7DE43DB3DEC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712164" y="334480"/>
                <a:ext cx="917258" cy="914400"/>
              </a:xfrm>
              <a:prstGeom prst="rect">
                <a:avLst/>
              </a:prstGeom>
            </p:spPr>
          </p:pic>
          <p:sp>
            <p:nvSpPr>
              <p:cNvPr id="75" name="Rectangle 74">
                <a:extLst>
                  <a:ext uri="{FF2B5EF4-FFF2-40B4-BE49-F238E27FC236}">
                    <a16:creationId xmlns:a16="http://schemas.microsoft.com/office/drawing/2014/main" id="{145FB4DE-BC0C-3341-9A34-F493930F7CE4}"/>
                  </a:ext>
                </a:extLst>
              </p:cNvPr>
              <p:cNvSpPr/>
              <p:nvPr/>
            </p:nvSpPr>
            <p:spPr>
              <a:xfrm>
                <a:off x="10725449" y="334480"/>
                <a:ext cx="890689"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2018</a:t>
                </a:r>
              </a:p>
            </p:txBody>
          </p:sp>
        </p:grpSp>
      </p:grpSp>
      <p:sp>
        <p:nvSpPr>
          <p:cNvPr id="31" name="Rectangle 30">
            <a:extLst>
              <a:ext uri="{FF2B5EF4-FFF2-40B4-BE49-F238E27FC236}">
                <a16:creationId xmlns:a16="http://schemas.microsoft.com/office/drawing/2014/main" id="{8AB9AD63-65EE-8C4F-9DD1-68933A1525CB}"/>
              </a:ext>
            </a:extLst>
          </p:cNvPr>
          <p:cNvSpPr/>
          <p:nvPr/>
        </p:nvSpPr>
        <p:spPr>
          <a:xfrm>
            <a:off x="11831566" y="6165243"/>
            <a:ext cx="2543637" cy="1148405"/>
          </a:xfrm>
          <a:prstGeom prst="rect">
            <a:avLst/>
          </a:prstGeom>
        </p:spPr>
        <p:txBody>
          <a:bodyPr wrap="square" lIns="0" tIns="0" rIns="0" bIns="0" anchor="t">
            <a:noAutofit/>
          </a:bodyPr>
          <a:lstStyle/>
          <a:p>
            <a:pPr algn="ctr">
              <a:lnSpc>
                <a:spcPct val="99554"/>
              </a:lnSpc>
              <a:spcBef>
                <a:spcPts val="1000"/>
              </a:spcBef>
              <a:spcAft>
                <a:spcPts val="500"/>
              </a:spcAft>
            </a:pPr>
            <a:r>
              <a:rPr lang="en-US" sz="1500" spc="-20">
                <a:latin typeface="TRADE GOTHIC LT COND NO. 18" panose="020B0506040303090004" pitchFamily="34" charset="0"/>
              </a:rPr>
              <a:t>United Way Worldwide celebrates 80 years of partnership with organized labor. Labor participation with United Way’s community campaign originated in Metro Detroit with the UAW.</a:t>
            </a:r>
            <a:endParaRPr lang="en-US" sz="1500" spc="-20">
              <a:effectLst/>
              <a:latin typeface="TRADE GOTHIC LT COND NO. 18" panose="020B0506040303090004" pitchFamily="34" charset="0"/>
            </a:endParaRPr>
          </a:p>
        </p:txBody>
      </p:sp>
      <p:grpSp>
        <p:nvGrpSpPr>
          <p:cNvPr id="116" name="Group 115">
            <a:extLst>
              <a:ext uri="{FF2B5EF4-FFF2-40B4-BE49-F238E27FC236}">
                <a16:creationId xmlns:a16="http://schemas.microsoft.com/office/drawing/2014/main" id="{73F768F3-F0E3-7148-9FCA-6A34A8FB37EF}"/>
              </a:ext>
            </a:extLst>
          </p:cNvPr>
          <p:cNvGrpSpPr/>
          <p:nvPr/>
        </p:nvGrpSpPr>
        <p:grpSpPr>
          <a:xfrm>
            <a:off x="12196769" y="3129633"/>
            <a:ext cx="1828800" cy="2866763"/>
            <a:chOff x="11925300" y="3150899"/>
            <a:chExt cx="1828800" cy="2866763"/>
          </a:xfrm>
        </p:grpSpPr>
        <p:pic>
          <p:nvPicPr>
            <p:cNvPr id="11" name="Picture 10">
              <a:extLst>
                <a:ext uri="{FF2B5EF4-FFF2-40B4-BE49-F238E27FC236}">
                  <a16:creationId xmlns:a16="http://schemas.microsoft.com/office/drawing/2014/main" id="{0002BBE5-3C3C-2740-872B-06AFB564C81D}"/>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11925300" y="4188862"/>
              <a:ext cx="1828800" cy="1828800"/>
            </a:xfrm>
            <a:prstGeom prst="ellipse">
              <a:avLst/>
            </a:prstGeom>
          </p:spPr>
        </p:pic>
        <p:pic>
          <p:nvPicPr>
            <p:cNvPr id="68" name="Picture 67">
              <a:extLst>
                <a:ext uri="{FF2B5EF4-FFF2-40B4-BE49-F238E27FC236}">
                  <a16:creationId xmlns:a16="http://schemas.microsoft.com/office/drawing/2014/main" id="{3B81618B-3A18-6E40-8A41-B585C36813B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381071" y="3150899"/>
              <a:ext cx="917258" cy="914400"/>
            </a:xfrm>
            <a:prstGeom prst="rect">
              <a:avLst/>
            </a:prstGeom>
          </p:spPr>
        </p:pic>
        <p:sp>
          <p:nvSpPr>
            <p:cNvPr id="76" name="Rectangle 75">
              <a:extLst>
                <a:ext uri="{FF2B5EF4-FFF2-40B4-BE49-F238E27FC236}">
                  <a16:creationId xmlns:a16="http://schemas.microsoft.com/office/drawing/2014/main" id="{C1E806C4-8E58-3642-94A1-7A4D122A454D}"/>
                </a:ext>
              </a:extLst>
            </p:cNvPr>
            <p:cNvSpPr/>
            <p:nvPr/>
          </p:nvSpPr>
          <p:spPr>
            <a:xfrm>
              <a:off x="12394356" y="3150899"/>
              <a:ext cx="890689"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2021</a:t>
              </a:r>
            </a:p>
          </p:txBody>
        </p:sp>
      </p:grpSp>
      <p:sp>
        <p:nvSpPr>
          <p:cNvPr id="96" name="Content Placeholder 2">
            <a:extLst>
              <a:ext uri="{FF2B5EF4-FFF2-40B4-BE49-F238E27FC236}">
                <a16:creationId xmlns:a16="http://schemas.microsoft.com/office/drawing/2014/main" id="{3A038F61-D040-574A-8AAA-43E5A9E1C79B}"/>
              </a:ext>
            </a:extLst>
          </p:cNvPr>
          <p:cNvSpPr>
            <a:spLocks noGrp="1"/>
          </p:cNvSpPr>
          <p:nvPr>
            <p:ph idx="1"/>
          </p:nvPr>
        </p:nvSpPr>
        <p:spPr>
          <a:xfrm>
            <a:off x="286625" y="6165243"/>
            <a:ext cx="2507531" cy="793692"/>
          </a:xfrm>
        </p:spPr>
        <p:txBody>
          <a:bodyPr wrap="square" lIns="0" tIns="0" rIns="0" bIns="0" anchor="t">
            <a:noAutofit/>
          </a:bodyPr>
          <a:lstStyle/>
          <a:p>
            <a:pPr marL="0" indent="0" algn="ctr">
              <a:lnSpc>
                <a:spcPct val="99554"/>
              </a:lnSpc>
              <a:spcBef>
                <a:spcPts val="1000"/>
              </a:spcBef>
              <a:spcAft>
                <a:spcPts val="500"/>
              </a:spcAft>
              <a:buNone/>
            </a:pPr>
            <a:r>
              <a:rPr lang="en-US" sz="1500" spc="-20">
                <a:latin typeface="TRADE GOTHIC LT COND NO. 18" panose="020B0506040303090004" pitchFamily="34" charset="0"/>
              </a:rPr>
              <a:t>Denver: Religious leaders create the Charity Organizations Society, the first United Way chapter in the </a:t>
            </a:r>
            <a:r>
              <a:rPr lang="en-US" sz="1500" i="1" spc="-20">
                <a:latin typeface="TRADE GOTHIC LT COND NO. 18" panose="020B0506040303090004" pitchFamily="34" charset="0"/>
              </a:rPr>
              <a:t>nation</a:t>
            </a:r>
            <a:r>
              <a:rPr lang="en-US" sz="1500" spc="-20">
                <a:latin typeface="TRADE GOTHIC LT COND NO. 18" panose="020B0506040303090004" pitchFamily="34" charset="0"/>
              </a:rPr>
              <a:t>.</a:t>
            </a:r>
          </a:p>
        </p:txBody>
      </p:sp>
      <p:grpSp>
        <p:nvGrpSpPr>
          <p:cNvPr id="109" name="Group 108">
            <a:extLst>
              <a:ext uri="{FF2B5EF4-FFF2-40B4-BE49-F238E27FC236}">
                <a16:creationId xmlns:a16="http://schemas.microsoft.com/office/drawing/2014/main" id="{AA006315-4EB2-6A47-BE18-C8D73DD32CD1}"/>
              </a:ext>
            </a:extLst>
          </p:cNvPr>
          <p:cNvGrpSpPr/>
          <p:nvPr/>
        </p:nvGrpSpPr>
        <p:grpSpPr>
          <a:xfrm>
            <a:off x="625991" y="3129633"/>
            <a:ext cx="1828800" cy="2866763"/>
            <a:chOff x="883174" y="3150899"/>
            <a:chExt cx="1828800" cy="2866763"/>
          </a:xfrm>
        </p:grpSpPr>
        <p:pic>
          <p:nvPicPr>
            <p:cNvPr id="95" name="Picture 94">
              <a:extLst>
                <a:ext uri="{FF2B5EF4-FFF2-40B4-BE49-F238E27FC236}">
                  <a16:creationId xmlns:a16="http://schemas.microsoft.com/office/drawing/2014/main" id="{02D1CE2E-67BA-E344-BF49-50B9CEC03733}"/>
                </a:ext>
              </a:extLst>
            </p:cNvPr>
            <p:cNvPicPr>
              <a:picLocks/>
            </p:cNvPicPr>
            <p:nvPr/>
          </p:nvPicPr>
          <p:blipFill rotWithShape="1">
            <a:blip r:embed="rId20" cstate="print">
              <a:extLst>
                <a:ext uri="{28A0092B-C50C-407E-A947-70E740481C1C}">
                  <a14:useLocalDpi xmlns:a14="http://schemas.microsoft.com/office/drawing/2010/main"/>
                </a:ext>
              </a:extLst>
            </a:blip>
            <a:srcRect/>
            <a:stretch/>
          </p:blipFill>
          <p:spPr>
            <a:xfrm>
              <a:off x="883174" y="4188862"/>
              <a:ext cx="1828800" cy="1828800"/>
            </a:xfrm>
            <a:prstGeom prst="ellipse">
              <a:avLst/>
            </a:prstGeom>
          </p:spPr>
        </p:pic>
        <p:grpSp>
          <p:nvGrpSpPr>
            <p:cNvPr id="102" name="Group 101">
              <a:extLst>
                <a:ext uri="{FF2B5EF4-FFF2-40B4-BE49-F238E27FC236}">
                  <a16:creationId xmlns:a16="http://schemas.microsoft.com/office/drawing/2014/main" id="{A1FC1D26-60E3-CB45-BB44-C54C280BF63E}"/>
                </a:ext>
              </a:extLst>
            </p:cNvPr>
            <p:cNvGrpSpPr/>
            <p:nvPr/>
          </p:nvGrpSpPr>
          <p:grpSpPr>
            <a:xfrm>
              <a:off x="1340374" y="3150899"/>
              <a:ext cx="914400" cy="914400"/>
              <a:chOff x="-1405484" y="1295567"/>
              <a:chExt cx="914400" cy="914400"/>
            </a:xfrm>
          </p:grpSpPr>
          <p:pic>
            <p:nvPicPr>
              <p:cNvPr id="97" name="Picture 96">
                <a:extLst>
                  <a:ext uri="{FF2B5EF4-FFF2-40B4-BE49-F238E27FC236}">
                    <a16:creationId xmlns:a16="http://schemas.microsoft.com/office/drawing/2014/main" id="{03ECDA0C-96F5-424C-BB90-85D75545485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405484" y="1295567"/>
                <a:ext cx="914400" cy="914400"/>
              </a:xfrm>
              <a:prstGeom prst="rect">
                <a:avLst/>
              </a:prstGeom>
            </p:spPr>
          </p:pic>
          <p:sp>
            <p:nvSpPr>
              <p:cNvPr id="98" name="Rectangle 97">
                <a:extLst>
                  <a:ext uri="{FF2B5EF4-FFF2-40B4-BE49-F238E27FC236}">
                    <a16:creationId xmlns:a16="http://schemas.microsoft.com/office/drawing/2014/main" id="{3F762389-F838-1D47-BB5C-A8171F70052E}"/>
                  </a:ext>
                </a:extLst>
              </p:cNvPr>
              <p:cNvSpPr/>
              <p:nvPr/>
            </p:nvSpPr>
            <p:spPr>
              <a:xfrm>
                <a:off x="-1405484" y="1295567"/>
                <a:ext cx="914400" cy="914400"/>
              </a:xfrm>
              <a:prstGeom prst="rect">
                <a:avLst/>
              </a:prstGeom>
            </p:spPr>
            <p:txBody>
              <a:bodyPr wrap="square" lIns="0" tIns="0" rIns="0" bIns="0" anchor="ctr">
                <a:noAutofit/>
              </a:bodyPr>
              <a:lstStyle/>
              <a:p>
                <a:pPr algn="ctr">
                  <a:spcBef>
                    <a:spcPts val="1000"/>
                  </a:spcBef>
                  <a:spcAft>
                    <a:spcPts val="500"/>
                  </a:spcAft>
                </a:pPr>
                <a:r>
                  <a:rPr lang="en-US" sz="2800" spc="-61">
                    <a:solidFill>
                      <a:schemeClr val="bg1"/>
                    </a:solidFill>
                    <a:latin typeface="TRADE GOTHIC LT BD CN NO.20" panose="020B0503040303020004" pitchFamily="34" charset="0"/>
                  </a:rPr>
                  <a:t>1887</a:t>
                </a:r>
              </a:p>
            </p:txBody>
          </p:sp>
        </p:grpSp>
      </p:grpSp>
    </p:spTree>
    <p:extLst>
      <p:ext uri="{BB962C8B-B14F-4D97-AF65-F5344CB8AC3E}">
        <p14:creationId xmlns:p14="http://schemas.microsoft.com/office/powerpoint/2010/main" val="3339696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FFF7-C4DB-034D-A575-47270DC9610A}"/>
              </a:ext>
            </a:extLst>
          </p:cNvPr>
          <p:cNvSpPr>
            <a:spLocks noGrp="1"/>
          </p:cNvSpPr>
          <p:nvPr>
            <p:ph type="title"/>
          </p:nvPr>
        </p:nvSpPr>
        <p:spPr/>
        <p:txBody>
          <a:bodyPr/>
          <a:lstStyle/>
          <a:p>
            <a:pPr>
              <a:lnSpc>
                <a:spcPct val="76339"/>
              </a:lnSpc>
            </a:pPr>
            <a:r>
              <a:rPr lang="en-US"/>
              <a:t>DIGITAL INCLUSION</a:t>
            </a:r>
          </a:p>
        </p:txBody>
      </p:sp>
      <p:sp>
        <p:nvSpPr>
          <p:cNvPr id="3" name="Content Placeholder 2">
            <a:extLst>
              <a:ext uri="{FF2B5EF4-FFF2-40B4-BE49-F238E27FC236}">
                <a16:creationId xmlns:a16="http://schemas.microsoft.com/office/drawing/2014/main" id="{1EA9DF14-2C6B-EE40-8E76-0A41BDA660E5}"/>
              </a:ext>
            </a:extLst>
          </p:cNvPr>
          <p:cNvSpPr>
            <a:spLocks noGrp="1"/>
          </p:cNvSpPr>
          <p:nvPr>
            <p:ph idx="1"/>
          </p:nvPr>
        </p:nvSpPr>
        <p:spPr>
          <a:xfrm>
            <a:off x="762000" y="1905000"/>
            <a:ext cx="13106400" cy="990598"/>
          </a:xfrm>
        </p:spPr>
        <p:txBody>
          <a:bodyPr/>
          <a:lstStyle/>
          <a:p>
            <a:pPr marL="0" indent="0" fontAlgn="base">
              <a:buNone/>
            </a:pPr>
            <a:r>
              <a:rPr lang="en-US">
                <a:latin typeface="Trade Gothic LT Light" panose="020B0403040303020004" pitchFamily="34" charset="0"/>
              </a:rPr>
              <a:t>Create equitable access to technology that students, seniors and families need to learn, work and connect.</a:t>
            </a:r>
          </a:p>
        </p:txBody>
      </p:sp>
      <p:sp>
        <p:nvSpPr>
          <p:cNvPr id="10" name="Rectangle 9">
            <a:extLst>
              <a:ext uri="{FF2B5EF4-FFF2-40B4-BE49-F238E27FC236}">
                <a16:creationId xmlns:a16="http://schemas.microsoft.com/office/drawing/2014/main" id="{D1377374-26E3-1C46-BF6E-A5142EFD0631}"/>
              </a:ext>
            </a:extLst>
          </p:cNvPr>
          <p:cNvSpPr/>
          <p:nvPr/>
        </p:nvSpPr>
        <p:spPr>
          <a:xfrm>
            <a:off x="4191001" y="6574962"/>
            <a:ext cx="8724899" cy="287510"/>
          </a:xfrm>
          <a:prstGeom prst="rect">
            <a:avLst/>
          </a:prstGeom>
        </p:spPr>
        <p:txBody>
          <a:bodyPr lIns="0" tIns="0" rIns="0" bIns="0" numCol="2" anchor="t">
            <a:noAutofit/>
          </a:bodyPr>
          <a:lstStyle/>
          <a:p>
            <a:pPr marL="342900" indent="-342900" algn="ctr">
              <a:lnSpc>
                <a:spcPct val="87500"/>
              </a:lnSpc>
              <a:buClr>
                <a:schemeClr val="accent3"/>
              </a:buClr>
              <a:buFont typeface="Wingdings" pitchFamily="2" charset="2"/>
              <a:buChar char="§"/>
            </a:pPr>
            <a:r>
              <a:rPr lang="en-US" sz="2000">
                <a:latin typeface="TRADE GOTHIC LT COND NO. 18" panose="020B0506040303090004" pitchFamily="34" charset="0"/>
                <a:ea typeface="+mn-lt"/>
                <a:cs typeface="+mn-lt"/>
              </a:rPr>
              <a:t>CONNECTING STUDENTS WITH TECHNOLOGY</a:t>
            </a:r>
          </a:p>
          <a:p>
            <a:pPr marL="342900" indent="-342900" algn="ctr">
              <a:lnSpc>
                <a:spcPct val="87500"/>
              </a:lnSpc>
              <a:buClr>
                <a:schemeClr val="accent3"/>
              </a:buClr>
              <a:buFont typeface="Wingdings" pitchFamily="2" charset="2"/>
              <a:buChar char="§"/>
            </a:pPr>
            <a:r>
              <a:rPr lang="en-US" sz="2000">
                <a:latin typeface="TRADE GOTHIC LT COND NO. 18" panose="020B0506040303090004" pitchFamily="34" charset="0"/>
                <a:ea typeface="+mn-lt"/>
                <a:cs typeface="+mn-lt"/>
              </a:rPr>
              <a:t>CONNECT 313</a:t>
            </a:r>
            <a:endParaRPr lang="en-US" sz="2000">
              <a:latin typeface="TRADE GOTHIC LT COND NO. 18" panose="020B0506040303090004" pitchFamily="34" charset="0"/>
              <a:cs typeface="Arial"/>
            </a:endParaRPr>
          </a:p>
        </p:txBody>
      </p:sp>
      <p:sp>
        <p:nvSpPr>
          <p:cNvPr id="11" name="Rectangle 10">
            <a:extLst>
              <a:ext uri="{FF2B5EF4-FFF2-40B4-BE49-F238E27FC236}">
                <a16:creationId xmlns:a16="http://schemas.microsoft.com/office/drawing/2014/main" id="{B00F276D-C3EA-5B48-AD1E-982A85D3672C}"/>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12" name="Straight Connector 11">
            <a:extLst>
              <a:ext uri="{FF2B5EF4-FFF2-40B4-BE49-F238E27FC236}">
                <a16:creationId xmlns:a16="http://schemas.microsoft.com/office/drawing/2014/main" id="{181C55DF-3ACE-7C47-9BC4-077EE895C4AB}"/>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B3F039-B12D-574A-B9CA-078D21E81E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7336" y="2895599"/>
            <a:ext cx="2401570" cy="3427527"/>
          </a:xfrm>
          <a:prstGeom prst="rect">
            <a:avLst/>
          </a:prstGeom>
          <a:ln w="12700">
            <a:solidFill>
              <a:schemeClr val="bg1"/>
            </a:solidFill>
          </a:ln>
        </p:spPr>
      </p:pic>
      <p:pic>
        <p:nvPicPr>
          <p:cNvPr id="19" name="Picture 18">
            <a:extLst>
              <a:ext uri="{FF2B5EF4-FFF2-40B4-BE49-F238E27FC236}">
                <a16:creationId xmlns:a16="http://schemas.microsoft.com/office/drawing/2014/main" id="{D7034298-03CA-0E4A-85B6-3987EB613B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4"/>
          <a:stretch/>
        </p:blipFill>
        <p:spPr>
          <a:xfrm>
            <a:off x="0" y="2895599"/>
            <a:ext cx="2834640" cy="3429000"/>
          </a:xfrm>
          <a:prstGeom prst="rect">
            <a:avLst/>
          </a:prstGeom>
          <a:ln w="12700">
            <a:solidFill>
              <a:schemeClr val="bg1"/>
            </a:solidFill>
          </a:ln>
        </p:spPr>
      </p:pic>
      <p:pic>
        <p:nvPicPr>
          <p:cNvPr id="20" name="Picture 19">
            <a:extLst>
              <a:ext uri="{FF2B5EF4-FFF2-40B4-BE49-F238E27FC236}">
                <a16:creationId xmlns:a16="http://schemas.microsoft.com/office/drawing/2014/main" id="{384CEF57-FF81-5E4B-A744-B053F65BA5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59758" y="2886916"/>
            <a:ext cx="2570642" cy="3427522"/>
          </a:xfrm>
          <a:prstGeom prst="rect">
            <a:avLst/>
          </a:prstGeom>
          <a:ln w="12700">
            <a:solidFill>
              <a:schemeClr val="bg1"/>
            </a:solidFill>
          </a:ln>
        </p:spPr>
      </p:pic>
      <p:pic>
        <p:nvPicPr>
          <p:cNvPr id="21" name="Picture 20">
            <a:extLst>
              <a:ext uri="{FF2B5EF4-FFF2-40B4-BE49-F238E27FC236}">
                <a16:creationId xmlns:a16="http://schemas.microsoft.com/office/drawing/2014/main" id="{32203F00-11D1-B640-9CD7-59F5123EAC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21602" y="2895599"/>
            <a:ext cx="2093598" cy="3427523"/>
          </a:xfrm>
          <a:prstGeom prst="rect">
            <a:avLst/>
          </a:prstGeom>
          <a:ln w="12700">
            <a:solidFill>
              <a:schemeClr val="bg1"/>
            </a:solidFill>
          </a:ln>
        </p:spPr>
      </p:pic>
      <p:pic>
        <p:nvPicPr>
          <p:cNvPr id="25" name="Picture 24">
            <a:extLst>
              <a:ext uri="{FF2B5EF4-FFF2-40B4-BE49-F238E27FC236}">
                <a16:creationId xmlns:a16="http://schemas.microsoft.com/office/drawing/2014/main" id="{3AFF825B-BAD0-0E40-A4CB-D17D75B819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0734" y="2895598"/>
            <a:ext cx="4779024" cy="3418840"/>
          </a:xfrm>
          <a:prstGeom prst="rect">
            <a:avLst/>
          </a:prstGeom>
          <a:ln w="12700">
            <a:solidFill>
              <a:schemeClr val="bg1"/>
            </a:solidFill>
          </a:ln>
        </p:spPr>
      </p:pic>
    </p:spTree>
    <p:extLst>
      <p:ext uri="{BB962C8B-B14F-4D97-AF65-F5344CB8AC3E}">
        <p14:creationId xmlns:p14="http://schemas.microsoft.com/office/powerpoint/2010/main" val="960071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FFF7-C4DB-034D-A575-47270DC9610A}"/>
              </a:ext>
            </a:extLst>
          </p:cNvPr>
          <p:cNvSpPr>
            <a:spLocks noGrp="1"/>
          </p:cNvSpPr>
          <p:nvPr>
            <p:ph type="title"/>
          </p:nvPr>
        </p:nvSpPr>
        <p:spPr/>
        <p:txBody>
          <a:bodyPr anchor="t"/>
          <a:lstStyle/>
          <a:p>
            <a:pPr>
              <a:lnSpc>
                <a:spcPct val="76339"/>
              </a:lnSpc>
            </a:pPr>
            <a:r>
              <a:rPr lang="en-US"/>
              <a:t>DIGITAL INCLUSION:</a:t>
            </a:r>
            <a:br>
              <a:rPr lang="en-US"/>
            </a:br>
            <a:r>
              <a:rPr lang="en-US">
                <a:latin typeface="TRADE GOTHIC LT COND NO. 18" panose="020B0506040303090004" pitchFamily="34" charset="0"/>
              </a:rPr>
              <a:t>OUR IMPACT</a:t>
            </a:r>
          </a:p>
        </p:txBody>
      </p:sp>
      <p:sp>
        <p:nvSpPr>
          <p:cNvPr id="3" name="Content Placeholder 2">
            <a:extLst>
              <a:ext uri="{FF2B5EF4-FFF2-40B4-BE49-F238E27FC236}">
                <a16:creationId xmlns:a16="http://schemas.microsoft.com/office/drawing/2014/main" id="{1EA9DF14-2C6B-EE40-8E76-0A41BDA660E5}"/>
              </a:ext>
            </a:extLst>
          </p:cNvPr>
          <p:cNvSpPr>
            <a:spLocks noGrp="1"/>
          </p:cNvSpPr>
          <p:nvPr>
            <p:ph idx="1"/>
          </p:nvPr>
        </p:nvSpPr>
        <p:spPr>
          <a:xfrm>
            <a:off x="761999" y="2055159"/>
            <a:ext cx="4611329" cy="4119282"/>
          </a:xfrm>
        </p:spPr>
        <p:txBody>
          <a:bodyPr vert="horz" lIns="0" tIns="0" rIns="0" bIns="0" rtlCol="0" anchor="t">
            <a:noAutofit/>
          </a:bodyPr>
          <a:lstStyle/>
          <a:p>
            <a:pPr fontAlgn="base">
              <a:lnSpc>
                <a:spcPct val="100000"/>
              </a:lnSpc>
              <a:spcAft>
                <a:spcPts val="600"/>
              </a:spcAft>
            </a:pPr>
            <a:r>
              <a:rPr lang="en-US">
                <a:latin typeface="Arial"/>
                <a:cs typeface="Arial"/>
              </a:rPr>
              <a:t>More than 8,000 students provided with technology devices for school.</a:t>
            </a:r>
          </a:p>
          <a:p>
            <a:pPr fontAlgn="base">
              <a:lnSpc>
                <a:spcPct val="100000"/>
              </a:lnSpc>
              <a:spcAft>
                <a:spcPts val="600"/>
              </a:spcAft>
            </a:pPr>
            <a:r>
              <a:rPr lang="en-US">
                <a:latin typeface="Arial"/>
                <a:cs typeface="Arial"/>
              </a:rPr>
              <a:t>4,000 seniors connected with devices, technology and training through Focus: HOPE</a:t>
            </a:r>
          </a:p>
        </p:txBody>
      </p:sp>
      <p:pic>
        <p:nvPicPr>
          <p:cNvPr id="30" name="Picture 29">
            <a:extLst>
              <a:ext uri="{FF2B5EF4-FFF2-40B4-BE49-F238E27FC236}">
                <a16:creationId xmlns:a16="http://schemas.microsoft.com/office/drawing/2014/main" id="{6A815E4F-7EBA-7F48-8E07-C0CE5751D6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86600" y="0"/>
            <a:ext cx="7543800" cy="7789762"/>
          </a:xfrm>
          <a:prstGeom prst="rect">
            <a:avLst/>
          </a:prstGeom>
        </p:spPr>
      </p:pic>
      <p:pic>
        <p:nvPicPr>
          <p:cNvPr id="31" name="Picture 30">
            <a:extLst>
              <a:ext uri="{FF2B5EF4-FFF2-40B4-BE49-F238E27FC236}">
                <a16:creationId xmlns:a16="http://schemas.microsoft.com/office/drawing/2014/main" id="{239DFEB8-9DA1-3D4F-8E34-3CE417952125}"/>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6286499" y="3342530"/>
            <a:ext cx="8343901" cy="4447231"/>
          </a:xfrm>
          <a:prstGeom prst="rect">
            <a:avLst/>
          </a:prstGeom>
        </p:spPr>
      </p:pic>
      <p:sp>
        <p:nvSpPr>
          <p:cNvPr id="32" name="Rectangle 31">
            <a:extLst>
              <a:ext uri="{FF2B5EF4-FFF2-40B4-BE49-F238E27FC236}">
                <a16:creationId xmlns:a16="http://schemas.microsoft.com/office/drawing/2014/main" id="{A73050AB-58BB-724B-9342-0C604578D8C4}"/>
              </a:ext>
            </a:extLst>
          </p:cNvPr>
          <p:cNvSpPr/>
          <p:nvPr/>
        </p:nvSpPr>
        <p:spPr>
          <a:xfrm>
            <a:off x="6294967" y="3364311"/>
            <a:ext cx="8343900" cy="442545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6D36CDD5-63E6-064D-A815-E84A1BAA6A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8228" y="3190131"/>
            <a:ext cx="1027471" cy="796290"/>
          </a:xfrm>
          <a:prstGeom prst="rect">
            <a:avLst/>
          </a:prstGeom>
        </p:spPr>
      </p:pic>
      <p:sp>
        <p:nvSpPr>
          <p:cNvPr id="34" name="Rectangle 33">
            <a:extLst>
              <a:ext uri="{FF2B5EF4-FFF2-40B4-BE49-F238E27FC236}">
                <a16:creationId xmlns:a16="http://schemas.microsoft.com/office/drawing/2014/main" id="{FCCE64AA-5A67-BD43-AAD3-5AEB16F34C17}"/>
              </a:ext>
            </a:extLst>
          </p:cNvPr>
          <p:cNvSpPr/>
          <p:nvPr/>
        </p:nvSpPr>
        <p:spPr>
          <a:xfrm>
            <a:off x="7658099" y="3642251"/>
            <a:ext cx="5867401" cy="2501751"/>
          </a:xfrm>
          <a:prstGeom prst="rect">
            <a:avLst/>
          </a:prstGeom>
        </p:spPr>
        <p:txBody>
          <a:bodyPr wrap="square" lIns="0" tIns="0" rIns="0" bIns="0" anchor="t">
            <a:noAutofit/>
          </a:bodyPr>
          <a:lstStyle/>
          <a:p>
            <a:pPr>
              <a:lnSpc>
                <a:spcPct val="90000"/>
              </a:lnSpc>
              <a:spcAft>
                <a:spcPts val="600"/>
              </a:spcAft>
            </a:pPr>
            <a:r>
              <a:rPr lang="en-US" sz="2800" spc="55">
                <a:solidFill>
                  <a:schemeClr val="bg1"/>
                </a:solidFill>
                <a:latin typeface="Trade Gothic LT" panose="020B0503040303020004" pitchFamily="34" charset="0"/>
              </a:rPr>
              <a:t>Connected devices are the pathway to an awful lot of places. Without access, students have a very limited view of the world. It’s the way to apply for jobs, to find resources or to look for a new home if a family gets evicted. It’s everything.”</a:t>
            </a:r>
          </a:p>
        </p:txBody>
      </p:sp>
      <p:sp>
        <p:nvSpPr>
          <p:cNvPr id="36" name="TextBox 35">
            <a:extLst>
              <a:ext uri="{FF2B5EF4-FFF2-40B4-BE49-F238E27FC236}">
                <a16:creationId xmlns:a16="http://schemas.microsoft.com/office/drawing/2014/main" id="{9EF6CE67-D90B-794F-AFF3-DA4FFC06F415}"/>
              </a:ext>
            </a:extLst>
          </p:cNvPr>
          <p:cNvSpPr txBox="1"/>
          <p:nvPr/>
        </p:nvSpPr>
        <p:spPr>
          <a:xfrm>
            <a:off x="10543540" y="6589059"/>
            <a:ext cx="3931920" cy="990600"/>
          </a:xfrm>
          <a:prstGeom prst="rect">
            <a:avLst/>
          </a:prstGeom>
          <a:noFill/>
        </p:spPr>
        <p:txBody>
          <a:bodyPr wrap="square" lIns="0" tIns="0" rIns="0" bIns="0" rtlCol="0">
            <a:noAutofit/>
          </a:bodyPr>
          <a:lstStyle/>
          <a:p>
            <a:pPr>
              <a:lnSpc>
                <a:spcPct val="90000"/>
              </a:lnSpc>
            </a:pPr>
            <a:r>
              <a:rPr lang="en-US" sz="2800" b="1">
                <a:solidFill>
                  <a:schemeClr val="bg1"/>
                </a:solidFill>
                <a:latin typeface="TRADE GOTHIC LT BD CN NO.20" panose="020B0503040303020004" pitchFamily="34" charset="0"/>
              </a:rPr>
              <a:t>– TERRENCE GEORGE</a:t>
            </a:r>
            <a:r>
              <a:rPr lang="en-US" sz="2400" b="1">
                <a:solidFill>
                  <a:schemeClr val="bg1"/>
                </a:solidFill>
                <a:latin typeface="TRADE GOTHIC LT BD CN NO.20" panose="020B0503040303020004" pitchFamily="34" charset="0"/>
              </a:rPr>
              <a:t>,</a:t>
            </a:r>
          </a:p>
          <a:p>
            <a:pPr defTabSz="228600">
              <a:lnSpc>
                <a:spcPct val="90000"/>
              </a:lnSpc>
            </a:pPr>
            <a:r>
              <a:rPr lang="en-US" b="1">
                <a:solidFill>
                  <a:schemeClr val="bg1"/>
                </a:solidFill>
                <a:latin typeface="TRADE GOTHIC LT BD CN NO.20" panose="020B0503040303020004" pitchFamily="34" charset="0"/>
              </a:rPr>
              <a:t>	</a:t>
            </a:r>
            <a:r>
              <a:rPr lang="en-US" sz="1600" b="1">
                <a:solidFill>
                  <a:schemeClr val="bg1"/>
                </a:solidFill>
                <a:latin typeface="TRADE GOTHIC LT BD CN NO.20" panose="020B0503040303020004" pitchFamily="34" charset="0"/>
              </a:rPr>
              <a:t>SUPERINTENDENT,</a:t>
            </a:r>
          </a:p>
          <a:p>
            <a:pPr defTabSz="228600">
              <a:lnSpc>
                <a:spcPct val="90000"/>
              </a:lnSpc>
            </a:pPr>
            <a:r>
              <a:rPr lang="en-US" sz="1600" b="1">
                <a:solidFill>
                  <a:schemeClr val="bg1"/>
                </a:solidFill>
                <a:latin typeface="TRADE GOTHIC LT BD CN NO.20" panose="020B0503040303020004" pitchFamily="34" charset="0"/>
              </a:rPr>
              <a:t>	</a:t>
            </a:r>
            <a:r>
              <a:rPr lang="en-US" sz="1600">
                <a:solidFill>
                  <a:schemeClr val="bg1"/>
                </a:solidFill>
                <a:latin typeface="TRADE GOTHIC LT COND NO. 18" panose="020B0506040303090004" pitchFamily="34" charset="0"/>
              </a:rPr>
              <a:t>COVENANT HOUSE SCHOOL IN DETROIT</a:t>
            </a:r>
          </a:p>
        </p:txBody>
      </p:sp>
    </p:spTree>
    <p:extLst>
      <p:ext uri="{BB962C8B-B14F-4D97-AF65-F5344CB8AC3E}">
        <p14:creationId xmlns:p14="http://schemas.microsoft.com/office/powerpoint/2010/main" val="405737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3759-1EC0-E14E-9766-8DF7DB7561AA}"/>
              </a:ext>
            </a:extLst>
          </p:cNvPr>
          <p:cNvSpPr>
            <a:spLocks noGrp="1"/>
          </p:cNvSpPr>
          <p:nvPr>
            <p:ph type="title"/>
          </p:nvPr>
        </p:nvSpPr>
        <p:spPr/>
        <p:txBody>
          <a:bodyPr/>
          <a:lstStyle/>
          <a:p>
            <a:pPr>
              <a:lnSpc>
                <a:spcPct val="76339"/>
              </a:lnSpc>
            </a:pPr>
            <a:r>
              <a:rPr lang="en-US"/>
              <a:t>DIVERSITY, EQUITY AND INCLUSION</a:t>
            </a:r>
          </a:p>
        </p:txBody>
      </p:sp>
      <p:sp>
        <p:nvSpPr>
          <p:cNvPr id="3" name="Content Placeholder 2">
            <a:extLst>
              <a:ext uri="{FF2B5EF4-FFF2-40B4-BE49-F238E27FC236}">
                <a16:creationId xmlns:a16="http://schemas.microsoft.com/office/drawing/2014/main" id="{1F9BC884-F833-CB46-9037-8694B5F5787B}"/>
              </a:ext>
            </a:extLst>
          </p:cNvPr>
          <p:cNvSpPr>
            <a:spLocks noGrp="1"/>
          </p:cNvSpPr>
          <p:nvPr>
            <p:ph idx="1"/>
          </p:nvPr>
        </p:nvSpPr>
        <p:spPr>
          <a:xfrm>
            <a:off x="761999" y="1904999"/>
            <a:ext cx="13106400" cy="990601"/>
          </a:xfrm>
        </p:spPr>
        <p:txBody>
          <a:bodyPr/>
          <a:lstStyle/>
          <a:p>
            <a:pPr marL="0" indent="0" fontAlgn="base">
              <a:buNone/>
            </a:pPr>
            <a:r>
              <a:rPr lang="en-US">
                <a:latin typeface="Trade Gothic LT Light" panose="020B0403040303020004" pitchFamily="34" charset="0"/>
              </a:rPr>
              <a:t>Fund initiatives and partnerships that deconstruct systemic racism and </a:t>
            </a:r>
            <a:br>
              <a:rPr lang="en-US">
                <a:latin typeface="Trade Gothic LT Light" panose="020B0403040303020004" pitchFamily="34" charset="0"/>
              </a:rPr>
            </a:br>
            <a:r>
              <a:rPr lang="en-US">
                <a:latin typeface="Trade Gothic LT Light" panose="020B0403040303020004" pitchFamily="34" charset="0"/>
              </a:rPr>
              <a:t>institutional bias.</a:t>
            </a:r>
            <a:endParaRPr lang="en-US"/>
          </a:p>
        </p:txBody>
      </p:sp>
      <p:sp>
        <p:nvSpPr>
          <p:cNvPr id="5" name="Rectangle 4">
            <a:extLst>
              <a:ext uri="{FF2B5EF4-FFF2-40B4-BE49-F238E27FC236}">
                <a16:creationId xmlns:a16="http://schemas.microsoft.com/office/drawing/2014/main" id="{4A46B502-3AB2-9847-8EB3-7E7111F1F0B6}"/>
              </a:ext>
            </a:extLst>
          </p:cNvPr>
          <p:cNvSpPr/>
          <p:nvPr/>
        </p:nvSpPr>
        <p:spPr>
          <a:xfrm>
            <a:off x="4191001" y="6574961"/>
            <a:ext cx="8724899" cy="430953"/>
          </a:xfrm>
          <a:prstGeom prst="rect">
            <a:avLst/>
          </a:prstGeom>
        </p:spPr>
        <p:txBody>
          <a:bodyPr lIns="0" tIns="0" rIns="0" bIns="0" numCol="2" anchor="t">
            <a:noAutofit/>
          </a:bodyPr>
          <a:lstStyle/>
          <a:p>
            <a:pPr marL="342900" indent="-342900" algn="ctr" fontAlgn="base">
              <a:lnSpc>
                <a:spcPct val="87500"/>
              </a:lnSpc>
              <a:buClr>
                <a:schemeClr val="accent3"/>
              </a:buClr>
              <a:buFont typeface="Wingdings" pitchFamily="2" charset="2"/>
              <a:buChar char="§"/>
            </a:pPr>
            <a:r>
              <a:rPr lang="en-US" sz="2000">
                <a:latin typeface="TRADE GOTHIC LT COND NO. 18"/>
              </a:rPr>
              <a:t>RACIAL EQUITY FUND </a:t>
            </a:r>
            <a:endParaRPr lang="en-US" sz="2000">
              <a:latin typeface="TRADE GOTHIC LT COND NO. 18" panose="020B0506040303090004" pitchFamily="34" charset="0"/>
            </a:endParaRPr>
          </a:p>
          <a:p>
            <a:pPr marL="342900" indent="-342900" algn="ctr" fontAlgn="base">
              <a:lnSpc>
                <a:spcPct val="87500"/>
              </a:lnSpc>
              <a:buClr>
                <a:schemeClr val="accent3"/>
              </a:buClr>
              <a:buFont typeface="Wingdings" pitchFamily="2" charset="2"/>
              <a:buChar char="§"/>
            </a:pPr>
            <a:r>
              <a:rPr lang="en-US" sz="2000">
                <a:latin typeface="TRADE GOTHIC LT COND NO. 18"/>
              </a:rPr>
              <a:t> 21-DAY EQUITY CHALLENGE</a:t>
            </a:r>
            <a:endParaRPr lang="en-US" sz="2000">
              <a:latin typeface="TRADE GOTHIC LT COND NO. 18" panose="020B0506040303090004" pitchFamily="34" charset="0"/>
            </a:endParaRPr>
          </a:p>
        </p:txBody>
      </p:sp>
      <p:sp>
        <p:nvSpPr>
          <p:cNvPr id="6" name="Rectangle 5">
            <a:extLst>
              <a:ext uri="{FF2B5EF4-FFF2-40B4-BE49-F238E27FC236}">
                <a16:creationId xmlns:a16="http://schemas.microsoft.com/office/drawing/2014/main" id="{D26E1823-6D08-B84E-88DD-211203547D4A}"/>
              </a:ext>
            </a:extLst>
          </p:cNvPr>
          <p:cNvSpPr/>
          <p:nvPr/>
        </p:nvSpPr>
        <p:spPr>
          <a:xfrm>
            <a:off x="1729067" y="6574961"/>
            <a:ext cx="2195233" cy="287516"/>
          </a:xfrm>
          <a:prstGeom prst="rect">
            <a:avLst/>
          </a:prstGeom>
          <a:noFill/>
        </p:spPr>
        <p:txBody>
          <a:bodyPr wrap="square" lIns="0" tIns="0" rIns="0" bIns="0" anchor="t">
            <a:noAutofit/>
          </a:bodyPr>
          <a:lstStyle/>
          <a:p>
            <a:pPr fontAlgn="base">
              <a:lnSpc>
                <a:spcPct val="85000"/>
              </a:lnSpc>
            </a:pPr>
            <a:r>
              <a:rPr lang="en-US" sz="2400" spc="-36">
                <a:latin typeface="TRADE GOTHIC LT COND NO. 18" panose="020B0506040303090004" pitchFamily="34" charset="0"/>
              </a:rPr>
              <a:t>2021-22 </a:t>
            </a:r>
            <a:r>
              <a:rPr lang="en-US" sz="2400" b="1" spc="-36">
                <a:latin typeface="TRADE GOTHIC LT BD CN NO.20" panose="020B0503040303020004" pitchFamily="34" charset="0"/>
              </a:rPr>
              <a:t>FOCUSES:</a:t>
            </a:r>
          </a:p>
        </p:txBody>
      </p:sp>
      <p:cxnSp>
        <p:nvCxnSpPr>
          <p:cNvPr id="7" name="Straight Connector 6">
            <a:extLst>
              <a:ext uri="{FF2B5EF4-FFF2-40B4-BE49-F238E27FC236}">
                <a16:creationId xmlns:a16="http://schemas.microsoft.com/office/drawing/2014/main" id="{C28E9B8F-62C7-FF48-B72B-B2A8F88E2B09}"/>
              </a:ext>
            </a:extLst>
          </p:cNvPr>
          <p:cNvCxnSpPr>
            <a:cxnSpLocks/>
          </p:cNvCxnSpPr>
          <p:nvPr/>
        </p:nvCxnSpPr>
        <p:spPr>
          <a:xfrm>
            <a:off x="1714500" y="6477000"/>
            <a:ext cx="1120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D762EFC-A60A-C242-948F-A59B76ADEB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95600"/>
            <a:ext cx="5787342" cy="3428997"/>
          </a:xfrm>
          <a:prstGeom prst="rect">
            <a:avLst/>
          </a:prstGeom>
          <a:ln w="12700">
            <a:solidFill>
              <a:schemeClr val="bg1"/>
            </a:solidFill>
          </a:ln>
        </p:spPr>
      </p:pic>
      <p:pic>
        <p:nvPicPr>
          <p:cNvPr id="14" name="Picture 13">
            <a:extLst>
              <a:ext uri="{FF2B5EF4-FFF2-40B4-BE49-F238E27FC236}">
                <a16:creationId xmlns:a16="http://schemas.microsoft.com/office/drawing/2014/main" id="{D2053A8E-2F16-814D-80B7-15EBB706F8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87342" y="2895600"/>
            <a:ext cx="4190035" cy="3428992"/>
          </a:xfrm>
          <a:prstGeom prst="rect">
            <a:avLst/>
          </a:prstGeom>
          <a:ln w="12700">
            <a:solidFill>
              <a:schemeClr val="bg1"/>
            </a:solidFill>
          </a:ln>
        </p:spPr>
      </p:pic>
      <p:pic>
        <p:nvPicPr>
          <p:cNvPr id="16" name="Picture 15">
            <a:extLst>
              <a:ext uri="{FF2B5EF4-FFF2-40B4-BE49-F238E27FC236}">
                <a16:creationId xmlns:a16="http://schemas.microsoft.com/office/drawing/2014/main" id="{45623B42-4BFD-3740-90A2-1157EDBD9C9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77376" y="2895594"/>
            <a:ext cx="4653023" cy="3429005"/>
          </a:xfrm>
          <a:prstGeom prst="rect">
            <a:avLst/>
          </a:prstGeom>
          <a:ln w="12700">
            <a:solidFill>
              <a:schemeClr val="bg1"/>
            </a:solidFill>
          </a:ln>
        </p:spPr>
      </p:pic>
    </p:spTree>
    <p:extLst>
      <p:ext uri="{BB962C8B-B14F-4D97-AF65-F5344CB8AC3E}">
        <p14:creationId xmlns:p14="http://schemas.microsoft.com/office/powerpoint/2010/main" val="823897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178D83-8499-0B4C-A1E5-1EB8261B4C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13"/>
          <a:stretch/>
        </p:blipFill>
        <p:spPr>
          <a:xfrm>
            <a:off x="609600" y="762483"/>
            <a:ext cx="3311323" cy="4775229"/>
          </a:xfrm>
          <a:prstGeom prst="rect">
            <a:avLst/>
          </a:prstGeom>
        </p:spPr>
      </p:pic>
      <p:sp>
        <p:nvSpPr>
          <p:cNvPr id="2" name="Title 1">
            <a:extLst>
              <a:ext uri="{FF2B5EF4-FFF2-40B4-BE49-F238E27FC236}">
                <a16:creationId xmlns:a16="http://schemas.microsoft.com/office/drawing/2014/main" id="{8463AEA4-9932-DD4B-8F04-514E57A6A376}"/>
              </a:ext>
            </a:extLst>
          </p:cNvPr>
          <p:cNvSpPr>
            <a:spLocks noGrp="1"/>
          </p:cNvSpPr>
          <p:nvPr>
            <p:ph type="title"/>
          </p:nvPr>
        </p:nvSpPr>
        <p:spPr>
          <a:xfrm>
            <a:off x="4076701" y="762000"/>
            <a:ext cx="6477000" cy="1143000"/>
          </a:xfrm>
        </p:spPr>
        <p:txBody>
          <a:bodyPr anchor="t"/>
          <a:lstStyle/>
          <a:p>
            <a:pPr algn="ctr">
              <a:lnSpc>
                <a:spcPct val="76339"/>
              </a:lnSpc>
            </a:pPr>
            <a:r>
              <a:rPr lang="en-US"/>
              <a:t>DIVERSITY, EQUITY AND INCLUSION: </a:t>
            </a:r>
            <a:r>
              <a:rPr lang="en-US">
                <a:latin typeface="TRADE GOTHIC LT COND NO. 18" panose="020B0506040303090004" pitchFamily="34" charset="0"/>
              </a:rPr>
              <a:t>OUR IMPACT</a:t>
            </a:r>
          </a:p>
        </p:txBody>
      </p:sp>
      <p:pic>
        <p:nvPicPr>
          <p:cNvPr id="6" name="Picture Placeholder 5">
            <a:extLst>
              <a:ext uri="{FF2B5EF4-FFF2-40B4-BE49-F238E27FC236}">
                <a16:creationId xmlns:a16="http://schemas.microsoft.com/office/drawing/2014/main" id="{1CED0BC7-9608-D049-B490-60D005FBAAF5}"/>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10706100" y="762483"/>
            <a:ext cx="3314699" cy="5714999"/>
          </a:xfrm>
        </p:spPr>
      </p:pic>
      <p:sp>
        <p:nvSpPr>
          <p:cNvPr id="13" name="Rectangle 12">
            <a:extLst>
              <a:ext uri="{FF2B5EF4-FFF2-40B4-BE49-F238E27FC236}">
                <a16:creationId xmlns:a16="http://schemas.microsoft.com/office/drawing/2014/main" id="{D19CC7CD-DFAA-7843-9899-C2E009B8B16B}"/>
              </a:ext>
            </a:extLst>
          </p:cNvPr>
          <p:cNvSpPr/>
          <p:nvPr/>
        </p:nvSpPr>
        <p:spPr>
          <a:xfrm>
            <a:off x="4202816" y="2247418"/>
            <a:ext cx="6224769" cy="1785104"/>
          </a:xfrm>
          <a:prstGeom prst="rect">
            <a:avLst/>
          </a:prstGeom>
        </p:spPr>
        <p:txBody>
          <a:bodyPr wrap="square">
            <a:spAutoFit/>
          </a:bodyPr>
          <a:lstStyle/>
          <a:p>
            <a:pPr marL="285750" indent="-285750" fontAlgn="base">
              <a:spcBef>
                <a:spcPts val="1200"/>
              </a:spcBef>
              <a:buClr>
                <a:schemeClr val="tx2"/>
              </a:buClr>
              <a:buFont typeface="Wingdings" pitchFamily="2" charset="2"/>
              <a:buChar char="§"/>
            </a:pPr>
            <a:r>
              <a:rPr lang="en-US" sz="2000"/>
              <a:t>In 2020, we began building an internal DEI department and volunteer staff committee to drive an equity focus in everything we do. </a:t>
            </a:r>
          </a:p>
          <a:p>
            <a:pPr marL="285750" indent="-285750" fontAlgn="base">
              <a:spcBef>
                <a:spcPts val="1200"/>
              </a:spcBef>
              <a:buClr>
                <a:schemeClr val="tx2"/>
              </a:buClr>
              <a:buFont typeface="Wingdings" pitchFamily="2" charset="2"/>
              <a:buChar char="§"/>
            </a:pPr>
            <a:r>
              <a:rPr lang="en-US" sz="2000"/>
              <a:t>5,000+ people participated in our first-ever 21-Day Equity Challenge in May and June 2021. </a:t>
            </a:r>
          </a:p>
        </p:txBody>
      </p:sp>
      <p:pic>
        <p:nvPicPr>
          <p:cNvPr id="18" name="Picture 17">
            <a:extLst>
              <a:ext uri="{FF2B5EF4-FFF2-40B4-BE49-F238E27FC236}">
                <a16:creationId xmlns:a16="http://schemas.microsoft.com/office/drawing/2014/main" id="{66D0FA7D-1625-BA43-AA29-585136736CA6}"/>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7417966" y="4545703"/>
            <a:ext cx="7222636" cy="2730407"/>
          </a:xfrm>
          <a:prstGeom prst="rect">
            <a:avLst/>
          </a:prstGeom>
        </p:spPr>
      </p:pic>
      <p:sp>
        <p:nvSpPr>
          <p:cNvPr id="19" name="Rectangle 18">
            <a:extLst>
              <a:ext uri="{FF2B5EF4-FFF2-40B4-BE49-F238E27FC236}">
                <a16:creationId xmlns:a16="http://schemas.microsoft.com/office/drawing/2014/main" id="{7503DD0B-6819-8545-B2C9-673FED95E3A2}"/>
              </a:ext>
            </a:extLst>
          </p:cNvPr>
          <p:cNvSpPr/>
          <p:nvPr/>
        </p:nvSpPr>
        <p:spPr>
          <a:xfrm>
            <a:off x="7417966" y="4540042"/>
            <a:ext cx="7222636" cy="2741728"/>
          </a:xfrm>
          <a:prstGeom prst="rect">
            <a:avLst/>
          </a:prstGeom>
          <a:solidFill>
            <a:schemeClr val="accent6">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BAE988B0-D1B5-244A-926E-29F1CC3D4D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316" y="4764367"/>
            <a:ext cx="557763" cy="432266"/>
          </a:xfrm>
          <a:prstGeom prst="rect">
            <a:avLst/>
          </a:prstGeom>
        </p:spPr>
      </p:pic>
      <p:sp>
        <p:nvSpPr>
          <p:cNvPr id="21" name="Rectangle 20">
            <a:extLst>
              <a:ext uri="{FF2B5EF4-FFF2-40B4-BE49-F238E27FC236}">
                <a16:creationId xmlns:a16="http://schemas.microsoft.com/office/drawing/2014/main" id="{8E3AE27C-5537-C74D-AE00-AD0D6844D21F}"/>
              </a:ext>
            </a:extLst>
          </p:cNvPr>
          <p:cNvSpPr/>
          <p:nvPr/>
        </p:nvSpPr>
        <p:spPr>
          <a:xfrm>
            <a:off x="8182719" y="4967641"/>
            <a:ext cx="5838081" cy="1406862"/>
          </a:xfrm>
          <a:prstGeom prst="rect">
            <a:avLst/>
          </a:prstGeom>
        </p:spPr>
        <p:txBody>
          <a:bodyPr wrap="square" lIns="0" tIns="0" rIns="0" bIns="0" anchor="t">
            <a:noAutofit/>
          </a:bodyPr>
          <a:lstStyle/>
          <a:p>
            <a:pPr>
              <a:lnSpc>
                <a:spcPct val="90000"/>
              </a:lnSpc>
              <a:spcAft>
                <a:spcPts val="600"/>
              </a:spcAft>
            </a:pPr>
            <a:r>
              <a:rPr lang="en-US" sz="2000" spc="-6">
                <a:solidFill>
                  <a:schemeClr val="bg1"/>
                </a:solidFill>
                <a:latin typeface="Trade Gothic LT" panose="020B0503040303020004" pitchFamily="34" charset="0"/>
              </a:rPr>
              <a:t>Uncomfortable conversations are necessary. I’m not going to do my son a disservice by not having them. Regardless of how unfair that may be when he’s just trying to be a kid, it’s real.”</a:t>
            </a:r>
          </a:p>
        </p:txBody>
      </p:sp>
      <p:sp>
        <p:nvSpPr>
          <p:cNvPr id="23" name="TextBox 22">
            <a:extLst>
              <a:ext uri="{FF2B5EF4-FFF2-40B4-BE49-F238E27FC236}">
                <a16:creationId xmlns:a16="http://schemas.microsoft.com/office/drawing/2014/main" id="{A3762D2B-F76A-7C48-ABE3-019141933A1D}"/>
              </a:ext>
            </a:extLst>
          </p:cNvPr>
          <p:cNvSpPr txBox="1"/>
          <p:nvPr/>
        </p:nvSpPr>
        <p:spPr>
          <a:xfrm>
            <a:off x="11068160" y="6199207"/>
            <a:ext cx="3591557" cy="990600"/>
          </a:xfrm>
          <a:prstGeom prst="rect">
            <a:avLst/>
          </a:prstGeom>
          <a:noFill/>
        </p:spPr>
        <p:txBody>
          <a:bodyPr wrap="square" lIns="0" tIns="0" rIns="0" bIns="0" rtlCol="0" anchor="t">
            <a:noAutofit/>
          </a:bodyPr>
          <a:lstStyle/>
          <a:p>
            <a:pPr>
              <a:lnSpc>
                <a:spcPct val="90000"/>
              </a:lnSpc>
            </a:pPr>
            <a:r>
              <a:rPr lang="en-US" sz="2800" b="1">
                <a:solidFill>
                  <a:schemeClr val="bg1"/>
                </a:solidFill>
                <a:latin typeface="TRADE GOTHIC LT BD CN NO.20"/>
              </a:rPr>
              <a:t>– DENNIS HAINES</a:t>
            </a:r>
            <a:r>
              <a:rPr lang="en-US" sz="2400" b="1">
                <a:solidFill>
                  <a:schemeClr val="bg1"/>
                </a:solidFill>
                <a:latin typeface="TRADE GOTHIC LT BD CN NO.20"/>
              </a:rPr>
              <a:t>,</a:t>
            </a:r>
          </a:p>
          <a:p>
            <a:pPr defTabSz="228600">
              <a:lnSpc>
                <a:spcPct val="90000"/>
              </a:lnSpc>
            </a:pPr>
            <a:r>
              <a:rPr lang="en-US" b="1">
                <a:solidFill>
                  <a:schemeClr val="bg1"/>
                </a:solidFill>
                <a:latin typeface="TRADE GOTHIC LT BD CN NO.20"/>
              </a:rPr>
              <a:t>	</a:t>
            </a:r>
            <a:r>
              <a:rPr lang="en-US" sz="1600" b="1">
                <a:solidFill>
                  <a:schemeClr val="bg1"/>
                </a:solidFill>
                <a:latin typeface="TRADE GOTHIC LT BD CN NO.20"/>
              </a:rPr>
              <a:t>21-DAY EQUITY CHALLENGE PARTICIPANT,</a:t>
            </a:r>
          </a:p>
          <a:p>
            <a:pPr defTabSz="228600">
              <a:lnSpc>
                <a:spcPct val="90000"/>
              </a:lnSpc>
            </a:pPr>
            <a:r>
              <a:rPr lang="en-US" sz="1600" b="1">
                <a:solidFill>
                  <a:schemeClr val="bg1"/>
                </a:solidFill>
                <a:latin typeface="TRADE GOTHIC LT BD CN NO.20"/>
              </a:rPr>
              <a:t>	</a:t>
            </a:r>
            <a:r>
              <a:rPr lang="en-US" sz="1600">
                <a:solidFill>
                  <a:schemeClr val="bg1"/>
                </a:solidFill>
                <a:latin typeface="TRADE GOTHIC LT COND NO. 18"/>
              </a:rPr>
              <a:t>SHELBY TOWNSHIP</a:t>
            </a:r>
          </a:p>
        </p:txBody>
      </p:sp>
      <p:pic>
        <p:nvPicPr>
          <p:cNvPr id="24" name="Picture 23">
            <a:extLst>
              <a:ext uri="{FF2B5EF4-FFF2-40B4-BE49-F238E27FC236}">
                <a16:creationId xmlns:a16="http://schemas.microsoft.com/office/drawing/2014/main" id="{99439961-D0FE-A544-8D66-ABA40D93CA21}"/>
              </a:ext>
            </a:extLst>
          </p:cNvPr>
          <p:cNvPicPr>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3790" y="4534381"/>
            <a:ext cx="7090390" cy="2731397"/>
          </a:xfrm>
          <a:prstGeom prst="rect">
            <a:avLst/>
          </a:prstGeom>
        </p:spPr>
      </p:pic>
      <p:sp>
        <p:nvSpPr>
          <p:cNvPr id="25" name="Rectangle 24">
            <a:extLst>
              <a:ext uri="{FF2B5EF4-FFF2-40B4-BE49-F238E27FC236}">
                <a16:creationId xmlns:a16="http://schemas.microsoft.com/office/drawing/2014/main" id="{E9D68980-E407-1D4B-B35B-50E07829CD98}"/>
              </a:ext>
            </a:extLst>
          </p:cNvPr>
          <p:cNvSpPr/>
          <p:nvPr/>
        </p:nvSpPr>
        <p:spPr>
          <a:xfrm>
            <a:off x="-24274" y="4545703"/>
            <a:ext cx="7099299" cy="2731396"/>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0EE1768B-982E-4C4D-B955-6E342802C2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61" y="4753046"/>
            <a:ext cx="557763" cy="432266"/>
          </a:xfrm>
          <a:prstGeom prst="rect">
            <a:avLst/>
          </a:prstGeom>
        </p:spPr>
      </p:pic>
      <p:sp>
        <p:nvSpPr>
          <p:cNvPr id="27" name="Rectangle 26">
            <a:extLst>
              <a:ext uri="{FF2B5EF4-FFF2-40B4-BE49-F238E27FC236}">
                <a16:creationId xmlns:a16="http://schemas.microsoft.com/office/drawing/2014/main" id="{E6DD4811-6518-8048-A43D-6892E9C6DA8C}"/>
              </a:ext>
            </a:extLst>
          </p:cNvPr>
          <p:cNvSpPr/>
          <p:nvPr/>
        </p:nvSpPr>
        <p:spPr>
          <a:xfrm>
            <a:off x="760964" y="4960206"/>
            <a:ext cx="5917628" cy="1402976"/>
          </a:xfrm>
          <a:prstGeom prst="rect">
            <a:avLst/>
          </a:prstGeom>
        </p:spPr>
        <p:txBody>
          <a:bodyPr wrap="square" lIns="0" tIns="0" rIns="0" bIns="0" anchor="t">
            <a:noAutofit/>
          </a:bodyPr>
          <a:lstStyle/>
          <a:p>
            <a:pPr>
              <a:lnSpc>
                <a:spcPct val="90000"/>
              </a:lnSpc>
              <a:spcAft>
                <a:spcPts val="600"/>
              </a:spcAft>
            </a:pPr>
            <a:r>
              <a:rPr lang="en-US" sz="2000" spc="-6">
                <a:solidFill>
                  <a:schemeClr val="bg1"/>
                </a:solidFill>
                <a:latin typeface="Trade Gothic LT" panose="020B0503040303020004" pitchFamily="34" charset="0"/>
              </a:rPr>
              <a:t>Deaf people are so much more than their disability. And simply being able to hear does not make a person better than someone who is deaf.”</a:t>
            </a:r>
          </a:p>
        </p:txBody>
      </p:sp>
      <p:sp>
        <p:nvSpPr>
          <p:cNvPr id="29" name="TextBox 28">
            <a:extLst>
              <a:ext uri="{FF2B5EF4-FFF2-40B4-BE49-F238E27FC236}">
                <a16:creationId xmlns:a16="http://schemas.microsoft.com/office/drawing/2014/main" id="{D9665C7F-AE77-6448-B32C-4552EC81259B}"/>
              </a:ext>
            </a:extLst>
          </p:cNvPr>
          <p:cNvSpPr txBox="1"/>
          <p:nvPr/>
        </p:nvSpPr>
        <p:spPr>
          <a:xfrm>
            <a:off x="3646405" y="5982182"/>
            <a:ext cx="3591557" cy="990600"/>
          </a:xfrm>
          <a:prstGeom prst="rect">
            <a:avLst/>
          </a:prstGeom>
          <a:noFill/>
        </p:spPr>
        <p:txBody>
          <a:bodyPr wrap="square" lIns="0" tIns="0" rIns="0" bIns="0" rtlCol="0" anchor="t">
            <a:noAutofit/>
          </a:bodyPr>
          <a:lstStyle/>
          <a:p>
            <a:pPr>
              <a:lnSpc>
                <a:spcPct val="90000"/>
              </a:lnSpc>
            </a:pPr>
            <a:r>
              <a:rPr lang="en-US" sz="2800" b="1">
                <a:solidFill>
                  <a:schemeClr val="bg1"/>
                </a:solidFill>
                <a:latin typeface="TRADE GOTHIC LT BD CN NO.20"/>
              </a:rPr>
              <a:t>– MARY GILLMAN</a:t>
            </a:r>
            <a:r>
              <a:rPr lang="en-US" sz="2400" b="1">
                <a:solidFill>
                  <a:schemeClr val="bg1"/>
                </a:solidFill>
                <a:latin typeface="TRADE GOTHIC LT BD CN NO.20"/>
              </a:rPr>
              <a:t>,</a:t>
            </a:r>
          </a:p>
          <a:p>
            <a:pPr defTabSz="228600">
              <a:lnSpc>
                <a:spcPct val="90000"/>
              </a:lnSpc>
            </a:pPr>
            <a:r>
              <a:rPr lang="en-US" b="1">
                <a:solidFill>
                  <a:schemeClr val="bg1"/>
                </a:solidFill>
                <a:latin typeface="TRADE GOTHIC LT BD CN NO.20"/>
              </a:rPr>
              <a:t>	</a:t>
            </a:r>
            <a:r>
              <a:rPr lang="en-US" sz="1600" b="1">
                <a:solidFill>
                  <a:schemeClr val="bg1"/>
                </a:solidFill>
                <a:latin typeface="TRADE GOTHIC LT BD CN NO.20"/>
              </a:rPr>
              <a:t>21-DAY EQUITY CHALLENGE PARTICIPANT,</a:t>
            </a:r>
          </a:p>
          <a:p>
            <a:pPr defTabSz="228600">
              <a:lnSpc>
                <a:spcPct val="90000"/>
              </a:lnSpc>
            </a:pPr>
            <a:r>
              <a:rPr lang="en-US" sz="1600" b="1">
                <a:solidFill>
                  <a:schemeClr val="bg1"/>
                </a:solidFill>
                <a:latin typeface="TRADE GOTHIC LT BD CN NO.20"/>
              </a:rPr>
              <a:t>	</a:t>
            </a:r>
            <a:r>
              <a:rPr lang="en-US" sz="1600">
                <a:solidFill>
                  <a:schemeClr val="bg1"/>
                </a:solidFill>
                <a:latin typeface="TRADE GOTHIC LT COND NO. 18"/>
              </a:rPr>
              <a:t>FARMINGTON</a:t>
            </a:r>
          </a:p>
        </p:txBody>
      </p:sp>
    </p:spTree>
    <p:extLst>
      <p:ext uri="{BB962C8B-B14F-4D97-AF65-F5344CB8AC3E}">
        <p14:creationId xmlns:p14="http://schemas.microsoft.com/office/powerpoint/2010/main" val="178788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90A12-63CB-9B45-B208-175FFED643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0270" r="-2085" b="-33332"/>
          <a:stretch/>
        </p:blipFill>
        <p:spPr>
          <a:xfrm>
            <a:off x="150" y="1001441"/>
            <a:ext cx="6477000" cy="793691"/>
          </a:xfrm>
          <a:prstGeom prst="rect">
            <a:avLst/>
          </a:prstGeom>
        </p:spPr>
      </p:pic>
      <p:sp>
        <p:nvSpPr>
          <p:cNvPr id="2" name="Title 1">
            <a:extLst>
              <a:ext uri="{FF2B5EF4-FFF2-40B4-BE49-F238E27FC236}">
                <a16:creationId xmlns:a16="http://schemas.microsoft.com/office/drawing/2014/main" id="{C8AE2E38-1859-4629-AEBC-AEABE53534C6}"/>
              </a:ext>
            </a:extLst>
          </p:cNvPr>
          <p:cNvSpPr>
            <a:spLocks noGrp="1"/>
          </p:cNvSpPr>
          <p:nvPr>
            <p:ph type="title"/>
          </p:nvPr>
        </p:nvSpPr>
        <p:spPr>
          <a:xfrm>
            <a:off x="762001" y="762000"/>
            <a:ext cx="6476999" cy="990600"/>
          </a:xfrm>
        </p:spPr>
        <p:txBody>
          <a:bodyPr/>
          <a:lstStyle/>
          <a:p>
            <a:r>
              <a:rPr lang="en-US">
                <a:latin typeface="TRADE GOTHIC LT BD CN NO.20"/>
                <a:cs typeface="Arial"/>
              </a:rPr>
              <a:t>LEARN MORE AND SIGN UP</a:t>
            </a:r>
            <a:endParaRPr lang="en-US"/>
          </a:p>
        </p:txBody>
      </p:sp>
      <p:sp>
        <p:nvSpPr>
          <p:cNvPr id="3" name="Content Placeholder 2">
            <a:extLst>
              <a:ext uri="{FF2B5EF4-FFF2-40B4-BE49-F238E27FC236}">
                <a16:creationId xmlns:a16="http://schemas.microsoft.com/office/drawing/2014/main" id="{195C65B1-8642-4808-93AD-931F152F9525}"/>
              </a:ext>
            </a:extLst>
          </p:cNvPr>
          <p:cNvSpPr>
            <a:spLocks noGrp="1"/>
          </p:cNvSpPr>
          <p:nvPr>
            <p:ph idx="1"/>
          </p:nvPr>
        </p:nvSpPr>
        <p:spPr/>
        <p:txBody>
          <a:bodyPr vert="horz" lIns="0" tIns="0" rIns="0" bIns="0" rtlCol="0" anchor="t">
            <a:noAutofit/>
          </a:bodyPr>
          <a:lstStyle/>
          <a:p>
            <a:r>
              <a:rPr lang="en-US">
                <a:latin typeface="Arial"/>
                <a:cs typeface="Arial"/>
              </a:rPr>
              <a:t>Read our blog: </a:t>
            </a:r>
            <a:r>
              <a:rPr lang="en-US" b="1" err="1">
                <a:solidFill>
                  <a:schemeClr val="tx2"/>
                </a:solidFill>
                <a:latin typeface="Arial"/>
                <a:cs typeface="Arial"/>
              </a:rPr>
              <a:t>UnitedWaySEM.org</a:t>
            </a:r>
            <a:r>
              <a:rPr lang="en-US" b="1">
                <a:solidFill>
                  <a:schemeClr val="tx2"/>
                </a:solidFill>
                <a:latin typeface="Arial"/>
                <a:cs typeface="Arial"/>
              </a:rPr>
              <a:t>/blog</a:t>
            </a:r>
          </a:p>
          <a:p>
            <a:r>
              <a:rPr lang="en-US">
                <a:latin typeface="Arial"/>
                <a:cs typeface="Arial"/>
              </a:rPr>
              <a:t>Sign up for updates: </a:t>
            </a:r>
            <a:r>
              <a:rPr lang="en-US" b="1" err="1">
                <a:solidFill>
                  <a:schemeClr val="tx2"/>
                </a:solidFill>
                <a:latin typeface="Arial"/>
                <a:cs typeface="Arial"/>
              </a:rPr>
              <a:t>UnitedWaySEM.org</a:t>
            </a:r>
            <a:r>
              <a:rPr lang="en-US" b="1">
                <a:solidFill>
                  <a:schemeClr val="tx2"/>
                </a:solidFill>
                <a:latin typeface="Arial"/>
                <a:cs typeface="Arial"/>
              </a:rPr>
              <a:t>/subscribe</a:t>
            </a:r>
          </a:p>
          <a:p>
            <a:r>
              <a:rPr lang="en-US">
                <a:latin typeface="Arial"/>
                <a:cs typeface="Arial"/>
              </a:rPr>
              <a:t>Follow us on social media:</a:t>
            </a:r>
          </a:p>
          <a:p>
            <a:pPr lvl="1"/>
            <a:r>
              <a:rPr lang="en-US"/>
              <a:t>Facebook: </a:t>
            </a:r>
            <a:r>
              <a:rPr lang="en-US" b="1">
                <a:solidFill>
                  <a:schemeClr val="tx2"/>
                </a:solidFill>
              </a:rPr>
              <a:t>@</a:t>
            </a:r>
            <a:r>
              <a:rPr lang="en-US" b="1" err="1">
                <a:solidFill>
                  <a:schemeClr val="tx2"/>
                </a:solidFill>
              </a:rPr>
              <a:t>UnitedWaySEM</a:t>
            </a:r>
            <a:endParaRPr lang="en-US" b="1">
              <a:solidFill>
                <a:schemeClr val="tx2"/>
              </a:solidFill>
            </a:endParaRPr>
          </a:p>
          <a:p>
            <a:pPr lvl="1"/>
            <a:r>
              <a:rPr lang="en-US"/>
              <a:t>Twitter: </a:t>
            </a:r>
            <a:r>
              <a:rPr lang="en-US" b="1">
                <a:solidFill>
                  <a:schemeClr val="tx2"/>
                </a:solidFill>
              </a:rPr>
              <a:t>@</a:t>
            </a:r>
            <a:r>
              <a:rPr lang="en-US" b="1" err="1">
                <a:solidFill>
                  <a:schemeClr val="tx2"/>
                </a:solidFill>
              </a:rPr>
              <a:t>UnitedWaySEM</a:t>
            </a:r>
            <a:endParaRPr lang="en-US" b="1">
              <a:solidFill>
                <a:schemeClr val="tx2"/>
              </a:solidFill>
            </a:endParaRPr>
          </a:p>
          <a:p>
            <a:pPr lvl="1"/>
            <a:r>
              <a:rPr lang="en-US"/>
              <a:t>Instagram: </a:t>
            </a:r>
            <a:r>
              <a:rPr lang="en-US" b="1">
                <a:solidFill>
                  <a:schemeClr val="tx2"/>
                </a:solidFill>
              </a:rPr>
              <a:t>@</a:t>
            </a:r>
            <a:r>
              <a:rPr lang="en-US" b="1" err="1">
                <a:solidFill>
                  <a:schemeClr val="tx2"/>
                </a:solidFill>
              </a:rPr>
              <a:t>UnitedWaySEM</a:t>
            </a:r>
            <a:endParaRPr lang="en-US" b="1">
              <a:solidFill>
                <a:schemeClr val="tx2"/>
              </a:solidFill>
            </a:endParaRPr>
          </a:p>
          <a:p>
            <a:pPr lvl="1"/>
            <a:r>
              <a:rPr lang="en-US"/>
              <a:t>LinkedIn: </a:t>
            </a:r>
            <a:r>
              <a:rPr lang="en-US" b="1">
                <a:solidFill>
                  <a:schemeClr val="tx2"/>
                </a:solidFill>
              </a:rPr>
              <a:t>@</a:t>
            </a:r>
            <a:r>
              <a:rPr lang="en-US" b="1" err="1">
                <a:solidFill>
                  <a:schemeClr val="tx2"/>
                </a:solidFill>
              </a:rPr>
              <a:t>UnitedWaySEM</a:t>
            </a:r>
            <a:endParaRPr lang="en-US" b="1">
              <a:solidFill>
                <a:schemeClr val="tx2"/>
              </a:solidFill>
            </a:endParaRPr>
          </a:p>
          <a:p>
            <a:pPr lvl="1"/>
            <a:r>
              <a:rPr lang="en-US"/>
              <a:t>YouTube: </a:t>
            </a:r>
            <a:r>
              <a:rPr lang="en-US" b="1" err="1">
                <a:solidFill>
                  <a:schemeClr val="tx2"/>
                </a:solidFill>
              </a:rPr>
              <a:t>UnitedWaySEMich</a:t>
            </a:r>
            <a:endParaRPr lang="en-US" b="1">
              <a:solidFill>
                <a:schemeClr val="tx2"/>
              </a:solidFill>
            </a:endParaRPr>
          </a:p>
        </p:txBody>
      </p:sp>
      <p:pic>
        <p:nvPicPr>
          <p:cNvPr id="6" name="Picture 5">
            <a:extLst>
              <a:ext uri="{FF2B5EF4-FFF2-40B4-BE49-F238E27FC236}">
                <a16:creationId xmlns:a16="http://schemas.microsoft.com/office/drawing/2014/main" id="{D28C9A05-4484-6E4A-A302-5A2481D965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4100" y="680484"/>
            <a:ext cx="8726292" cy="6787116"/>
          </a:xfrm>
          <a:prstGeom prst="rect">
            <a:avLst/>
          </a:prstGeom>
        </p:spPr>
      </p:pic>
    </p:spTree>
    <p:extLst>
      <p:ext uri="{BB962C8B-B14F-4D97-AF65-F5344CB8AC3E}">
        <p14:creationId xmlns:p14="http://schemas.microsoft.com/office/powerpoint/2010/main" val="2843294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421E-E14E-9F40-9547-06D0A84051EB}"/>
              </a:ext>
            </a:extLst>
          </p:cNvPr>
          <p:cNvSpPr>
            <a:spLocks noGrp="1"/>
          </p:cNvSpPr>
          <p:nvPr>
            <p:ph type="title"/>
          </p:nvPr>
        </p:nvSpPr>
        <p:spPr/>
        <p:txBody>
          <a:bodyPr/>
          <a:lstStyle/>
          <a:p>
            <a:r>
              <a:rPr lang="en-US">
                <a:latin typeface="TRADE GOTHIC LT COND NO. 18" panose="020B0506040303090004" pitchFamily="34" charset="0"/>
              </a:rPr>
              <a:t>HOW TO</a:t>
            </a:r>
            <a:r>
              <a:rPr lang="en-US"/>
              <a:t> </a:t>
            </a:r>
            <a:br>
              <a:rPr lang="en-US"/>
            </a:br>
            <a:r>
              <a:rPr lang="en-US"/>
              <a:t>GET INVOLVED</a:t>
            </a:r>
          </a:p>
        </p:txBody>
      </p:sp>
      <p:sp>
        <p:nvSpPr>
          <p:cNvPr id="4" name="Text Placeholder 3">
            <a:extLst>
              <a:ext uri="{FF2B5EF4-FFF2-40B4-BE49-F238E27FC236}">
                <a16:creationId xmlns:a16="http://schemas.microsoft.com/office/drawing/2014/main" id="{BC914DF4-3D92-E643-9FEA-230664870B1D}"/>
              </a:ext>
            </a:extLst>
          </p:cNvPr>
          <p:cNvSpPr>
            <a:spLocks noGrp="1"/>
          </p:cNvSpPr>
          <p:nvPr>
            <p:ph type="body" idx="1"/>
          </p:nvPr>
        </p:nvSpPr>
        <p:spPr>
          <a:xfrm>
            <a:off x="8496299" y="4260449"/>
            <a:ext cx="5372099" cy="3142673"/>
          </a:xfrm>
        </p:spPr>
        <p:txBody>
          <a:bodyPr/>
          <a:lstStyle/>
          <a:p>
            <a:r>
              <a:rPr lang="en-US"/>
              <a:t>GIVE</a:t>
            </a:r>
          </a:p>
          <a:p>
            <a:r>
              <a:rPr lang="en-US"/>
              <a:t>ADVOCATE</a:t>
            </a:r>
          </a:p>
          <a:p>
            <a:r>
              <a:rPr lang="en-US"/>
              <a:t>VOLUNTEER</a:t>
            </a:r>
          </a:p>
          <a:p>
            <a:r>
              <a:rPr lang="en-US"/>
              <a:t>(COMPANY NAME) AND UNITED WAY HISTORY</a:t>
            </a:r>
          </a:p>
          <a:p>
            <a:r>
              <a:rPr lang="en-US"/>
              <a:t>2021-22 CAMPAIGN DATES</a:t>
            </a:r>
          </a:p>
          <a:p>
            <a:r>
              <a:rPr lang="en-US"/>
              <a:t>2021-22 EMPLOYEE CAMPAIGN CHAIRPERSON</a:t>
            </a:r>
          </a:p>
          <a:p>
            <a:r>
              <a:rPr lang="en-US"/>
              <a:t>2021-22 CAMPAIGN GOALS</a:t>
            </a:r>
          </a:p>
          <a:p>
            <a:r>
              <a:rPr lang="en-US"/>
              <a:t>TECHNOLOGY SUPPORT AND DATA RESOURCES</a:t>
            </a:r>
          </a:p>
        </p:txBody>
      </p:sp>
      <p:pic>
        <p:nvPicPr>
          <p:cNvPr id="15" name="Picture Placeholder 14">
            <a:extLst>
              <a:ext uri="{FF2B5EF4-FFF2-40B4-BE49-F238E27FC236}">
                <a16:creationId xmlns:a16="http://schemas.microsoft.com/office/drawing/2014/main" id="{3CAE298D-F54C-6442-9AAA-FE1D67043FE3}"/>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0"/>
            <a:ext cx="8191500" cy="7781542"/>
          </a:xfrm>
        </p:spPr>
      </p:pic>
    </p:spTree>
    <p:extLst>
      <p:ext uri="{BB962C8B-B14F-4D97-AF65-F5344CB8AC3E}">
        <p14:creationId xmlns:p14="http://schemas.microsoft.com/office/powerpoint/2010/main" val="4266490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2DB645-4366-BE4F-B7E4-738F9C9D4E9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
            <a:ext cx="14630400" cy="4114800"/>
          </a:xfrm>
          <a:prstGeom prst="rect">
            <a:avLst/>
          </a:prstGeom>
        </p:spPr>
      </p:pic>
      <p:pic>
        <p:nvPicPr>
          <p:cNvPr id="14" name="Picture 13">
            <a:extLst>
              <a:ext uri="{FF2B5EF4-FFF2-40B4-BE49-F238E27FC236}">
                <a16:creationId xmlns:a16="http://schemas.microsoft.com/office/drawing/2014/main" id="{DFBCFF4E-FB7A-2E48-88C2-B5F3F694FD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14800"/>
            <a:ext cx="14630400" cy="101600"/>
          </a:xfrm>
          <a:prstGeom prst="rect">
            <a:avLst/>
          </a:prstGeom>
        </p:spPr>
      </p:pic>
      <p:sp>
        <p:nvSpPr>
          <p:cNvPr id="2" name="Title 1">
            <a:extLst>
              <a:ext uri="{FF2B5EF4-FFF2-40B4-BE49-F238E27FC236}">
                <a16:creationId xmlns:a16="http://schemas.microsoft.com/office/drawing/2014/main" id="{469F9CBB-1293-D84D-A930-94ECAE3BFA40}"/>
              </a:ext>
            </a:extLst>
          </p:cNvPr>
          <p:cNvSpPr>
            <a:spLocks noGrp="1"/>
          </p:cNvSpPr>
          <p:nvPr>
            <p:ph type="title"/>
          </p:nvPr>
        </p:nvSpPr>
        <p:spPr/>
        <p:txBody>
          <a:bodyPr/>
          <a:lstStyle/>
          <a:p>
            <a:pPr algn="ctr">
              <a:lnSpc>
                <a:spcPct val="76339"/>
              </a:lnSpc>
            </a:pPr>
            <a:r>
              <a:rPr lang="en-US">
                <a:solidFill>
                  <a:schemeClr val="bg1"/>
                </a:solidFill>
              </a:rPr>
              <a:t>GIVE. ADVOCATE. VOLUNTEER.</a:t>
            </a:r>
          </a:p>
        </p:txBody>
      </p:sp>
      <p:pic>
        <p:nvPicPr>
          <p:cNvPr id="10" name="Content Placeholder 9">
            <a:extLst>
              <a:ext uri="{FF2B5EF4-FFF2-40B4-BE49-F238E27FC236}">
                <a16:creationId xmlns:a16="http://schemas.microsoft.com/office/drawing/2014/main" id="{EDFDE3C1-E0C9-0340-A490-DE80373083C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971800" y="2875506"/>
            <a:ext cx="8686800" cy="2502977"/>
          </a:xfrm>
        </p:spPr>
      </p:pic>
      <p:sp>
        <p:nvSpPr>
          <p:cNvPr id="6" name="Rectangle 5">
            <a:extLst>
              <a:ext uri="{FF2B5EF4-FFF2-40B4-BE49-F238E27FC236}">
                <a16:creationId xmlns:a16="http://schemas.microsoft.com/office/drawing/2014/main" id="{EAF662F2-1F2A-F940-9771-AE9ECA032EBB}"/>
              </a:ext>
            </a:extLst>
          </p:cNvPr>
          <p:cNvSpPr/>
          <p:nvPr/>
        </p:nvSpPr>
        <p:spPr>
          <a:xfrm>
            <a:off x="3657600" y="6192744"/>
            <a:ext cx="7039428" cy="707886"/>
          </a:xfrm>
          <a:prstGeom prst="rect">
            <a:avLst/>
          </a:prstGeom>
        </p:spPr>
        <p:txBody>
          <a:bodyPr wrap="square" lIns="91440" tIns="45720" rIns="91440" bIns="45720" anchor="t">
            <a:spAutoFit/>
          </a:bodyPr>
          <a:lstStyle/>
          <a:p>
            <a:pPr algn="ctr" fontAlgn="base"/>
            <a:r>
              <a:rPr lang="en-US" sz="4000" b="1">
                <a:solidFill>
                  <a:schemeClr val="tx2"/>
                </a:solidFill>
                <a:latin typeface="TRADE GOTHIC LT BD CN NO.20"/>
                <a:hlinkClick r:id="rId5">
                  <a:extLst>
                    <a:ext uri="{A12FA001-AC4F-418D-AE19-62706E023703}">
                      <ahyp:hlinkClr xmlns:ahyp="http://schemas.microsoft.com/office/drawing/2018/hyperlinkcolor" val="tx"/>
                    </a:ext>
                  </a:extLst>
                </a:hlinkClick>
              </a:rPr>
              <a:t>UnitedWaySEM.org/Get-Involved</a:t>
            </a:r>
          </a:p>
        </p:txBody>
      </p:sp>
    </p:spTree>
    <p:extLst>
      <p:ext uri="{BB962C8B-B14F-4D97-AF65-F5344CB8AC3E}">
        <p14:creationId xmlns:p14="http://schemas.microsoft.com/office/powerpoint/2010/main" val="4033969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BEA207-DE38-874A-B6DE-5689F36475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6225" y="3478764"/>
            <a:ext cx="3644747" cy="453156"/>
          </a:xfrm>
          <a:prstGeom prst="rect">
            <a:avLst/>
          </a:prstGeom>
        </p:spPr>
      </p:pic>
      <p:pic>
        <p:nvPicPr>
          <p:cNvPr id="13" name="Picture 12">
            <a:extLst>
              <a:ext uri="{FF2B5EF4-FFF2-40B4-BE49-F238E27FC236}">
                <a16:creationId xmlns:a16="http://schemas.microsoft.com/office/drawing/2014/main" id="{1A53E41C-BD38-864F-81AC-80A9018AF2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01200" y="0"/>
            <a:ext cx="5029200" cy="7768744"/>
          </a:xfrm>
          <a:prstGeom prst="rect">
            <a:avLst/>
          </a:prstGeom>
        </p:spPr>
      </p:pic>
      <p:pic>
        <p:nvPicPr>
          <p:cNvPr id="14" name="Picture 13">
            <a:extLst>
              <a:ext uri="{FF2B5EF4-FFF2-40B4-BE49-F238E27FC236}">
                <a16:creationId xmlns:a16="http://schemas.microsoft.com/office/drawing/2014/main" id="{E3425DA0-186E-5D4E-9A87-B51912E401AC}"/>
              </a:ext>
            </a:extLst>
          </p:cNvPr>
          <p:cNvPicPr>
            <a:picLocks noChangeAspect="1"/>
          </p:cNvPicPr>
          <p:nvPr/>
        </p:nvPicPr>
        <p:blipFill rotWithShape="1">
          <a:blip r:embed="rId4" cstate="email">
            <a:alphaModFix amt="25000"/>
            <a:extLst>
              <a:ext uri="{28A0092B-C50C-407E-A947-70E740481C1C}">
                <a14:useLocalDpi xmlns:a14="http://schemas.microsoft.com/office/drawing/2010/main"/>
              </a:ext>
            </a:extLst>
          </a:blip>
          <a:srcRect b="-1"/>
          <a:stretch/>
        </p:blipFill>
        <p:spPr>
          <a:xfrm>
            <a:off x="9601200" y="-1"/>
            <a:ext cx="5029200" cy="7467601"/>
          </a:xfrm>
          <a:prstGeom prst="rect">
            <a:avLst/>
          </a:prstGeom>
        </p:spPr>
      </p:pic>
      <p:pic>
        <p:nvPicPr>
          <p:cNvPr id="15" name="Picture 14">
            <a:extLst>
              <a:ext uri="{FF2B5EF4-FFF2-40B4-BE49-F238E27FC236}">
                <a16:creationId xmlns:a16="http://schemas.microsoft.com/office/drawing/2014/main" id="{4F0A7922-5B21-CB47-89FB-3335BD9F7A76}"/>
              </a:ext>
            </a:extLst>
          </p:cNvPr>
          <p:cNvPicPr>
            <a:picLocks noChangeAspect="1"/>
          </p:cNvPicPr>
          <p:nvPr/>
        </p:nvPicPr>
        <p:blipFill rotWithShape="1">
          <a:blip r:embed="rId5" cstate="email">
            <a:alphaModFix amt="25000"/>
            <a:extLst>
              <a:ext uri="{28A0092B-C50C-407E-A947-70E740481C1C}">
                <a14:useLocalDpi xmlns:a14="http://schemas.microsoft.com/office/drawing/2010/main"/>
              </a:ext>
            </a:extLst>
          </a:blip>
          <a:srcRect b="-19"/>
          <a:stretch/>
        </p:blipFill>
        <p:spPr>
          <a:xfrm>
            <a:off x="9601200" y="0"/>
            <a:ext cx="5029200" cy="6536577"/>
          </a:xfrm>
          <a:prstGeom prst="rect">
            <a:avLst/>
          </a:prstGeom>
        </p:spPr>
      </p:pic>
      <p:pic>
        <p:nvPicPr>
          <p:cNvPr id="16" name="Picture 15">
            <a:extLst>
              <a:ext uri="{FF2B5EF4-FFF2-40B4-BE49-F238E27FC236}">
                <a16:creationId xmlns:a16="http://schemas.microsoft.com/office/drawing/2014/main" id="{CFF4730A-14DE-D74D-B275-CA251B175905}"/>
              </a:ext>
            </a:extLst>
          </p:cNvPr>
          <p:cNvPicPr>
            <a:picLocks noChangeAspect="1"/>
          </p:cNvPicPr>
          <p:nvPr/>
        </p:nvPicPr>
        <p:blipFill rotWithShape="1">
          <a:blip r:embed="rId6" cstate="print">
            <a:alphaModFix amt="25000"/>
            <a:extLst>
              <a:ext uri="{28A0092B-C50C-407E-A947-70E740481C1C}">
                <a14:useLocalDpi xmlns:a14="http://schemas.microsoft.com/office/drawing/2010/main"/>
              </a:ext>
            </a:extLst>
          </a:blip>
          <a:srcRect/>
          <a:stretch/>
        </p:blipFill>
        <p:spPr>
          <a:xfrm>
            <a:off x="9601201" y="-7295"/>
            <a:ext cx="5029200" cy="5545172"/>
          </a:xfrm>
          <a:prstGeom prst="rect">
            <a:avLst/>
          </a:prstGeom>
        </p:spPr>
      </p:pic>
      <p:pic>
        <p:nvPicPr>
          <p:cNvPr id="17" name="Picture 16">
            <a:extLst>
              <a:ext uri="{FF2B5EF4-FFF2-40B4-BE49-F238E27FC236}">
                <a16:creationId xmlns:a16="http://schemas.microsoft.com/office/drawing/2014/main" id="{A2F109D1-FA4D-F242-8A34-4FE79D8A7DB8}"/>
              </a:ext>
            </a:extLst>
          </p:cNvPr>
          <p:cNvPicPr>
            <a:picLocks noChangeAspect="1"/>
          </p:cNvPicPr>
          <p:nvPr/>
        </p:nvPicPr>
        <p:blipFill>
          <a:blip r:embed="rId7" cstate="email">
            <a:alphaModFix amt="25000"/>
            <a:extLst>
              <a:ext uri="{28A0092B-C50C-407E-A947-70E740481C1C}">
                <a14:useLocalDpi xmlns:a14="http://schemas.microsoft.com/office/drawing/2010/main"/>
              </a:ext>
            </a:extLst>
          </a:blip>
          <a:stretch>
            <a:fillRect/>
          </a:stretch>
        </p:blipFill>
        <p:spPr>
          <a:xfrm>
            <a:off x="9842494" y="110254"/>
            <a:ext cx="4446816" cy="4432425"/>
          </a:xfrm>
          <a:prstGeom prst="rect">
            <a:avLst/>
          </a:prstGeom>
        </p:spPr>
      </p:pic>
      <p:pic>
        <p:nvPicPr>
          <p:cNvPr id="18" name="Picture 17">
            <a:extLst>
              <a:ext uri="{FF2B5EF4-FFF2-40B4-BE49-F238E27FC236}">
                <a16:creationId xmlns:a16="http://schemas.microsoft.com/office/drawing/2014/main" id="{5DB2A531-0993-3846-AEA4-4D8387B0D66F}"/>
              </a:ext>
            </a:extLst>
          </p:cNvPr>
          <p:cNvPicPr>
            <a:picLocks noChangeAspect="1"/>
          </p:cNvPicPr>
          <p:nvPr/>
        </p:nvPicPr>
        <p:blipFill>
          <a:blip r:embed="rId8">
            <a:alphaModFix amt="25000"/>
          </a:blip>
          <a:stretch>
            <a:fillRect/>
          </a:stretch>
        </p:blipFill>
        <p:spPr>
          <a:xfrm>
            <a:off x="10540890" y="584817"/>
            <a:ext cx="3126515" cy="3126515"/>
          </a:xfrm>
          <a:prstGeom prst="rect">
            <a:avLst/>
          </a:prstGeom>
        </p:spPr>
      </p:pic>
      <p:pic>
        <p:nvPicPr>
          <p:cNvPr id="19" name="Picture 18">
            <a:extLst>
              <a:ext uri="{FF2B5EF4-FFF2-40B4-BE49-F238E27FC236}">
                <a16:creationId xmlns:a16="http://schemas.microsoft.com/office/drawing/2014/main" id="{6D4D7E15-C0D1-F64A-A1BB-23F860E52186}"/>
              </a:ext>
            </a:extLst>
          </p:cNvPr>
          <p:cNvPicPr>
            <a:picLocks noChangeAspect="1"/>
          </p:cNvPicPr>
          <p:nvPr/>
        </p:nvPicPr>
        <p:blipFill>
          <a:blip r:embed="rId8" cstate="email">
            <a:alphaModFix amt="25000"/>
            <a:extLst>
              <a:ext uri="{28A0092B-C50C-407E-A947-70E740481C1C}">
                <a14:useLocalDpi xmlns:a14="http://schemas.microsoft.com/office/drawing/2010/main"/>
              </a:ext>
            </a:extLst>
          </a:blip>
          <a:stretch>
            <a:fillRect/>
          </a:stretch>
        </p:blipFill>
        <p:spPr>
          <a:xfrm>
            <a:off x="10971551" y="1016212"/>
            <a:ext cx="2280015" cy="2280015"/>
          </a:xfrm>
          <a:prstGeom prst="rect">
            <a:avLst/>
          </a:prstGeom>
        </p:spPr>
      </p:pic>
      <p:sp>
        <p:nvSpPr>
          <p:cNvPr id="2" name="Title 1">
            <a:extLst>
              <a:ext uri="{FF2B5EF4-FFF2-40B4-BE49-F238E27FC236}">
                <a16:creationId xmlns:a16="http://schemas.microsoft.com/office/drawing/2014/main" id="{697FFC73-AC3C-4847-B9C6-21CC88D28C77}"/>
              </a:ext>
            </a:extLst>
          </p:cNvPr>
          <p:cNvSpPr>
            <a:spLocks noGrp="1"/>
          </p:cNvSpPr>
          <p:nvPr>
            <p:ph type="title"/>
          </p:nvPr>
        </p:nvSpPr>
        <p:spPr/>
        <p:txBody>
          <a:bodyPr/>
          <a:lstStyle/>
          <a:p>
            <a:pPr>
              <a:lnSpc>
                <a:spcPct val="76339"/>
              </a:lnSpc>
            </a:pPr>
            <a:r>
              <a:rPr lang="en-US"/>
              <a:t>GIVE</a:t>
            </a:r>
          </a:p>
        </p:txBody>
      </p:sp>
      <p:sp>
        <p:nvSpPr>
          <p:cNvPr id="3" name="Content Placeholder 2">
            <a:extLst>
              <a:ext uri="{FF2B5EF4-FFF2-40B4-BE49-F238E27FC236}">
                <a16:creationId xmlns:a16="http://schemas.microsoft.com/office/drawing/2014/main" id="{D7CA6FD8-B1D0-3744-840A-A0B7D0150082}"/>
              </a:ext>
            </a:extLst>
          </p:cNvPr>
          <p:cNvSpPr>
            <a:spLocks noGrp="1"/>
          </p:cNvSpPr>
          <p:nvPr>
            <p:ph idx="1"/>
          </p:nvPr>
        </p:nvSpPr>
        <p:spPr>
          <a:xfrm>
            <a:off x="762000" y="1905000"/>
            <a:ext cx="8458589" cy="1143000"/>
          </a:xfrm>
        </p:spPr>
        <p:txBody>
          <a:bodyPr/>
          <a:lstStyle/>
          <a:p>
            <a:pPr marL="0" indent="0" fontAlgn="base">
              <a:buNone/>
            </a:pPr>
            <a:r>
              <a:rPr lang="en-US">
                <a:solidFill>
                  <a:srgbClr val="201F1E"/>
                </a:solidFill>
                <a:latin typeface="Trade Gothic LT" panose="020B0503040303020004" pitchFamily="34" charset="0"/>
              </a:rPr>
              <a:t>When you give to United Way,</a:t>
            </a:r>
            <a:r>
              <a:rPr lang="en-US">
                <a:solidFill>
                  <a:srgbClr val="000000"/>
                </a:solidFill>
                <a:latin typeface="Trade Gothic LT" panose="020B0503040303020004" pitchFamily="34" charset="0"/>
              </a:rPr>
              <a:t> you help ensure that our community will not only recover from this crisis, but come out stronger and more resilient.</a:t>
            </a:r>
          </a:p>
        </p:txBody>
      </p:sp>
      <p:sp>
        <p:nvSpPr>
          <p:cNvPr id="9" name="Rectangle 8">
            <a:extLst>
              <a:ext uri="{FF2B5EF4-FFF2-40B4-BE49-F238E27FC236}">
                <a16:creationId xmlns:a16="http://schemas.microsoft.com/office/drawing/2014/main" id="{1E8BADA9-4BB6-1045-A890-D2DCBF983863}"/>
              </a:ext>
            </a:extLst>
          </p:cNvPr>
          <p:cNvSpPr/>
          <p:nvPr/>
        </p:nvSpPr>
        <p:spPr>
          <a:xfrm>
            <a:off x="676836" y="3448109"/>
            <a:ext cx="7934730" cy="4019491"/>
          </a:xfrm>
          <a:prstGeom prst="rect">
            <a:avLst/>
          </a:prstGeom>
        </p:spPr>
        <p:txBody>
          <a:bodyPr wrap="square" lIns="91440" tIns="45720" rIns="91440" bIns="45720" anchor="t">
            <a:noAutofit/>
          </a:bodyPr>
          <a:lstStyle/>
          <a:p>
            <a:pPr fontAlgn="base">
              <a:spcBef>
                <a:spcPts val="600"/>
              </a:spcBef>
              <a:spcAft>
                <a:spcPts val="600"/>
              </a:spcAft>
            </a:pPr>
            <a:r>
              <a:rPr lang="en-US" sz="2800" b="1">
                <a:solidFill>
                  <a:schemeClr val="bg1"/>
                </a:solidFill>
                <a:latin typeface="TRADE GOTHIC LT BD CN NO.20" panose="020B0503040303020004" pitchFamily="34" charset="0"/>
              </a:rPr>
              <a:t>YOUR SUPPORT HELPS US:</a:t>
            </a:r>
            <a:endParaRPr lang="en-US" sz="2400" b="1">
              <a:solidFill>
                <a:schemeClr val="bg1"/>
              </a:solidFill>
              <a:latin typeface="TRADE GOTHIC LT BD CN NO.20" panose="020B0503040303020004" pitchFamily="34" charset="0"/>
            </a:endParaRPr>
          </a:p>
          <a:p>
            <a:pPr marL="742950" lvl="1" indent="-285750" fontAlgn="base">
              <a:spcBef>
                <a:spcPts val="600"/>
              </a:spcBef>
              <a:spcAft>
                <a:spcPts val="600"/>
              </a:spcAft>
              <a:buClr>
                <a:schemeClr val="tx2"/>
              </a:buClr>
              <a:buFont typeface="Wingdings" pitchFamily="2" charset="2"/>
              <a:buChar char="§"/>
            </a:pPr>
            <a:r>
              <a:rPr lang="en-US" sz="2000"/>
              <a:t>Keep our 2-1-1 helpline open 24/7/365</a:t>
            </a:r>
          </a:p>
          <a:p>
            <a:pPr marL="742950" lvl="1" indent="-285750">
              <a:spcBef>
                <a:spcPts val="600"/>
              </a:spcBef>
              <a:spcAft>
                <a:spcPts val="600"/>
              </a:spcAft>
              <a:buClr>
                <a:schemeClr val="tx2"/>
              </a:buClr>
              <a:buFont typeface="Wingdings" pitchFamily="2" charset="2"/>
              <a:buChar char="§"/>
            </a:pPr>
            <a:r>
              <a:rPr lang="en-US" sz="2000"/>
              <a:t>Provide technology, mentoring and support to students</a:t>
            </a:r>
            <a:endParaRPr lang="en-US" sz="2000">
              <a:cs typeface="Arial" panose="020B0604020202020204"/>
            </a:endParaRPr>
          </a:p>
          <a:p>
            <a:pPr marL="742950" lvl="1" indent="-285750" fontAlgn="base">
              <a:spcBef>
                <a:spcPts val="600"/>
              </a:spcBef>
              <a:spcAft>
                <a:spcPts val="600"/>
              </a:spcAft>
              <a:buClr>
                <a:schemeClr val="tx2"/>
              </a:buClr>
              <a:buFont typeface="Wingdings" pitchFamily="2" charset="2"/>
              <a:buChar char="§"/>
            </a:pPr>
            <a:r>
              <a:rPr lang="en-US" sz="2000"/>
              <a:t>Ensure that all families can meet their basic needs</a:t>
            </a:r>
          </a:p>
          <a:p>
            <a:pPr marL="742950" lvl="1" indent="-285750" fontAlgn="base">
              <a:spcBef>
                <a:spcPts val="600"/>
              </a:spcBef>
              <a:spcAft>
                <a:spcPts val="600"/>
              </a:spcAft>
              <a:buClr>
                <a:schemeClr val="tx2"/>
              </a:buClr>
              <a:buFont typeface="Wingdings" pitchFamily="2" charset="2"/>
              <a:buChar char="§"/>
            </a:pPr>
            <a:r>
              <a:rPr lang="en-US" sz="2000"/>
              <a:t>Fight inequity in all its forms</a:t>
            </a:r>
            <a:endParaRPr lang="en-US" sz="2000">
              <a:cs typeface="Arial"/>
            </a:endParaRPr>
          </a:p>
          <a:p>
            <a:pPr>
              <a:spcBef>
                <a:spcPts val="600"/>
              </a:spcBef>
              <a:spcAft>
                <a:spcPts val="600"/>
              </a:spcAft>
              <a:buClr>
                <a:schemeClr val="tx2"/>
              </a:buClr>
            </a:pPr>
            <a:r>
              <a:rPr lang="en-US" sz="2800" b="1">
                <a:latin typeface="TRADE GOTHIC LT BD CN NO.20" panose="020B0503040303020004" pitchFamily="34" charset="0"/>
                <a:cs typeface="Arial"/>
              </a:rPr>
              <a:t>GIVE TODAY: </a:t>
            </a:r>
            <a:br>
              <a:rPr lang="en-US" sz="2800" b="1">
                <a:latin typeface="TRADE GOTHIC LT BD CN NO.20" panose="020B0503040303020004" pitchFamily="34" charset="0"/>
                <a:cs typeface="Arial"/>
              </a:rPr>
            </a:br>
            <a:r>
              <a:rPr lang="en-US" sz="3600" b="1">
                <a:latin typeface="TRADE GOTHIC LT BD CN NO.20" panose="020B0503040303020004" pitchFamily="34" charset="0"/>
                <a:cs typeface="Arial"/>
                <a:hlinkClick r:id="rId9"/>
              </a:rPr>
              <a:t>UnitedWaySEM.org/Give</a:t>
            </a:r>
            <a:r>
              <a:rPr lang="en-US" sz="3600" b="1">
                <a:latin typeface="TRADE GOTHIC LT BD CN NO.20" panose="020B0503040303020004" pitchFamily="34" charset="0"/>
                <a:cs typeface="Arial"/>
              </a:rPr>
              <a:t> </a:t>
            </a:r>
          </a:p>
        </p:txBody>
      </p:sp>
      <p:pic>
        <p:nvPicPr>
          <p:cNvPr id="26" name="Picture 25">
            <a:extLst>
              <a:ext uri="{FF2B5EF4-FFF2-40B4-BE49-F238E27FC236}">
                <a16:creationId xmlns:a16="http://schemas.microsoft.com/office/drawing/2014/main" id="{83DA633F-0441-D342-96DC-B15E60E5F227}"/>
              </a:ext>
            </a:extLst>
          </p:cNvPr>
          <p:cNvPicPr>
            <a:picLocks noChangeAspect="1"/>
          </p:cNvPicPr>
          <p:nvPr/>
        </p:nvPicPr>
        <p:blipFill>
          <a:blip r:embed="rId10" cstate="email">
            <a:alphaModFix amt="50000"/>
            <a:extLst>
              <a:ext uri="{28A0092B-C50C-407E-A947-70E740481C1C}">
                <a14:useLocalDpi xmlns:a14="http://schemas.microsoft.com/office/drawing/2010/main"/>
              </a:ext>
            </a:extLst>
          </a:blip>
          <a:stretch>
            <a:fillRect/>
          </a:stretch>
        </p:blipFill>
        <p:spPr>
          <a:xfrm>
            <a:off x="11433458" y="1467245"/>
            <a:ext cx="1302849" cy="1302849"/>
          </a:xfrm>
          <a:prstGeom prst="rect">
            <a:avLst/>
          </a:prstGeom>
        </p:spPr>
      </p:pic>
      <p:pic>
        <p:nvPicPr>
          <p:cNvPr id="11" name="Picture 10">
            <a:extLst>
              <a:ext uri="{FF2B5EF4-FFF2-40B4-BE49-F238E27FC236}">
                <a16:creationId xmlns:a16="http://schemas.microsoft.com/office/drawing/2014/main" id="{A73436A2-6DE0-D24B-AA0E-2B87F27BC2D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310991" y="1524906"/>
            <a:ext cx="2709809" cy="6251132"/>
          </a:xfrm>
          <a:prstGeom prst="rect">
            <a:avLst/>
          </a:prstGeom>
        </p:spPr>
      </p:pic>
    </p:spTree>
    <p:extLst>
      <p:ext uri="{BB962C8B-B14F-4D97-AF65-F5344CB8AC3E}">
        <p14:creationId xmlns:p14="http://schemas.microsoft.com/office/powerpoint/2010/main" val="469761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101A11-5D67-5D47-A61F-10FF10479D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0"/>
            <a:ext cx="7239002" cy="7768744"/>
          </a:xfrm>
          <a:prstGeom prst="rect">
            <a:avLst/>
          </a:prstGeom>
        </p:spPr>
      </p:pic>
      <p:pic>
        <p:nvPicPr>
          <p:cNvPr id="17" name="Picture 16">
            <a:extLst>
              <a:ext uri="{FF2B5EF4-FFF2-40B4-BE49-F238E27FC236}">
                <a16:creationId xmlns:a16="http://schemas.microsoft.com/office/drawing/2014/main" id="{91DCF01A-BDC2-8940-AD1F-AFDEEFA3FDD1}"/>
              </a:ext>
            </a:extLst>
          </p:cNvPr>
          <p:cNvPicPr>
            <a:picLocks noChangeAspect="1"/>
          </p:cNvPicPr>
          <p:nvPr/>
        </p:nvPicPr>
        <p:blipFill rotWithShape="1">
          <a:blip r:embed="rId4" cstate="email">
            <a:alphaModFix amt="25000"/>
            <a:extLst>
              <a:ext uri="{28A0092B-C50C-407E-A947-70E740481C1C}">
                <a14:useLocalDpi xmlns:a14="http://schemas.microsoft.com/office/drawing/2010/main"/>
              </a:ext>
            </a:extLst>
          </a:blip>
          <a:srcRect t="-4408"/>
          <a:stretch/>
        </p:blipFill>
        <p:spPr>
          <a:xfrm rot="10800000">
            <a:off x="-5" y="-1"/>
            <a:ext cx="7239002" cy="7694290"/>
          </a:xfrm>
          <a:prstGeom prst="rect">
            <a:avLst/>
          </a:prstGeom>
        </p:spPr>
      </p:pic>
      <p:pic>
        <p:nvPicPr>
          <p:cNvPr id="25" name="Picture 24">
            <a:extLst>
              <a:ext uri="{FF2B5EF4-FFF2-40B4-BE49-F238E27FC236}">
                <a16:creationId xmlns:a16="http://schemas.microsoft.com/office/drawing/2014/main" id="{EAFCA825-689A-0341-AB92-DACD2957A04C}"/>
              </a:ext>
            </a:extLst>
          </p:cNvPr>
          <p:cNvPicPr>
            <a:picLocks noChangeAspect="1"/>
          </p:cNvPicPr>
          <p:nvPr/>
        </p:nvPicPr>
        <p:blipFill rotWithShape="1">
          <a:blip r:embed="rId5" cstate="email">
            <a:alphaModFix amt="25000"/>
            <a:extLst>
              <a:ext uri="{28A0092B-C50C-407E-A947-70E740481C1C}">
                <a14:useLocalDpi xmlns:a14="http://schemas.microsoft.com/office/drawing/2010/main"/>
              </a:ext>
            </a:extLst>
          </a:blip>
          <a:srcRect/>
          <a:stretch/>
        </p:blipFill>
        <p:spPr>
          <a:xfrm>
            <a:off x="0" y="0"/>
            <a:ext cx="6858000" cy="6669741"/>
          </a:xfrm>
          <a:prstGeom prst="rect">
            <a:avLst/>
          </a:prstGeom>
        </p:spPr>
      </p:pic>
      <p:pic>
        <p:nvPicPr>
          <p:cNvPr id="23" name="Picture 22">
            <a:extLst>
              <a:ext uri="{FF2B5EF4-FFF2-40B4-BE49-F238E27FC236}">
                <a16:creationId xmlns:a16="http://schemas.microsoft.com/office/drawing/2014/main" id="{C08A20D5-D5F8-EA4E-B609-FAD01621926C}"/>
              </a:ext>
            </a:extLst>
          </p:cNvPr>
          <p:cNvPicPr>
            <a:picLocks noChangeAspect="1"/>
          </p:cNvPicPr>
          <p:nvPr/>
        </p:nvPicPr>
        <p:blipFill rotWithShape="1">
          <a:blip r:embed="rId6" cstate="email">
            <a:alphaModFix amt="50000"/>
            <a:extLst>
              <a:ext uri="{28A0092B-C50C-407E-A947-70E740481C1C}">
                <a14:useLocalDpi xmlns:a14="http://schemas.microsoft.com/office/drawing/2010/main"/>
              </a:ext>
            </a:extLst>
          </a:blip>
          <a:srcRect t="-1"/>
          <a:stretch/>
        </p:blipFill>
        <p:spPr>
          <a:xfrm rot="10800000">
            <a:off x="0" y="0"/>
            <a:ext cx="5947461" cy="5699944"/>
          </a:xfrm>
          <a:prstGeom prst="rect">
            <a:avLst/>
          </a:prstGeom>
        </p:spPr>
      </p:pic>
      <p:pic>
        <p:nvPicPr>
          <p:cNvPr id="19" name="Picture 18">
            <a:extLst>
              <a:ext uri="{FF2B5EF4-FFF2-40B4-BE49-F238E27FC236}">
                <a16:creationId xmlns:a16="http://schemas.microsoft.com/office/drawing/2014/main" id="{B41FF711-05A3-8146-85D9-5A8A5796A69B}"/>
              </a:ext>
            </a:extLst>
          </p:cNvPr>
          <p:cNvPicPr>
            <a:picLocks noChangeAspect="1"/>
          </p:cNvPicPr>
          <p:nvPr/>
        </p:nvPicPr>
        <p:blipFill>
          <a:blip r:embed="rId7" cstate="email">
            <a:alphaModFix amt="35000"/>
            <a:extLst>
              <a:ext uri="{28A0092B-C50C-407E-A947-70E740481C1C}">
                <a14:useLocalDpi xmlns:a14="http://schemas.microsoft.com/office/drawing/2010/main"/>
              </a:ext>
            </a:extLst>
          </a:blip>
          <a:stretch>
            <a:fillRect/>
          </a:stretch>
        </p:blipFill>
        <p:spPr>
          <a:xfrm>
            <a:off x="708716" y="340998"/>
            <a:ext cx="4446816" cy="4432425"/>
          </a:xfrm>
          <a:prstGeom prst="rect">
            <a:avLst/>
          </a:prstGeom>
        </p:spPr>
      </p:pic>
      <p:pic>
        <p:nvPicPr>
          <p:cNvPr id="8" name="Picture 7">
            <a:extLst>
              <a:ext uri="{FF2B5EF4-FFF2-40B4-BE49-F238E27FC236}">
                <a16:creationId xmlns:a16="http://schemas.microsoft.com/office/drawing/2014/main" id="{0AA36969-8277-D542-821A-8F37D2FE336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62350" y="4912285"/>
            <a:ext cx="4676171" cy="483244"/>
          </a:xfrm>
          <a:prstGeom prst="rect">
            <a:avLst/>
          </a:prstGeom>
        </p:spPr>
      </p:pic>
      <p:sp>
        <p:nvSpPr>
          <p:cNvPr id="2" name="Title 1">
            <a:extLst>
              <a:ext uri="{FF2B5EF4-FFF2-40B4-BE49-F238E27FC236}">
                <a16:creationId xmlns:a16="http://schemas.microsoft.com/office/drawing/2014/main" id="{8031DC57-6D29-6345-9A7C-A02F9E71DFB1}"/>
              </a:ext>
            </a:extLst>
          </p:cNvPr>
          <p:cNvSpPr>
            <a:spLocks noGrp="1"/>
          </p:cNvSpPr>
          <p:nvPr>
            <p:ph type="title"/>
          </p:nvPr>
        </p:nvSpPr>
        <p:spPr>
          <a:xfrm>
            <a:off x="7581899" y="762000"/>
            <a:ext cx="6286501" cy="990600"/>
          </a:xfrm>
        </p:spPr>
        <p:txBody>
          <a:bodyPr/>
          <a:lstStyle/>
          <a:p>
            <a:pPr>
              <a:lnSpc>
                <a:spcPct val="76339"/>
              </a:lnSpc>
            </a:pPr>
            <a:r>
              <a:rPr lang="en-US"/>
              <a:t>ADVOCATE</a:t>
            </a:r>
          </a:p>
        </p:txBody>
      </p:sp>
      <p:sp>
        <p:nvSpPr>
          <p:cNvPr id="3" name="Content Placeholder 2">
            <a:extLst>
              <a:ext uri="{FF2B5EF4-FFF2-40B4-BE49-F238E27FC236}">
                <a16:creationId xmlns:a16="http://schemas.microsoft.com/office/drawing/2014/main" id="{14C7794E-D4DD-8243-AE04-9977E6A38B0D}"/>
              </a:ext>
            </a:extLst>
          </p:cNvPr>
          <p:cNvSpPr>
            <a:spLocks noGrp="1"/>
          </p:cNvSpPr>
          <p:nvPr>
            <p:ph idx="1"/>
          </p:nvPr>
        </p:nvSpPr>
        <p:spPr>
          <a:xfrm>
            <a:off x="7581900" y="2068799"/>
            <a:ext cx="5825756" cy="2704624"/>
          </a:xfrm>
        </p:spPr>
        <p:txBody>
          <a:bodyPr vert="horz" lIns="0" tIns="0" rIns="0" bIns="0" rtlCol="0" anchor="t">
            <a:noAutofit/>
          </a:bodyPr>
          <a:lstStyle/>
          <a:p>
            <a:pPr marL="0" indent="0">
              <a:buNone/>
            </a:pPr>
            <a:r>
              <a:rPr lang="en-US">
                <a:latin typeface="Trade Gothic LT"/>
                <a:cs typeface="Arial"/>
              </a:rPr>
              <a:t>When you advocate with United Way, you make a difference</a:t>
            </a:r>
            <a:r>
              <a:rPr lang="en-US" dirty="0">
                <a:latin typeface="Trade Gothic LT"/>
                <a:cs typeface="Arial"/>
              </a:rPr>
              <a:t>. </a:t>
            </a:r>
            <a:endParaRPr lang="en-US" dirty="0">
              <a:latin typeface="Trade Gothic LT" panose="020B0503040303020004" pitchFamily="34" charset="0"/>
              <a:cs typeface="Arial"/>
            </a:endParaRPr>
          </a:p>
          <a:p>
            <a:pPr marL="0" indent="0">
              <a:buNone/>
            </a:pPr>
            <a:r>
              <a:rPr lang="en-US" sz="2200">
                <a:latin typeface="+mn-lt"/>
                <a:cs typeface="Arial"/>
              </a:rPr>
              <a:t>We rally our partners and supporters to advance the United Way mission by advocating for meaningful change at the local, state and national levels.</a:t>
            </a:r>
          </a:p>
        </p:txBody>
      </p:sp>
      <p:sp>
        <p:nvSpPr>
          <p:cNvPr id="6" name="Rectangle 5">
            <a:extLst>
              <a:ext uri="{FF2B5EF4-FFF2-40B4-BE49-F238E27FC236}">
                <a16:creationId xmlns:a16="http://schemas.microsoft.com/office/drawing/2014/main" id="{05D18AA0-3B29-C84E-BF8C-AC82CB2CF472}"/>
              </a:ext>
            </a:extLst>
          </p:cNvPr>
          <p:cNvSpPr/>
          <p:nvPr/>
        </p:nvSpPr>
        <p:spPr>
          <a:xfrm>
            <a:off x="7581900" y="4882304"/>
            <a:ext cx="6286500" cy="2133600"/>
          </a:xfrm>
          <a:prstGeom prst="rect">
            <a:avLst/>
          </a:prstGeom>
        </p:spPr>
        <p:txBody>
          <a:bodyPr wrap="square">
            <a:noAutofit/>
          </a:bodyPr>
          <a:lstStyle/>
          <a:p>
            <a:pPr>
              <a:lnSpc>
                <a:spcPct val="112054"/>
              </a:lnSpc>
            </a:pPr>
            <a:r>
              <a:rPr lang="en-US" sz="2800" b="1">
                <a:solidFill>
                  <a:schemeClr val="bg1"/>
                </a:solidFill>
                <a:latin typeface="TRADE GOTHIC LT BD CN NO.20" panose="020B0503040303020004" pitchFamily="34" charset="0"/>
                <a:cs typeface="Arial"/>
              </a:rPr>
              <a:t>STAY UP TO DATE AND TAKE ACTION</a:t>
            </a:r>
            <a:r>
              <a:rPr lang="en-US" sz="2800">
                <a:cs typeface="Arial"/>
              </a:rPr>
              <a:t> </a:t>
            </a:r>
            <a:br>
              <a:rPr lang="en-US">
                <a:cs typeface="Arial"/>
              </a:rPr>
            </a:br>
            <a:r>
              <a:rPr lang="en-US" sz="2200">
                <a:cs typeface="Arial"/>
              </a:rPr>
              <a:t>through our advocacy alerts: </a:t>
            </a:r>
            <a:r>
              <a:rPr lang="en-US" sz="3600" b="1">
                <a:solidFill>
                  <a:srgbClr val="0033A0"/>
                </a:solidFill>
                <a:latin typeface="TRADE GOTHIC LT BD CN NO.20" panose="020B0503040303020004" pitchFamily="34" charset="0"/>
                <a:cs typeface="Arial"/>
                <a:hlinkClick r:id="rId9">
                  <a:extLst>
                    <a:ext uri="{A12FA001-AC4F-418D-AE19-62706E023703}">
                      <ahyp:hlinkClr xmlns:ahyp="http://schemas.microsoft.com/office/drawing/2018/hyperlinkcolor" val="tx"/>
                    </a:ext>
                  </a:extLst>
                </a:hlinkClick>
              </a:rPr>
              <a:t>UnitedWaySEM.org/</a:t>
            </a:r>
            <a:r>
              <a:rPr lang="en-US" sz="3600" b="1">
                <a:solidFill>
                  <a:schemeClr val="tx2"/>
                </a:solidFill>
                <a:latin typeface="TRADE GOTHIC LT BD CN NO.20" panose="020B0503040303020004" pitchFamily="34" charset="0"/>
                <a:cs typeface="Arial"/>
                <a:hlinkClick r:id="rId9">
                  <a:extLst>
                    <a:ext uri="{A12FA001-AC4F-418D-AE19-62706E023703}">
                      <ahyp:hlinkClr xmlns:ahyp="http://schemas.microsoft.com/office/drawing/2018/hyperlinkcolor" val="tx"/>
                    </a:ext>
                  </a:extLst>
                </a:hlinkClick>
              </a:rPr>
              <a:t>AdvocacyAlerts</a:t>
            </a:r>
            <a:endParaRPr lang="en-US" sz="3600" b="1">
              <a:solidFill>
                <a:schemeClr val="tx2"/>
              </a:solidFill>
              <a:latin typeface="TRADE GOTHIC LT BD CN NO.20" panose="020B0503040303020004" pitchFamily="34" charset="0"/>
              <a:cs typeface="Arial"/>
            </a:endParaRPr>
          </a:p>
        </p:txBody>
      </p:sp>
      <p:pic>
        <p:nvPicPr>
          <p:cNvPr id="22" name="Picture 21">
            <a:extLst>
              <a:ext uri="{FF2B5EF4-FFF2-40B4-BE49-F238E27FC236}">
                <a16:creationId xmlns:a16="http://schemas.microsoft.com/office/drawing/2014/main" id="{0E635B94-050F-E940-86A3-D8AA5CB2D555}"/>
              </a:ext>
            </a:extLst>
          </p:cNvPr>
          <p:cNvPicPr>
            <a:picLocks noChangeAspect="1"/>
          </p:cNvPicPr>
          <p:nvPr/>
        </p:nvPicPr>
        <p:blipFill>
          <a:blip r:embed="rId10">
            <a:alphaModFix amt="25000"/>
          </a:blip>
          <a:stretch>
            <a:fillRect/>
          </a:stretch>
        </p:blipFill>
        <p:spPr>
          <a:xfrm rot="9900000">
            <a:off x="1300153" y="829611"/>
            <a:ext cx="3281541" cy="3281541"/>
          </a:xfrm>
          <a:prstGeom prst="rect">
            <a:avLst/>
          </a:prstGeom>
        </p:spPr>
      </p:pic>
      <p:pic>
        <p:nvPicPr>
          <p:cNvPr id="21" name="Picture 20">
            <a:extLst>
              <a:ext uri="{FF2B5EF4-FFF2-40B4-BE49-F238E27FC236}">
                <a16:creationId xmlns:a16="http://schemas.microsoft.com/office/drawing/2014/main" id="{E27DC4E0-7D42-8748-99EC-F77ADBA2EE5C}"/>
              </a:ext>
            </a:extLst>
          </p:cNvPr>
          <p:cNvPicPr>
            <a:picLocks noChangeAspect="1"/>
          </p:cNvPicPr>
          <p:nvPr/>
        </p:nvPicPr>
        <p:blipFill>
          <a:blip r:embed="rId10" cstate="email">
            <a:alphaModFix amt="25000"/>
            <a:extLst>
              <a:ext uri="{28A0092B-C50C-407E-A947-70E740481C1C}">
                <a14:useLocalDpi xmlns:a14="http://schemas.microsoft.com/office/drawing/2010/main"/>
              </a:ext>
            </a:extLst>
          </a:blip>
          <a:stretch>
            <a:fillRect/>
          </a:stretch>
        </p:blipFill>
        <p:spPr>
          <a:xfrm>
            <a:off x="1756729" y="1303873"/>
            <a:ext cx="2368392" cy="2368392"/>
          </a:xfrm>
          <a:prstGeom prst="rect">
            <a:avLst/>
          </a:prstGeom>
        </p:spPr>
      </p:pic>
      <p:pic>
        <p:nvPicPr>
          <p:cNvPr id="30" name="Picture 29">
            <a:extLst>
              <a:ext uri="{FF2B5EF4-FFF2-40B4-BE49-F238E27FC236}">
                <a16:creationId xmlns:a16="http://schemas.microsoft.com/office/drawing/2014/main" id="{9B179DA0-1D48-084B-B4E7-36A1D6FD0508}"/>
              </a:ext>
            </a:extLst>
          </p:cNvPr>
          <p:cNvPicPr>
            <a:picLocks noChangeAspect="1"/>
          </p:cNvPicPr>
          <p:nvPr/>
        </p:nvPicPr>
        <p:blipFill>
          <a:blip r:embed="rId11" cstate="email">
            <a:alphaModFix amt="50000"/>
            <a:extLst>
              <a:ext uri="{28A0092B-C50C-407E-A947-70E740481C1C}">
                <a14:useLocalDpi xmlns:a14="http://schemas.microsoft.com/office/drawing/2010/main"/>
              </a:ext>
            </a:extLst>
          </a:blip>
          <a:stretch>
            <a:fillRect/>
          </a:stretch>
        </p:blipFill>
        <p:spPr>
          <a:xfrm>
            <a:off x="1997282" y="1752599"/>
            <a:ext cx="1816871" cy="1816871"/>
          </a:xfrm>
          <a:prstGeom prst="rect">
            <a:avLst/>
          </a:prstGeom>
        </p:spPr>
      </p:pic>
      <p:pic>
        <p:nvPicPr>
          <p:cNvPr id="28" name="Picture 27">
            <a:extLst>
              <a:ext uri="{FF2B5EF4-FFF2-40B4-BE49-F238E27FC236}">
                <a16:creationId xmlns:a16="http://schemas.microsoft.com/office/drawing/2014/main" id="{A020B41A-7792-034E-B721-B2E4048BDF3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22138" y="2068799"/>
            <a:ext cx="2758877" cy="5699945"/>
          </a:xfrm>
          <a:prstGeom prst="rect">
            <a:avLst/>
          </a:prstGeom>
        </p:spPr>
      </p:pic>
    </p:spTree>
    <p:extLst>
      <p:ext uri="{BB962C8B-B14F-4D97-AF65-F5344CB8AC3E}">
        <p14:creationId xmlns:p14="http://schemas.microsoft.com/office/powerpoint/2010/main" val="530559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11FA18-D9BD-4541-B13D-9B368476DB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43900" y="0"/>
            <a:ext cx="6286500" cy="7772400"/>
          </a:xfrm>
          <a:prstGeom prst="rect">
            <a:avLst/>
          </a:prstGeom>
        </p:spPr>
      </p:pic>
      <p:pic>
        <p:nvPicPr>
          <p:cNvPr id="17" name="Picture 16">
            <a:extLst>
              <a:ext uri="{FF2B5EF4-FFF2-40B4-BE49-F238E27FC236}">
                <a16:creationId xmlns:a16="http://schemas.microsoft.com/office/drawing/2014/main" id="{BA327DDC-8A86-DC4F-86DE-B6093F2874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3709" y="3978917"/>
            <a:ext cx="4594410" cy="476165"/>
          </a:xfrm>
          <a:prstGeom prst="rect">
            <a:avLst/>
          </a:prstGeom>
        </p:spPr>
      </p:pic>
      <p:sp>
        <p:nvSpPr>
          <p:cNvPr id="2" name="Title 1">
            <a:extLst>
              <a:ext uri="{FF2B5EF4-FFF2-40B4-BE49-F238E27FC236}">
                <a16:creationId xmlns:a16="http://schemas.microsoft.com/office/drawing/2014/main" id="{21FAF2D1-E82C-0A4B-8184-07A3D35C9472}"/>
              </a:ext>
            </a:extLst>
          </p:cNvPr>
          <p:cNvSpPr>
            <a:spLocks noGrp="1"/>
          </p:cNvSpPr>
          <p:nvPr>
            <p:ph type="title"/>
          </p:nvPr>
        </p:nvSpPr>
        <p:spPr>
          <a:xfrm>
            <a:off x="762000" y="762000"/>
            <a:ext cx="6989798" cy="990600"/>
          </a:xfrm>
        </p:spPr>
        <p:txBody>
          <a:bodyPr/>
          <a:lstStyle/>
          <a:p>
            <a:pPr>
              <a:lnSpc>
                <a:spcPct val="76339"/>
              </a:lnSpc>
            </a:pPr>
            <a:r>
              <a:rPr lang="en-US"/>
              <a:t>SEASONS OF CARING</a:t>
            </a:r>
            <a:r>
              <a:rPr lang="en-US">
                <a:latin typeface="TRADE GOTHIC LT COND NO. 18" panose="020B0506040303090004" pitchFamily="34" charset="0"/>
              </a:rPr>
              <a:t>: VOLUNTEER</a:t>
            </a:r>
          </a:p>
        </p:txBody>
      </p:sp>
      <p:sp>
        <p:nvSpPr>
          <p:cNvPr id="4" name="TextBox 3">
            <a:extLst>
              <a:ext uri="{FF2B5EF4-FFF2-40B4-BE49-F238E27FC236}">
                <a16:creationId xmlns:a16="http://schemas.microsoft.com/office/drawing/2014/main" id="{31390BD5-E276-524F-ADBC-3C6A3DC9067B}"/>
              </a:ext>
            </a:extLst>
          </p:cNvPr>
          <p:cNvSpPr txBox="1"/>
          <p:nvPr/>
        </p:nvSpPr>
        <p:spPr>
          <a:xfrm>
            <a:off x="762000" y="2121235"/>
            <a:ext cx="6819899" cy="1451401"/>
          </a:xfrm>
          <a:prstGeom prst="rect">
            <a:avLst/>
          </a:prstGeom>
          <a:noFill/>
        </p:spPr>
        <p:txBody>
          <a:bodyPr wrap="square" rtlCol="0">
            <a:noAutofit/>
          </a:bodyPr>
          <a:lstStyle/>
          <a:p>
            <a:pPr fontAlgn="base"/>
            <a:r>
              <a:rPr lang="en-US" sz="2800">
                <a:latin typeface="Trade Gothic LT" panose="020B0503040303020004" pitchFamily="34" charset="0"/>
              </a:rPr>
              <a:t>United Way works to build communities of stable households and thriving children, and volunteers are critical to this mission.</a:t>
            </a:r>
            <a:endParaRPr lang="en-US">
              <a:solidFill>
                <a:srgbClr val="344980"/>
              </a:solidFill>
              <a:latin typeface="Arial" panose="020B0604020202020204" pitchFamily="34" charset="0"/>
              <a:cs typeface="Arial"/>
            </a:endParaRPr>
          </a:p>
        </p:txBody>
      </p:sp>
      <p:sp>
        <p:nvSpPr>
          <p:cNvPr id="15" name="Rectangle 14">
            <a:extLst>
              <a:ext uri="{FF2B5EF4-FFF2-40B4-BE49-F238E27FC236}">
                <a16:creationId xmlns:a16="http://schemas.microsoft.com/office/drawing/2014/main" id="{B892087F-E17A-5944-9AF7-5C4C187F18E3}"/>
              </a:ext>
            </a:extLst>
          </p:cNvPr>
          <p:cNvSpPr/>
          <p:nvPr/>
        </p:nvSpPr>
        <p:spPr>
          <a:xfrm>
            <a:off x="1229670" y="3985898"/>
            <a:ext cx="6352229" cy="3616375"/>
          </a:xfrm>
          <a:prstGeom prst="rect">
            <a:avLst/>
          </a:prstGeom>
        </p:spPr>
        <p:txBody>
          <a:bodyPr wrap="square" lIns="91440" tIns="45720" rIns="91440" bIns="45720" anchor="t">
            <a:spAutoFit/>
          </a:bodyPr>
          <a:lstStyle/>
          <a:p>
            <a:pPr fontAlgn="base"/>
            <a:r>
              <a:rPr lang="en-US" sz="2800" b="1">
                <a:solidFill>
                  <a:schemeClr val="bg1"/>
                </a:solidFill>
                <a:latin typeface="TRADE GOTHIC LT BD CN NO.20" panose="020B0503040303020004" pitchFamily="34" charset="0"/>
              </a:rPr>
              <a:t>JOIN UNITED WAY AS A VOLUNTEER </a:t>
            </a:r>
          </a:p>
          <a:p>
            <a:pPr>
              <a:spcBef>
                <a:spcPts val="600"/>
              </a:spcBef>
              <a:spcAft>
                <a:spcPts val="600"/>
              </a:spcAft>
            </a:pPr>
            <a:r>
              <a:rPr lang="en-US" sz="2200">
                <a:latin typeface="Arial"/>
                <a:cs typeface="Arial"/>
              </a:rPr>
              <a:t>There are always opportunities to give back:</a:t>
            </a:r>
          </a:p>
          <a:p>
            <a:pPr marL="800100" lvl="1" indent="-342900">
              <a:spcBef>
                <a:spcPts val="600"/>
              </a:spcBef>
              <a:spcAft>
                <a:spcPts val="600"/>
              </a:spcAft>
              <a:buFont typeface="Arial"/>
              <a:buChar char="•"/>
            </a:pPr>
            <a:r>
              <a:rPr lang="en-US" sz="2200">
                <a:latin typeface="Arial"/>
                <a:cs typeface="Arial"/>
              </a:rPr>
              <a:t>In person</a:t>
            </a:r>
            <a:endParaRPr lang="en-US" sz="2200">
              <a:latin typeface="Arial" panose="020B0604020202020204" pitchFamily="34" charset="0"/>
              <a:cs typeface="Arial"/>
            </a:endParaRPr>
          </a:p>
          <a:p>
            <a:pPr marL="800100" lvl="1" indent="-342900">
              <a:spcBef>
                <a:spcPts val="600"/>
              </a:spcBef>
              <a:spcAft>
                <a:spcPts val="600"/>
              </a:spcAft>
              <a:buFont typeface="Arial"/>
              <a:buChar char="•"/>
            </a:pPr>
            <a:r>
              <a:rPr lang="en-US" sz="2200">
                <a:latin typeface="Arial"/>
                <a:cs typeface="Arial"/>
              </a:rPr>
              <a:t>Virtually</a:t>
            </a:r>
            <a:endParaRPr lang="en-US" sz="2200">
              <a:latin typeface="Arial" panose="020B0604020202020204" pitchFamily="34" charset="0"/>
              <a:cs typeface="Arial"/>
            </a:endParaRPr>
          </a:p>
          <a:p>
            <a:pPr marL="800100" lvl="1" indent="-342900">
              <a:spcBef>
                <a:spcPts val="600"/>
              </a:spcBef>
              <a:spcAft>
                <a:spcPts val="600"/>
              </a:spcAft>
              <a:buFont typeface="Arial"/>
              <a:buChar char="•"/>
            </a:pPr>
            <a:r>
              <a:rPr lang="en-US" sz="2200">
                <a:solidFill>
                  <a:srgbClr val="000000"/>
                </a:solidFill>
                <a:latin typeface="Arial"/>
                <a:cs typeface="Arial"/>
              </a:rPr>
              <a:t>On your own</a:t>
            </a:r>
          </a:p>
          <a:p>
            <a:pPr>
              <a:spcBef>
                <a:spcPts val="600"/>
              </a:spcBef>
              <a:spcAft>
                <a:spcPts val="600"/>
              </a:spcAft>
            </a:pPr>
            <a:r>
              <a:rPr lang="en-US" sz="2200" b="1">
                <a:latin typeface="TRADE GOTHIC LT BD CN NO.20" panose="020B0503040303020004" pitchFamily="34" charset="0"/>
                <a:cs typeface="Arial"/>
              </a:rPr>
              <a:t>SIGN UP:</a:t>
            </a:r>
            <a:r>
              <a:rPr lang="en-US" sz="2200" b="1">
                <a:solidFill>
                  <a:schemeClr val="tx2"/>
                </a:solidFill>
                <a:latin typeface="TRADE GOTHIC LT BD CN NO.20" panose="020B0503040303020004" pitchFamily="34" charset="0"/>
                <a:cs typeface="Arial"/>
              </a:rPr>
              <a:t> </a:t>
            </a:r>
          </a:p>
          <a:p>
            <a:pPr>
              <a:spcBef>
                <a:spcPts val="600"/>
              </a:spcBef>
              <a:spcAft>
                <a:spcPts val="600"/>
              </a:spcAft>
            </a:pPr>
            <a:r>
              <a:rPr lang="en-US" sz="3600" b="1">
                <a:solidFill>
                  <a:srgbClr val="0033A0"/>
                </a:solidFill>
                <a:latin typeface="TRADE GOTHIC LT BD CN NO.20" panose="020B0503040303020004" pitchFamily="34" charset="0"/>
                <a:cs typeface="Arial"/>
                <a:hlinkClick r:id="rId4">
                  <a:extLst>
                    <a:ext uri="{A12FA001-AC4F-418D-AE19-62706E023703}">
                      <ahyp:hlinkClr xmlns:ahyp="http://schemas.microsoft.com/office/drawing/2018/hyperlinkcolor" val="tx"/>
                    </a:ext>
                  </a:extLst>
                </a:hlinkClick>
              </a:rPr>
              <a:t>UnitedWaySEM.org</a:t>
            </a:r>
            <a:r>
              <a:rPr lang="en-US" sz="3600" b="1">
                <a:solidFill>
                  <a:schemeClr val="tx2"/>
                </a:solidFill>
                <a:latin typeface="TRADE GOTHIC LT BD CN NO.20" panose="020B0503040303020004" pitchFamily="34" charset="0"/>
                <a:cs typeface="Arial"/>
                <a:hlinkClick r:id="rId4">
                  <a:extLst>
                    <a:ext uri="{A12FA001-AC4F-418D-AE19-62706E023703}">
                      <ahyp:hlinkClr xmlns:ahyp="http://schemas.microsoft.com/office/drawing/2018/hyperlinkcolor" val="tx"/>
                    </a:ext>
                  </a:extLst>
                </a:hlinkClick>
              </a:rPr>
              <a:t>/Volunteer</a:t>
            </a:r>
            <a:endParaRPr lang="en-US" sz="3600" b="1">
              <a:solidFill>
                <a:schemeClr val="tx2"/>
              </a:solidFill>
              <a:latin typeface="TRADE GOTHIC LT BD CN NO.20" panose="020B0503040303020004" pitchFamily="34" charset="0"/>
              <a:cs typeface="Arial"/>
            </a:endParaRPr>
          </a:p>
        </p:txBody>
      </p:sp>
      <p:pic>
        <p:nvPicPr>
          <p:cNvPr id="24" name="Picture 23">
            <a:extLst>
              <a:ext uri="{FF2B5EF4-FFF2-40B4-BE49-F238E27FC236}">
                <a16:creationId xmlns:a16="http://schemas.microsoft.com/office/drawing/2014/main" id="{9B9D301B-9B27-D246-B759-5F57EA40BCAB}"/>
              </a:ext>
            </a:extLst>
          </p:cNvPr>
          <p:cNvPicPr>
            <a:picLocks noChangeAspect="1"/>
          </p:cNvPicPr>
          <p:nvPr/>
        </p:nvPicPr>
        <p:blipFill rotWithShape="1">
          <a:blip r:embed="rId5" cstate="email">
            <a:alphaModFix amt="35000"/>
            <a:extLst>
              <a:ext uri="{28A0092B-C50C-407E-A947-70E740481C1C}">
                <a14:useLocalDpi xmlns:a14="http://schemas.microsoft.com/office/drawing/2010/main"/>
              </a:ext>
            </a:extLst>
          </a:blip>
          <a:srcRect b="-9571"/>
          <a:stretch/>
        </p:blipFill>
        <p:spPr>
          <a:xfrm>
            <a:off x="8343899" y="0"/>
            <a:ext cx="6286501" cy="6654800"/>
          </a:xfrm>
          <a:prstGeom prst="rect">
            <a:avLst/>
          </a:prstGeom>
        </p:spPr>
      </p:pic>
      <p:pic>
        <p:nvPicPr>
          <p:cNvPr id="26" name="Picture 25">
            <a:extLst>
              <a:ext uri="{FF2B5EF4-FFF2-40B4-BE49-F238E27FC236}">
                <a16:creationId xmlns:a16="http://schemas.microsoft.com/office/drawing/2014/main" id="{12D6CC37-D1DD-5D4E-8821-AB82F6C212FC}"/>
              </a:ext>
            </a:extLst>
          </p:cNvPr>
          <p:cNvPicPr>
            <a:picLocks noChangeAspect="1"/>
          </p:cNvPicPr>
          <p:nvPr/>
        </p:nvPicPr>
        <p:blipFill rotWithShape="1">
          <a:blip r:embed="rId6" cstate="email">
            <a:alphaModFix amt="35000"/>
            <a:extLst>
              <a:ext uri="{28A0092B-C50C-407E-A947-70E740481C1C}">
                <a14:useLocalDpi xmlns:a14="http://schemas.microsoft.com/office/drawing/2010/main"/>
              </a:ext>
            </a:extLst>
          </a:blip>
          <a:srcRect/>
          <a:stretch/>
        </p:blipFill>
        <p:spPr>
          <a:xfrm>
            <a:off x="9165364" y="0"/>
            <a:ext cx="4643572" cy="3686124"/>
          </a:xfrm>
          <a:prstGeom prst="rect">
            <a:avLst/>
          </a:prstGeom>
        </p:spPr>
      </p:pic>
      <p:pic>
        <p:nvPicPr>
          <p:cNvPr id="28" name="Picture 27">
            <a:extLst>
              <a:ext uri="{FF2B5EF4-FFF2-40B4-BE49-F238E27FC236}">
                <a16:creationId xmlns:a16="http://schemas.microsoft.com/office/drawing/2014/main" id="{49FC0561-1225-B54E-A50A-7CE4D155B5C3}"/>
              </a:ext>
            </a:extLst>
          </p:cNvPr>
          <p:cNvPicPr>
            <a:picLocks noChangeAspect="1"/>
          </p:cNvPicPr>
          <p:nvPr/>
        </p:nvPicPr>
        <p:blipFill>
          <a:blip r:embed="rId7" cstate="email">
            <a:alphaModFix amt="35000"/>
            <a:extLst>
              <a:ext uri="{28A0092B-C50C-407E-A947-70E740481C1C}">
                <a14:useLocalDpi xmlns:a14="http://schemas.microsoft.com/office/drawing/2010/main"/>
              </a:ext>
            </a:extLst>
          </a:blip>
          <a:stretch>
            <a:fillRect/>
          </a:stretch>
        </p:blipFill>
        <p:spPr>
          <a:xfrm rot="10800000">
            <a:off x="10214780" y="35161"/>
            <a:ext cx="2595540" cy="2595540"/>
          </a:xfrm>
          <a:prstGeom prst="rect">
            <a:avLst/>
          </a:prstGeom>
        </p:spPr>
      </p:pic>
      <p:pic>
        <p:nvPicPr>
          <p:cNvPr id="30" name="Picture 29">
            <a:extLst>
              <a:ext uri="{FF2B5EF4-FFF2-40B4-BE49-F238E27FC236}">
                <a16:creationId xmlns:a16="http://schemas.microsoft.com/office/drawing/2014/main" id="{431A691C-ED31-084B-9C1C-AA1441919F7C}"/>
              </a:ext>
            </a:extLst>
          </p:cNvPr>
          <p:cNvPicPr>
            <a:picLocks noChangeAspect="1"/>
          </p:cNvPicPr>
          <p:nvPr/>
        </p:nvPicPr>
        <p:blipFill>
          <a:blip r:embed="rId8" cstate="email">
            <a:alphaModFix amt="35000"/>
            <a:extLst>
              <a:ext uri="{28A0092B-C50C-407E-A947-70E740481C1C}">
                <a14:useLocalDpi xmlns:a14="http://schemas.microsoft.com/office/drawing/2010/main"/>
              </a:ext>
            </a:extLst>
          </a:blip>
          <a:stretch>
            <a:fillRect/>
          </a:stretch>
        </p:blipFill>
        <p:spPr>
          <a:xfrm>
            <a:off x="10471150" y="264978"/>
            <a:ext cx="2032000" cy="2032000"/>
          </a:xfrm>
          <a:prstGeom prst="rect">
            <a:avLst/>
          </a:prstGeom>
        </p:spPr>
      </p:pic>
      <p:pic>
        <p:nvPicPr>
          <p:cNvPr id="31" name="Picture 30">
            <a:extLst>
              <a:ext uri="{FF2B5EF4-FFF2-40B4-BE49-F238E27FC236}">
                <a16:creationId xmlns:a16="http://schemas.microsoft.com/office/drawing/2014/main" id="{5AB52A27-8E3A-964A-893D-E990281DD19D}"/>
              </a:ext>
            </a:extLst>
          </p:cNvPr>
          <p:cNvPicPr>
            <a:picLocks noChangeAspect="1"/>
          </p:cNvPicPr>
          <p:nvPr/>
        </p:nvPicPr>
        <p:blipFill rotWithShape="1">
          <a:blip r:embed="rId9" cstate="email">
            <a:alphaModFix amt="35000"/>
            <a:extLst>
              <a:ext uri="{28A0092B-C50C-407E-A947-70E740481C1C}">
                <a14:useLocalDpi xmlns:a14="http://schemas.microsoft.com/office/drawing/2010/main"/>
              </a:ext>
            </a:extLst>
          </a:blip>
          <a:srcRect/>
          <a:stretch/>
        </p:blipFill>
        <p:spPr>
          <a:xfrm>
            <a:off x="9772149" y="0"/>
            <a:ext cx="3444687" cy="3049700"/>
          </a:xfrm>
          <a:prstGeom prst="rect">
            <a:avLst/>
          </a:prstGeom>
        </p:spPr>
      </p:pic>
      <p:pic>
        <p:nvPicPr>
          <p:cNvPr id="33" name="Picture 32">
            <a:extLst>
              <a:ext uri="{FF2B5EF4-FFF2-40B4-BE49-F238E27FC236}">
                <a16:creationId xmlns:a16="http://schemas.microsoft.com/office/drawing/2014/main" id="{D54328D4-FC66-4C49-B0A1-552BF2AE0D34}"/>
              </a:ext>
            </a:extLst>
          </p:cNvPr>
          <p:cNvPicPr>
            <a:picLocks noChangeAspect="1"/>
          </p:cNvPicPr>
          <p:nvPr/>
        </p:nvPicPr>
        <p:blipFill rotWithShape="1">
          <a:blip r:embed="rId10" cstate="email">
            <a:alphaModFix amt="35000"/>
            <a:extLst>
              <a:ext uri="{28A0092B-C50C-407E-A947-70E740481C1C}">
                <a14:useLocalDpi xmlns:a14="http://schemas.microsoft.com/office/drawing/2010/main"/>
              </a:ext>
            </a:extLst>
          </a:blip>
          <a:srcRect b="-12589"/>
          <a:stretch/>
        </p:blipFill>
        <p:spPr>
          <a:xfrm>
            <a:off x="8343901" y="0"/>
            <a:ext cx="6286500" cy="5394960"/>
          </a:xfrm>
          <a:prstGeom prst="rect">
            <a:avLst/>
          </a:prstGeom>
        </p:spPr>
      </p:pic>
      <p:pic>
        <p:nvPicPr>
          <p:cNvPr id="32" name="Picture 31">
            <a:extLst>
              <a:ext uri="{FF2B5EF4-FFF2-40B4-BE49-F238E27FC236}">
                <a16:creationId xmlns:a16="http://schemas.microsoft.com/office/drawing/2014/main" id="{880DC02C-16E2-8E41-B7E4-31A8F78111FA}"/>
              </a:ext>
            </a:extLst>
          </p:cNvPr>
          <p:cNvPicPr>
            <a:picLocks noChangeAspect="1"/>
          </p:cNvPicPr>
          <p:nvPr/>
        </p:nvPicPr>
        <p:blipFill>
          <a:blip r:embed="rId11" cstate="email">
            <a:alphaModFix amt="50000"/>
            <a:extLst>
              <a:ext uri="{28A0092B-C50C-407E-A947-70E740481C1C}">
                <a14:useLocalDpi xmlns:a14="http://schemas.microsoft.com/office/drawing/2010/main"/>
              </a:ext>
            </a:extLst>
          </a:blip>
          <a:stretch>
            <a:fillRect/>
          </a:stretch>
        </p:blipFill>
        <p:spPr>
          <a:xfrm>
            <a:off x="10768860" y="537288"/>
            <a:ext cx="1487380" cy="1487380"/>
          </a:xfrm>
          <a:prstGeom prst="rect">
            <a:avLst/>
          </a:prstGeom>
        </p:spPr>
      </p:pic>
      <p:pic>
        <p:nvPicPr>
          <p:cNvPr id="5" name="Picture 4">
            <a:extLst>
              <a:ext uri="{FF2B5EF4-FFF2-40B4-BE49-F238E27FC236}">
                <a16:creationId xmlns:a16="http://schemas.microsoft.com/office/drawing/2014/main" id="{FA4EC5BE-F77C-0E45-ACCC-78B636462D8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12033" t="66026" r="36790" b="28478"/>
          <a:stretch/>
        </p:blipFill>
        <p:spPr>
          <a:xfrm>
            <a:off x="1254421" y="1695514"/>
            <a:ext cx="1967244" cy="329154"/>
          </a:xfrm>
          <a:prstGeom prst="rect">
            <a:avLst/>
          </a:prstGeom>
        </p:spPr>
      </p:pic>
      <p:pic>
        <p:nvPicPr>
          <p:cNvPr id="6" name="Picture 5" descr="A close up of a sign&#10;&#10;Description automatically generated">
            <a:extLst>
              <a:ext uri="{FF2B5EF4-FFF2-40B4-BE49-F238E27FC236}">
                <a16:creationId xmlns:a16="http://schemas.microsoft.com/office/drawing/2014/main" id="{F31AAF26-C6E9-6749-A929-FAAA497C12C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18067" y="264977"/>
            <a:ext cx="2801080" cy="795637"/>
          </a:xfrm>
          <a:prstGeom prst="rect">
            <a:avLst/>
          </a:prstGeom>
        </p:spPr>
      </p:pic>
      <p:pic>
        <p:nvPicPr>
          <p:cNvPr id="22" name="Picture 21">
            <a:extLst>
              <a:ext uri="{FF2B5EF4-FFF2-40B4-BE49-F238E27FC236}">
                <a16:creationId xmlns:a16="http://schemas.microsoft.com/office/drawing/2014/main" id="{7A1CDC1E-A364-E84B-A73F-0D1C23A6558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9448800" y="492996"/>
            <a:ext cx="3444687" cy="7279404"/>
          </a:xfrm>
          <a:prstGeom prst="rect">
            <a:avLst/>
          </a:prstGeom>
        </p:spPr>
      </p:pic>
      <p:pic>
        <p:nvPicPr>
          <p:cNvPr id="7" name="Graphic 6">
            <a:extLst>
              <a:ext uri="{FF2B5EF4-FFF2-40B4-BE49-F238E27FC236}">
                <a16:creationId xmlns:a16="http://schemas.microsoft.com/office/drawing/2014/main" id="{5C096D95-F533-6F47-85B0-F1F08F20AB6C}"/>
              </a:ext>
            </a:extLst>
          </p:cNvPr>
          <p:cNvPicPr>
            <a:picLocks noChangeAspect="1"/>
          </p:cNvPicPr>
          <p:nvPr/>
        </p:nvPicPr>
        <p:blipFill rotWithShape="1">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l="6771" t="27880" r="40563" b="27881"/>
          <a:stretch/>
        </p:blipFill>
        <p:spPr>
          <a:xfrm>
            <a:off x="3307386" y="1663615"/>
            <a:ext cx="1021168" cy="360672"/>
          </a:xfrm>
          <a:prstGeom prst="rect">
            <a:avLst/>
          </a:prstGeom>
        </p:spPr>
      </p:pic>
    </p:spTree>
    <p:extLst>
      <p:ext uri="{BB962C8B-B14F-4D97-AF65-F5344CB8AC3E}">
        <p14:creationId xmlns:p14="http://schemas.microsoft.com/office/powerpoint/2010/main" val="201792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8894AC-30FF-AF42-8E49-EBC4A3EE33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3924300" cy="7780421"/>
          </a:xfrm>
          <a:prstGeom prst="rect">
            <a:avLst/>
          </a:prstGeom>
        </p:spPr>
      </p:pic>
      <p:pic>
        <p:nvPicPr>
          <p:cNvPr id="17" name="Picture 16">
            <a:extLst>
              <a:ext uri="{FF2B5EF4-FFF2-40B4-BE49-F238E27FC236}">
                <a16:creationId xmlns:a16="http://schemas.microsoft.com/office/drawing/2014/main" id="{B23BB96C-EDBF-2D47-A5F3-DA29438FFA01}"/>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0" y="0"/>
            <a:ext cx="3875517" cy="3601742"/>
          </a:xfrm>
          <a:prstGeom prst="rect">
            <a:avLst/>
          </a:prstGeom>
        </p:spPr>
      </p:pic>
      <p:pic>
        <p:nvPicPr>
          <p:cNvPr id="19" name="Picture 18">
            <a:extLst>
              <a:ext uri="{FF2B5EF4-FFF2-40B4-BE49-F238E27FC236}">
                <a16:creationId xmlns:a16="http://schemas.microsoft.com/office/drawing/2014/main" id="{40DA26E7-F021-8048-B363-997FF349584E}"/>
              </a:ext>
            </a:extLst>
          </p:cNvPr>
          <p:cNvPicPr>
            <a:picLocks noChangeAspect="1"/>
          </p:cNvPicPr>
          <p:nvPr/>
        </p:nvPicPr>
        <p:blipFill>
          <a:blip r:embed="rId5" cstate="email">
            <a:alphaModFix amt="50000"/>
            <a:extLst>
              <a:ext uri="{28A0092B-C50C-407E-A947-70E740481C1C}">
                <a14:useLocalDpi xmlns:a14="http://schemas.microsoft.com/office/drawing/2010/main"/>
              </a:ext>
            </a:extLst>
          </a:blip>
          <a:stretch>
            <a:fillRect/>
          </a:stretch>
        </p:blipFill>
        <p:spPr>
          <a:xfrm>
            <a:off x="567127" y="-8645"/>
            <a:ext cx="2636752" cy="2628219"/>
          </a:xfrm>
          <a:prstGeom prst="rect">
            <a:avLst/>
          </a:prstGeom>
        </p:spPr>
      </p:pic>
      <p:pic>
        <p:nvPicPr>
          <p:cNvPr id="21" name="Picture 20">
            <a:extLst>
              <a:ext uri="{FF2B5EF4-FFF2-40B4-BE49-F238E27FC236}">
                <a16:creationId xmlns:a16="http://schemas.microsoft.com/office/drawing/2014/main" id="{4ECDA74C-4DED-964D-9C00-2BE3939879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2669" y="355998"/>
            <a:ext cx="1365309" cy="1365309"/>
          </a:xfrm>
          <a:prstGeom prst="rect">
            <a:avLst/>
          </a:prstGeom>
        </p:spPr>
      </p:pic>
      <p:sp>
        <p:nvSpPr>
          <p:cNvPr id="6" name="Title 5">
            <a:extLst>
              <a:ext uri="{FF2B5EF4-FFF2-40B4-BE49-F238E27FC236}">
                <a16:creationId xmlns:a16="http://schemas.microsoft.com/office/drawing/2014/main" id="{4BE38AF5-F305-9941-81A3-C97391AB3344}"/>
              </a:ext>
            </a:extLst>
          </p:cNvPr>
          <p:cNvSpPr>
            <a:spLocks noGrp="1"/>
          </p:cNvSpPr>
          <p:nvPr>
            <p:ph type="title"/>
          </p:nvPr>
        </p:nvSpPr>
        <p:spPr>
          <a:xfrm>
            <a:off x="5181600" y="762000"/>
            <a:ext cx="7581900" cy="990600"/>
          </a:xfrm>
        </p:spPr>
        <p:txBody>
          <a:bodyPr/>
          <a:lstStyle/>
          <a:p>
            <a:r>
              <a:rPr lang="en-US">
                <a:latin typeface="TRADE GOTHIC LT COND NO. 18" panose="020B0506040303090004" pitchFamily="34" charset="0"/>
              </a:rPr>
              <a:t>OUR </a:t>
            </a:r>
            <a:r>
              <a:rPr lang="en-US"/>
              <a:t>MISSION</a:t>
            </a:r>
          </a:p>
        </p:txBody>
      </p:sp>
      <p:sp>
        <p:nvSpPr>
          <p:cNvPr id="7" name="TextBox 6">
            <a:extLst>
              <a:ext uri="{FF2B5EF4-FFF2-40B4-BE49-F238E27FC236}">
                <a16:creationId xmlns:a16="http://schemas.microsoft.com/office/drawing/2014/main" id="{7FC2D396-E427-0941-BE6A-AAA01C5B42BE}"/>
              </a:ext>
            </a:extLst>
          </p:cNvPr>
          <p:cNvSpPr txBox="1"/>
          <p:nvPr/>
        </p:nvSpPr>
        <p:spPr>
          <a:xfrm>
            <a:off x="5181600" y="1905000"/>
            <a:ext cx="7581900" cy="2133600"/>
          </a:xfrm>
          <a:prstGeom prst="rect">
            <a:avLst/>
          </a:prstGeom>
          <a:noFill/>
        </p:spPr>
        <p:txBody>
          <a:bodyPr wrap="square" lIns="0" tIns="0" rIns="0" bIns="0" rtlCol="0">
            <a:noAutofit/>
          </a:bodyPr>
          <a:lstStyle>
            <a:defPPr>
              <a:defRPr lang="en-US"/>
            </a:defPPr>
          </a:lstStyle>
          <a:p>
            <a:r>
              <a:rPr lang="en-US" sz="2800">
                <a:latin typeface="Arial" panose="020B0604020202020204" pitchFamily="34" charset="0"/>
              </a:rPr>
              <a:t>To mobilize the caring power of Detroit </a:t>
            </a:r>
            <a:br>
              <a:rPr lang="en-US" sz="2800">
                <a:latin typeface="Arial" panose="020B0604020202020204" pitchFamily="34" charset="0"/>
              </a:rPr>
            </a:br>
            <a:r>
              <a:rPr lang="en-US" sz="2800">
                <a:latin typeface="Arial" panose="020B0604020202020204" pitchFamily="34" charset="0"/>
              </a:rPr>
              <a:t>and Southeastern Michigan to improve communities and individual lives in </a:t>
            </a:r>
            <a:br>
              <a:rPr lang="en-US" sz="2800">
                <a:latin typeface="Arial" panose="020B0604020202020204" pitchFamily="34" charset="0"/>
              </a:rPr>
            </a:br>
            <a:r>
              <a:rPr lang="en-US" sz="2800">
                <a:latin typeface="Arial" panose="020B0604020202020204" pitchFamily="34" charset="0"/>
              </a:rPr>
              <a:t>measurable and lasting ways.</a:t>
            </a:r>
          </a:p>
        </p:txBody>
      </p:sp>
      <p:sp>
        <p:nvSpPr>
          <p:cNvPr id="4" name="Title 5">
            <a:extLst>
              <a:ext uri="{FF2B5EF4-FFF2-40B4-BE49-F238E27FC236}">
                <a16:creationId xmlns:a16="http://schemas.microsoft.com/office/drawing/2014/main" id="{464FF4AD-1C54-4A40-AF5C-ED99012A5AA7}"/>
              </a:ext>
            </a:extLst>
          </p:cNvPr>
          <p:cNvSpPr txBox="1">
            <a:spLocks/>
          </p:cNvSpPr>
          <p:nvPr/>
        </p:nvSpPr>
        <p:spPr>
          <a:xfrm>
            <a:off x="1866900" y="4191000"/>
            <a:ext cx="10896600" cy="990600"/>
          </a:xfrm>
          <a:prstGeom prst="rect">
            <a:avLst/>
          </a:prstGeom>
        </p:spPr>
        <p:txBody>
          <a:bodyPr vert="horz" wrap="square" lIns="0" tIns="0" rIns="0" bIns="0" rtlCol="0" anchor="b">
            <a:noAutofit/>
          </a:bodyPr>
          <a:lstStyle>
            <a:lvl1pPr algn="l" defTabSz="155448" rtl="0" eaLnBrk="1" fontAlgn="t" latinLnBrk="0" hangingPunct="1">
              <a:lnSpc>
                <a:spcPct val="90000"/>
              </a:lnSpc>
              <a:spcBef>
                <a:spcPct val="0"/>
              </a:spcBef>
              <a:buNone/>
              <a:tabLst>
                <a:tab pos="155448" algn="l"/>
                <a:tab pos="301752" algn="l"/>
                <a:tab pos="457200" algn="l"/>
                <a:tab pos="603504" algn="l"/>
                <a:tab pos="758952" algn="l"/>
                <a:tab pos="914400" algn="l"/>
                <a:tab pos="1069848"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Lst>
              <a:defRPr sz="4800" b="0" i="0" kern="1200" spc="-50">
                <a:solidFill>
                  <a:schemeClr val="tx1"/>
                </a:solidFill>
                <a:latin typeface="TRADE GOTHIC LT BD CN NO.20" panose="020B0503040303020004" pitchFamily="34" charset="0"/>
                <a:ea typeface="+mj-ea"/>
                <a:cs typeface="Arial" panose="020B0604020202020204" pitchFamily="34" charset="0"/>
              </a:defRPr>
            </a:lvl1pPr>
          </a:lstStyle>
          <a:p>
            <a:pPr algn="r"/>
            <a:r>
              <a:rPr lang="en-US">
                <a:latin typeface="TRADE GOTHIC LT COND NO. 18" panose="020B0506040303090004" pitchFamily="34" charset="0"/>
              </a:rPr>
              <a:t>OUR </a:t>
            </a:r>
            <a:r>
              <a:rPr lang="en-US"/>
              <a:t>VISION</a:t>
            </a:r>
          </a:p>
        </p:txBody>
      </p:sp>
      <p:sp>
        <p:nvSpPr>
          <p:cNvPr id="5" name="TextBox 4">
            <a:extLst>
              <a:ext uri="{FF2B5EF4-FFF2-40B4-BE49-F238E27FC236}">
                <a16:creationId xmlns:a16="http://schemas.microsoft.com/office/drawing/2014/main" id="{69DBF69C-7DDF-134E-AB57-6CB264414704}"/>
              </a:ext>
            </a:extLst>
          </p:cNvPr>
          <p:cNvSpPr txBox="1"/>
          <p:nvPr/>
        </p:nvSpPr>
        <p:spPr>
          <a:xfrm>
            <a:off x="5181600" y="5334001"/>
            <a:ext cx="7581900" cy="2133600"/>
          </a:xfrm>
          <a:prstGeom prst="rect">
            <a:avLst/>
          </a:prstGeom>
          <a:noFill/>
        </p:spPr>
        <p:txBody>
          <a:bodyPr wrap="square" lIns="0" tIns="0" rIns="0" bIns="0" rtlCol="0">
            <a:noAutofit/>
          </a:bodyPr>
          <a:lstStyle>
            <a:defPPr>
              <a:defRPr lang="en-US"/>
            </a:defPPr>
          </a:lstStyle>
          <a:p>
            <a:r>
              <a:rPr lang="en-US" sz="2800">
                <a:latin typeface="Arial" panose="020B0604020202020204" pitchFamily="34" charset="0"/>
              </a:rPr>
              <a:t>Southeastern Michigan is United in building </a:t>
            </a:r>
            <a:br>
              <a:rPr lang="en-US" sz="2800">
                <a:latin typeface="Arial" panose="020B0604020202020204" pitchFamily="34" charset="0"/>
              </a:rPr>
            </a:br>
            <a:r>
              <a:rPr lang="en-US" sz="2800">
                <a:latin typeface="Arial" panose="020B0604020202020204" pitchFamily="34" charset="0"/>
              </a:rPr>
              <a:t>a community of stable households and </a:t>
            </a:r>
            <a:br>
              <a:rPr lang="en-US" sz="2800">
                <a:latin typeface="Arial" panose="020B0604020202020204" pitchFamily="34" charset="0"/>
              </a:rPr>
            </a:br>
            <a:r>
              <a:rPr lang="en-US" sz="2800">
                <a:latin typeface="Arial" panose="020B0604020202020204" pitchFamily="34" charset="0"/>
              </a:rPr>
              <a:t>thriving children.</a:t>
            </a:r>
          </a:p>
        </p:txBody>
      </p:sp>
      <p:pic>
        <p:nvPicPr>
          <p:cNvPr id="23" name="Picture 22">
            <a:extLst>
              <a:ext uri="{FF2B5EF4-FFF2-40B4-BE49-F238E27FC236}">
                <a16:creationId xmlns:a16="http://schemas.microsoft.com/office/drawing/2014/main" id="{DBB93738-9AD7-904E-AC07-82C01A8C008E}"/>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0" y="4728464"/>
            <a:ext cx="9901920" cy="137160"/>
          </a:xfrm>
          <a:prstGeom prst="rect">
            <a:avLst/>
          </a:prstGeom>
        </p:spPr>
      </p:pic>
      <p:pic>
        <p:nvPicPr>
          <p:cNvPr id="24" name="Picture 23">
            <a:extLst>
              <a:ext uri="{FF2B5EF4-FFF2-40B4-BE49-F238E27FC236}">
                <a16:creationId xmlns:a16="http://schemas.microsoft.com/office/drawing/2014/main" id="{B4896E4F-434A-F940-9023-836F804F123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07680" y="1315625"/>
            <a:ext cx="6522720" cy="137256"/>
          </a:xfrm>
          <a:prstGeom prst="rect">
            <a:avLst/>
          </a:prstGeom>
        </p:spPr>
      </p:pic>
      <p:grpSp>
        <p:nvGrpSpPr>
          <p:cNvPr id="15" name="Group 14">
            <a:extLst>
              <a:ext uri="{FF2B5EF4-FFF2-40B4-BE49-F238E27FC236}">
                <a16:creationId xmlns:a16="http://schemas.microsoft.com/office/drawing/2014/main" id="{80CC6D28-7953-944C-B9A7-030305CE1D71}"/>
              </a:ext>
            </a:extLst>
          </p:cNvPr>
          <p:cNvGrpSpPr/>
          <p:nvPr/>
        </p:nvGrpSpPr>
        <p:grpSpPr>
          <a:xfrm>
            <a:off x="1035191" y="272843"/>
            <a:ext cx="1725122" cy="7443075"/>
            <a:chOff x="1035191" y="272843"/>
            <a:chExt cx="1725122" cy="7443075"/>
          </a:xfrm>
        </p:grpSpPr>
        <p:pic>
          <p:nvPicPr>
            <p:cNvPr id="12" name="Picture 11">
              <a:extLst>
                <a:ext uri="{FF2B5EF4-FFF2-40B4-BE49-F238E27FC236}">
                  <a16:creationId xmlns:a16="http://schemas.microsoft.com/office/drawing/2014/main" id="{6E5932CE-84D5-A543-B50F-3765AAA69AE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5191" y="745958"/>
              <a:ext cx="1725122" cy="6969960"/>
            </a:xfrm>
            <a:prstGeom prst="rect">
              <a:avLst/>
            </a:prstGeom>
          </p:spPr>
        </p:pic>
        <p:pic>
          <p:nvPicPr>
            <p:cNvPr id="14" name="Picture 13">
              <a:extLst>
                <a:ext uri="{FF2B5EF4-FFF2-40B4-BE49-F238E27FC236}">
                  <a16:creationId xmlns:a16="http://schemas.microsoft.com/office/drawing/2014/main" id="{19957198-7D45-B347-9E4C-9C03A0D7366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504126" y="272843"/>
              <a:ext cx="649794" cy="1215357"/>
            </a:xfrm>
            <a:prstGeom prst="rect">
              <a:avLst/>
            </a:prstGeom>
          </p:spPr>
        </p:pic>
      </p:grpSp>
    </p:spTree>
    <p:extLst>
      <p:ext uri="{BB962C8B-B14F-4D97-AF65-F5344CB8AC3E}">
        <p14:creationId xmlns:p14="http://schemas.microsoft.com/office/powerpoint/2010/main" val="3561581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F0307-F1F1-FE40-8D63-7DD47707CC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0270" r="-16558" b="-33332"/>
          <a:stretch/>
        </p:blipFill>
        <p:spPr>
          <a:xfrm>
            <a:off x="150" y="1001441"/>
            <a:ext cx="11658450" cy="793691"/>
          </a:xfrm>
          <a:prstGeom prst="rect">
            <a:avLst/>
          </a:prstGeom>
        </p:spPr>
      </p:pic>
      <p:sp>
        <p:nvSpPr>
          <p:cNvPr id="2" name="Title 1">
            <a:extLst>
              <a:ext uri="{FF2B5EF4-FFF2-40B4-BE49-F238E27FC236}">
                <a16:creationId xmlns:a16="http://schemas.microsoft.com/office/drawing/2014/main" id="{4181ED80-2F4A-6B4E-A902-F311470AA689}"/>
              </a:ext>
            </a:extLst>
          </p:cNvPr>
          <p:cNvSpPr>
            <a:spLocks noGrp="1"/>
          </p:cNvSpPr>
          <p:nvPr>
            <p:ph type="title"/>
          </p:nvPr>
        </p:nvSpPr>
        <p:spPr/>
        <p:txBody>
          <a:bodyPr/>
          <a:lstStyle/>
          <a:p>
            <a:pPr>
              <a:lnSpc>
                <a:spcPct val="76339"/>
              </a:lnSpc>
            </a:pPr>
            <a:r>
              <a:rPr lang="en-US"/>
              <a:t>(COMPANY NAME) AND UNITED WAY HISTORY</a:t>
            </a:r>
          </a:p>
        </p:txBody>
      </p:sp>
      <p:sp>
        <p:nvSpPr>
          <p:cNvPr id="3" name="Content Placeholder 2">
            <a:extLst>
              <a:ext uri="{FF2B5EF4-FFF2-40B4-BE49-F238E27FC236}">
                <a16:creationId xmlns:a16="http://schemas.microsoft.com/office/drawing/2014/main" id="{84E5D4F5-F937-E64A-ACA4-6203BC3DDA2A}"/>
              </a:ext>
            </a:extLst>
          </p:cNvPr>
          <p:cNvSpPr>
            <a:spLocks noGrp="1"/>
          </p:cNvSpPr>
          <p:nvPr>
            <p:ph idx="1"/>
          </p:nvPr>
        </p:nvSpPr>
        <p:spPr>
          <a:xfrm>
            <a:off x="762000" y="1905000"/>
            <a:ext cx="13106400" cy="5257800"/>
          </a:xfrm>
        </p:spPr>
        <p:txBody>
          <a:bodyPr/>
          <a:lstStyle/>
          <a:p>
            <a:pPr marL="0" indent="0">
              <a:buNone/>
            </a:pPr>
            <a:r>
              <a:rPr lang="en-US">
                <a:latin typeface="Trade Gothic LT" panose="020B0503040303020004" pitchFamily="34" charset="0"/>
                <a:cs typeface="Arial"/>
              </a:rPr>
              <a:t>This is the place to include information regarding your company’s involvement and history with United Way.</a:t>
            </a:r>
          </a:p>
          <a:p>
            <a:pPr marL="0" indent="0">
              <a:buNone/>
            </a:pPr>
            <a:endParaRPr lang="en-US">
              <a:latin typeface="Trade Gothic LT" panose="020B0503040303020004" pitchFamily="34" charset="0"/>
              <a:cs typeface="Arial"/>
            </a:endParaRPr>
          </a:p>
          <a:p>
            <a:pPr marL="834390" lvl="1" indent="-285750">
              <a:lnSpc>
                <a:spcPct val="100000"/>
              </a:lnSpc>
              <a:spcAft>
                <a:spcPts val="600"/>
              </a:spcAft>
            </a:pPr>
            <a:r>
              <a:rPr lang="en-US" sz="2200">
                <a:cs typeface="Arial"/>
              </a:rPr>
              <a:t>Include narrative bullets</a:t>
            </a:r>
          </a:p>
          <a:p>
            <a:pPr marL="834390" lvl="1" indent="-285750">
              <a:lnSpc>
                <a:spcPct val="100000"/>
              </a:lnSpc>
              <a:spcAft>
                <a:spcPts val="600"/>
              </a:spcAft>
            </a:pPr>
            <a:r>
              <a:rPr lang="en-US" sz="2200">
                <a:cs typeface="Arial"/>
              </a:rPr>
              <a:t>History of the relationship</a:t>
            </a:r>
          </a:p>
          <a:p>
            <a:pPr marL="834390" lvl="1" indent="-285750">
              <a:lnSpc>
                <a:spcPct val="100000"/>
              </a:lnSpc>
              <a:spcAft>
                <a:spcPts val="600"/>
              </a:spcAft>
            </a:pPr>
            <a:r>
              <a:rPr lang="en-US" sz="2200">
                <a:cs typeface="Arial"/>
              </a:rPr>
              <a:t>Past giving history</a:t>
            </a:r>
          </a:p>
          <a:p>
            <a:pPr marL="834390" lvl="1" indent="-285750">
              <a:lnSpc>
                <a:spcPct val="100000"/>
              </a:lnSpc>
              <a:spcAft>
                <a:spcPts val="600"/>
              </a:spcAft>
            </a:pPr>
            <a:r>
              <a:rPr lang="en-US" sz="2200">
                <a:cs typeface="Arial"/>
              </a:rPr>
              <a:t>Campaign highlights</a:t>
            </a:r>
          </a:p>
          <a:p>
            <a:pPr marL="0" indent="0">
              <a:buNone/>
            </a:pPr>
            <a:endParaRPr lang="en-US">
              <a:latin typeface="Trade Gothic LT" panose="020B0503040303020004" pitchFamily="34" charset="0"/>
              <a:cs typeface="Arial"/>
            </a:endParaRPr>
          </a:p>
        </p:txBody>
      </p:sp>
    </p:spTree>
    <p:extLst>
      <p:ext uri="{BB962C8B-B14F-4D97-AF65-F5344CB8AC3E}">
        <p14:creationId xmlns:p14="http://schemas.microsoft.com/office/powerpoint/2010/main" val="2021892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CB6DE1-B967-3B48-9AD5-5CDB317123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0270" r="-83594" b="-33332"/>
          <a:stretch/>
        </p:blipFill>
        <p:spPr>
          <a:xfrm>
            <a:off x="150" y="1001441"/>
            <a:ext cx="11658450" cy="793691"/>
          </a:xfrm>
          <a:prstGeom prst="rect">
            <a:avLst/>
          </a:prstGeom>
        </p:spPr>
      </p:pic>
      <p:sp>
        <p:nvSpPr>
          <p:cNvPr id="2" name="Title 1">
            <a:extLst>
              <a:ext uri="{FF2B5EF4-FFF2-40B4-BE49-F238E27FC236}">
                <a16:creationId xmlns:a16="http://schemas.microsoft.com/office/drawing/2014/main" id="{ED0E2EFB-F70B-3D40-9CFD-74A72B3A490E}"/>
              </a:ext>
            </a:extLst>
          </p:cNvPr>
          <p:cNvSpPr>
            <a:spLocks noGrp="1"/>
          </p:cNvSpPr>
          <p:nvPr>
            <p:ph type="title"/>
          </p:nvPr>
        </p:nvSpPr>
        <p:spPr/>
        <p:txBody>
          <a:bodyPr/>
          <a:lstStyle/>
          <a:p>
            <a:pPr>
              <a:lnSpc>
                <a:spcPct val="76339"/>
              </a:lnSpc>
            </a:pPr>
            <a:r>
              <a:rPr lang="en-US"/>
              <a:t>2021-22 CAMPAIGN DATES</a:t>
            </a:r>
          </a:p>
        </p:txBody>
      </p:sp>
      <p:sp>
        <p:nvSpPr>
          <p:cNvPr id="3" name="Content Placeholder 2">
            <a:extLst>
              <a:ext uri="{FF2B5EF4-FFF2-40B4-BE49-F238E27FC236}">
                <a16:creationId xmlns:a16="http://schemas.microsoft.com/office/drawing/2014/main" id="{E713C870-0FA2-1043-8614-EB07141BB715}"/>
              </a:ext>
            </a:extLst>
          </p:cNvPr>
          <p:cNvSpPr>
            <a:spLocks noGrp="1"/>
          </p:cNvSpPr>
          <p:nvPr>
            <p:ph idx="1"/>
          </p:nvPr>
        </p:nvSpPr>
        <p:spPr/>
        <p:txBody>
          <a:bodyPr/>
          <a:lstStyle/>
          <a:p>
            <a:pPr marL="0" indent="0">
              <a:buNone/>
            </a:pPr>
            <a:r>
              <a:rPr lang="en-US">
                <a:latin typeface="Trade Gothic LT" panose="020B0503040303020004" pitchFamily="34" charset="0"/>
                <a:cs typeface="Arial"/>
              </a:rPr>
              <a:t>This is a place to communicate information regarding events surrounding your company’s United Way campaign, including the start and end date.</a:t>
            </a:r>
          </a:p>
          <a:p>
            <a:pPr marL="0" indent="0">
              <a:buNone/>
            </a:pPr>
            <a:endParaRPr lang="en-US">
              <a:latin typeface="Trade Gothic LT" panose="020B0503040303020004" pitchFamily="34" charset="0"/>
              <a:cs typeface="Arial"/>
            </a:endParaRPr>
          </a:p>
          <a:p>
            <a:pPr lvl="1">
              <a:lnSpc>
                <a:spcPct val="100000"/>
              </a:lnSpc>
              <a:spcAft>
                <a:spcPts val="600"/>
              </a:spcAft>
            </a:pPr>
            <a:r>
              <a:rPr lang="en-US" sz="2200">
                <a:cs typeface="Arial"/>
              </a:rPr>
              <a:t>Campaign kickoff</a:t>
            </a:r>
          </a:p>
          <a:p>
            <a:pPr lvl="1">
              <a:lnSpc>
                <a:spcPct val="100000"/>
              </a:lnSpc>
              <a:spcAft>
                <a:spcPts val="600"/>
              </a:spcAft>
            </a:pPr>
            <a:r>
              <a:rPr lang="en-US" sz="2200">
                <a:cs typeface="Arial"/>
              </a:rPr>
              <a:t>Virtual Cost of Living Simulation</a:t>
            </a:r>
          </a:p>
          <a:p>
            <a:pPr lvl="1">
              <a:lnSpc>
                <a:spcPct val="100000"/>
              </a:lnSpc>
              <a:spcAft>
                <a:spcPts val="600"/>
              </a:spcAft>
            </a:pPr>
            <a:r>
              <a:rPr lang="en-US" sz="2200">
                <a:cs typeface="Arial"/>
              </a:rPr>
              <a:t>Campaign end</a:t>
            </a:r>
          </a:p>
          <a:p>
            <a:pPr marL="0" indent="0">
              <a:buNone/>
            </a:pPr>
            <a:endParaRPr lang="en-US"/>
          </a:p>
        </p:txBody>
      </p:sp>
    </p:spTree>
    <p:extLst>
      <p:ext uri="{BB962C8B-B14F-4D97-AF65-F5344CB8AC3E}">
        <p14:creationId xmlns:p14="http://schemas.microsoft.com/office/powerpoint/2010/main" val="3837759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4A67-9F10-5943-99B3-D433B2695C8C}"/>
              </a:ext>
            </a:extLst>
          </p:cNvPr>
          <p:cNvSpPr>
            <a:spLocks noGrp="1"/>
          </p:cNvSpPr>
          <p:nvPr>
            <p:ph type="title"/>
          </p:nvPr>
        </p:nvSpPr>
        <p:spPr/>
        <p:txBody>
          <a:bodyPr/>
          <a:lstStyle/>
          <a:p>
            <a:pPr>
              <a:lnSpc>
                <a:spcPct val="76339"/>
              </a:lnSpc>
            </a:pPr>
            <a:r>
              <a:rPr lang="en-US"/>
              <a:t>2021-22 EMPLOYEE CAMPAIGN CHAIRPERSON</a:t>
            </a:r>
          </a:p>
        </p:txBody>
      </p:sp>
      <p:sp>
        <p:nvSpPr>
          <p:cNvPr id="3" name="Picture Placeholder 2">
            <a:extLst>
              <a:ext uri="{FF2B5EF4-FFF2-40B4-BE49-F238E27FC236}">
                <a16:creationId xmlns:a16="http://schemas.microsoft.com/office/drawing/2014/main" id="{2579950B-B6A3-DC40-B38A-2CB75E69E865}"/>
              </a:ext>
            </a:extLst>
          </p:cNvPr>
          <p:cNvSpPr>
            <a:spLocks noGrp="1"/>
          </p:cNvSpPr>
          <p:nvPr>
            <p:ph type="pic" sz="quarter" idx="10"/>
          </p:nvPr>
        </p:nvSpPr>
        <p:spPr/>
      </p:sp>
      <p:sp>
        <p:nvSpPr>
          <p:cNvPr id="6" name="Text Placeholder 17">
            <a:extLst>
              <a:ext uri="{FF2B5EF4-FFF2-40B4-BE49-F238E27FC236}">
                <a16:creationId xmlns:a16="http://schemas.microsoft.com/office/drawing/2014/main" id="{E0A809D3-83C1-1741-B91C-B92BF3B4D1CB}"/>
              </a:ext>
            </a:extLst>
          </p:cNvPr>
          <p:cNvSpPr txBox="1">
            <a:spLocks/>
          </p:cNvSpPr>
          <p:nvPr/>
        </p:nvSpPr>
        <p:spPr>
          <a:xfrm>
            <a:off x="7406640" y="2751534"/>
            <a:ext cx="6477000" cy="928557"/>
          </a:xfrm>
          <a:prstGeom prst="rect">
            <a:avLst/>
          </a:prstGeom>
        </p:spPr>
        <p:txBody>
          <a:bodyPr anchor="b"/>
          <a:lstStyle>
            <a:lvl1pPr marL="0" indent="0" algn="l" defTabSz="1097280" rtl="0" eaLnBrk="1" latinLnBrk="0" hangingPunct="1">
              <a:lnSpc>
                <a:spcPct val="90000"/>
              </a:lnSpc>
              <a:spcBef>
                <a:spcPts val="1200"/>
              </a:spcBef>
              <a:buFont typeface="Wingdings" pitchFamily="2" charset="2"/>
              <a:buNone/>
              <a:defRPr sz="2800" b="0" i="0" kern="1200">
                <a:solidFill>
                  <a:schemeClr val="tx1"/>
                </a:solidFill>
                <a:latin typeface="Trade Gothic LT" panose="020B050304030302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FirstName </a:t>
            </a:r>
            <a:r>
              <a:rPr lang="en-US" err="1"/>
              <a:t>LastName</a:t>
            </a:r>
            <a:endParaRPr lang="en-US"/>
          </a:p>
        </p:txBody>
      </p:sp>
      <p:pic>
        <p:nvPicPr>
          <p:cNvPr id="7" name="Content Placeholder 4">
            <a:extLst>
              <a:ext uri="{FF2B5EF4-FFF2-40B4-BE49-F238E27FC236}">
                <a16:creationId xmlns:a16="http://schemas.microsoft.com/office/drawing/2014/main" id="{655831F4-5854-DF40-85A4-3FD1851C60C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8640" y="5344146"/>
            <a:ext cx="265430" cy="455023"/>
          </a:xfrm>
          <a:prstGeom prst="rect">
            <a:avLst/>
          </a:prstGeom>
        </p:spPr>
      </p:pic>
      <p:pic>
        <p:nvPicPr>
          <p:cNvPr id="8" name="Graphic 7">
            <a:extLst>
              <a:ext uri="{FF2B5EF4-FFF2-40B4-BE49-F238E27FC236}">
                <a16:creationId xmlns:a16="http://schemas.microsoft.com/office/drawing/2014/main" id="{A14E6D4A-2744-3F43-8955-6D49CB8344C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02755" y="4739244"/>
            <a:ext cx="457200" cy="304800"/>
          </a:xfrm>
          <a:prstGeom prst="rect">
            <a:avLst/>
          </a:prstGeom>
        </p:spPr>
      </p:pic>
      <p:pic>
        <p:nvPicPr>
          <p:cNvPr id="9" name="Graphic 8">
            <a:extLst>
              <a:ext uri="{FF2B5EF4-FFF2-40B4-BE49-F238E27FC236}">
                <a16:creationId xmlns:a16="http://schemas.microsoft.com/office/drawing/2014/main" id="{1122FB35-6545-3941-925B-A21D730BE33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02755" y="3124011"/>
            <a:ext cx="457200" cy="444321"/>
          </a:xfrm>
          <a:prstGeom prst="rect">
            <a:avLst/>
          </a:prstGeom>
        </p:spPr>
      </p:pic>
      <p:sp>
        <p:nvSpPr>
          <p:cNvPr id="10" name="Text Placeholder 17">
            <a:extLst>
              <a:ext uri="{FF2B5EF4-FFF2-40B4-BE49-F238E27FC236}">
                <a16:creationId xmlns:a16="http://schemas.microsoft.com/office/drawing/2014/main" id="{0BFDC852-6198-BD40-AA72-17C96FDB1113}"/>
              </a:ext>
            </a:extLst>
          </p:cNvPr>
          <p:cNvSpPr txBox="1">
            <a:spLocks/>
          </p:cNvSpPr>
          <p:nvPr/>
        </p:nvSpPr>
        <p:spPr>
          <a:xfrm>
            <a:off x="7406640" y="3639452"/>
            <a:ext cx="6477000" cy="617100"/>
          </a:xfrm>
          <a:prstGeom prst="rect">
            <a:avLst/>
          </a:prstGeom>
        </p:spPr>
        <p:txBody>
          <a:bodyPr anchor="t">
            <a:normAutofit/>
          </a:bodyPr>
          <a:lstStyle>
            <a:lvl1pPr marL="0" indent="0" algn="l" defTabSz="1097280" rtl="0" eaLnBrk="1" latinLnBrk="0" hangingPunct="1">
              <a:lnSpc>
                <a:spcPct val="90000"/>
              </a:lnSpc>
              <a:spcBef>
                <a:spcPts val="0"/>
              </a:spcBef>
              <a:buFont typeface="Wingdings" pitchFamily="2" charset="2"/>
              <a:buNone/>
              <a:defRPr sz="1800" b="0" i="0" kern="1200">
                <a:solidFill>
                  <a:schemeClr val="accent1"/>
                </a:solidFill>
                <a:latin typeface="TRADE GOTHIC LT COND NO. 18" panose="020B050604030309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TITLE,</a:t>
            </a:r>
          </a:p>
          <a:p>
            <a:r>
              <a:rPr lang="en-US"/>
              <a:t>DIVISION</a:t>
            </a:r>
          </a:p>
        </p:txBody>
      </p:sp>
      <p:sp>
        <p:nvSpPr>
          <p:cNvPr id="11" name="Text Placeholder 17">
            <a:extLst>
              <a:ext uri="{FF2B5EF4-FFF2-40B4-BE49-F238E27FC236}">
                <a16:creationId xmlns:a16="http://schemas.microsoft.com/office/drawing/2014/main" id="{13B457A5-B845-7C40-8B10-FDC682D621C9}"/>
              </a:ext>
            </a:extLst>
          </p:cNvPr>
          <p:cNvSpPr txBox="1">
            <a:spLocks/>
          </p:cNvSpPr>
          <p:nvPr/>
        </p:nvSpPr>
        <p:spPr>
          <a:xfrm>
            <a:off x="7406640" y="4705298"/>
            <a:ext cx="6477000" cy="372693"/>
          </a:xfrm>
          <a:prstGeom prst="rect">
            <a:avLst/>
          </a:prstGeom>
        </p:spPr>
        <p:txBody>
          <a:bodyPr anchor="ctr">
            <a:normAutofit/>
          </a:bodyPr>
          <a:lstStyle>
            <a:lvl1pPr marL="0" indent="0" algn="l" defTabSz="1097280" rtl="0" eaLnBrk="1" latinLnBrk="0" hangingPunct="1">
              <a:lnSpc>
                <a:spcPct val="90000"/>
              </a:lnSpc>
              <a:spcBef>
                <a:spcPts val="1200"/>
              </a:spcBef>
              <a:buFont typeface="Wingdings" pitchFamily="2" charset="2"/>
              <a:buNone/>
              <a:defRPr sz="2000" b="0" i="0" kern="1200">
                <a:solidFill>
                  <a:schemeClr val="tx1"/>
                </a:solidFill>
                <a:latin typeface="Trade Gothic LT" panose="020B050304030302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err="1"/>
              <a:t>FirstName.LastName@CompanyName.org</a:t>
            </a:r>
            <a:endParaRPr lang="en-US"/>
          </a:p>
        </p:txBody>
      </p:sp>
      <p:sp>
        <p:nvSpPr>
          <p:cNvPr id="12" name="Text Placeholder 17">
            <a:extLst>
              <a:ext uri="{FF2B5EF4-FFF2-40B4-BE49-F238E27FC236}">
                <a16:creationId xmlns:a16="http://schemas.microsoft.com/office/drawing/2014/main" id="{A4F33F5E-D6AD-8D41-869E-A52557B36246}"/>
              </a:ext>
            </a:extLst>
          </p:cNvPr>
          <p:cNvSpPr txBox="1">
            <a:spLocks/>
          </p:cNvSpPr>
          <p:nvPr/>
        </p:nvSpPr>
        <p:spPr>
          <a:xfrm>
            <a:off x="7406640" y="5385311"/>
            <a:ext cx="6477000" cy="372693"/>
          </a:xfrm>
          <a:prstGeom prst="rect">
            <a:avLst/>
          </a:prstGeom>
        </p:spPr>
        <p:txBody>
          <a:bodyPr anchor="ctr">
            <a:normAutofit/>
          </a:bodyPr>
          <a:lstStyle>
            <a:lvl1pPr marL="0" indent="0" algn="l" defTabSz="1097280" rtl="0" eaLnBrk="1" latinLnBrk="0" hangingPunct="1">
              <a:lnSpc>
                <a:spcPct val="90000"/>
              </a:lnSpc>
              <a:spcBef>
                <a:spcPts val="1200"/>
              </a:spcBef>
              <a:buFont typeface="Wingdings" pitchFamily="2" charset="2"/>
              <a:buNone/>
              <a:defRPr sz="2000" b="0" i="0" kern="1200">
                <a:solidFill>
                  <a:schemeClr val="tx1"/>
                </a:solidFill>
                <a:latin typeface="Trade Gothic LT" panose="020B05030403030200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Wingdings" pitchFamily="2" charset="2"/>
              <a:buNone/>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000-000-0000</a:t>
            </a:r>
          </a:p>
        </p:txBody>
      </p:sp>
    </p:spTree>
    <p:extLst>
      <p:ext uri="{BB962C8B-B14F-4D97-AF65-F5344CB8AC3E}">
        <p14:creationId xmlns:p14="http://schemas.microsoft.com/office/powerpoint/2010/main" val="64273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C686C6-23D6-704E-A7DF-102F039DCC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0270" r="-81020" b="-33332"/>
          <a:stretch/>
        </p:blipFill>
        <p:spPr>
          <a:xfrm>
            <a:off x="150" y="1001441"/>
            <a:ext cx="11658450" cy="793691"/>
          </a:xfrm>
          <a:prstGeom prst="rect">
            <a:avLst/>
          </a:prstGeom>
        </p:spPr>
      </p:pic>
      <p:sp>
        <p:nvSpPr>
          <p:cNvPr id="2" name="Title 1">
            <a:extLst>
              <a:ext uri="{FF2B5EF4-FFF2-40B4-BE49-F238E27FC236}">
                <a16:creationId xmlns:a16="http://schemas.microsoft.com/office/drawing/2014/main" id="{071ADB28-3824-A04C-B6D0-F5A6AFFE37E7}"/>
              </a:ext>
            </a:extLst>
          </p:cNvPr>
          <p:cNvSpPr>
            <a:spLocks noGrp="1"/>
          </p:cNvSpPr>
          <p:nvPr>
            <p:ph type="title"/>
          </p:nvPr>
        </p:nvSpPr>
        <p:spPr/>
        <p:txBody>
          <a:bodyPr/>
          <a:lstStyle/>
          <a:p>
            <a:pPr>
              <a:lnSpc>
                <a:spcPct val="76339"/>
              </a:lnSpc>
            </a:pPr>
            <a:r>
              <a:rPr lang="en-US"/>
              <a:t>2021-22 CAMPAIGN GOALS</a:t>
            </a:r>
          </a:p>
        </p:txBody>
      </p:sp>
      <p:sp>
        <p:nvSpPr>
          <p:cNvPr id="3" name="Content Placeholder 2">
            <a:extLst>
              <a:ext uri="{FF2B5EF4-FFF2-40B4-BE49-F238E27FC236}">
                <a16:creationId xmlns:a16="http://schemas.microsoft.com/office/drawing/2014/main" id="{3C4D99AF-654C-A24D-A16E-678797BB040A}"/>
              </a:ext>
            </a:extLst>
          </p:cNvPr>
          <p:cNvSpPr>
            <a:spLocks noGrp="1"/>
          </p:cNvSpPr>
          <p:nvPr>
            <p:ph idx="1"/>
          </p:nvPr>
        </p:nvSpPr>
        <p:spPr>
          <a:xfrm>
            <a:off x="762000" y="1905000"/>
            <a:ext cx="6477000" cy="5562600"/>
          </a:xfrm>
        </p:spPr>
        <p:txBody>
          <a:bodyPr/>
          <a:lstStyle/>
          <a:p>
            <a:pPr marL="0" indent="0">
              <a:buNone/>
            </a:pPr>
            <a:r>
              <a:rPr lang="en-US">
                <a:latin typeface="Trade Gothic LT" panose="020B0503040303020004" pitchFamily="34" charset="0"/>
                <a:cs typeface="Arial"/>
              </a:rPr>
              <a:t>Enter your campaign goal(s). Goal(s) could be based on % of participation, overall dollars raised, average gift, Leadership Giving, etc.</a:t>
            </a:r>
          </a:p>
          <a:p>
            <a:pPr lvl="1">
              <a:lnSpc>
                <a:spcPct val="100000"/>
              </a:lnSpc>
              <a:spcAft>
                <a:spcPts val="600"/>
              </a:spcAft>
            </a:pPr>
            <a:r>
              <a:rPr lang="en-US" sz="2200">
                <a:cs typeface="Arial"/>
              </a:rPr>
              <a:t>2019 Participation: XX%</a:t>
            </a:r>
          </a:p>
          <a:p>
            <a:pPr lvl="1">
              <a:lnSpc>
                <a:spcPct val="100000"/>
              </a:lnSpc>
              <a:spcAft>
                <a:spcPts val="600"/>
              </a:spcAft>
            </a:pPr>
            <a:r>
              <a:rPr lang="en-US" sz="2200">
                <a:cs typeface="Arial"/>
              </a:rPr>
              <a:t>2020 Participation goal: XX%</a:t>
            </a:r>
          </a:p>
          <a:p>
            <a:pPr lvl="1">
              <a:lnSpc>
                <a:spcPct val="100000"/>
              </a:lnSpc>
              <a:spcAft>
                <a:spcPts val="600"/>
              </a:spcAft>
            </a:pPr>
            <a:r>
              <a:rPr lang="en-US" sz="2200">
                <a:cs typeface="Arial"/>
              </a:rPr>
              <a:t>2019 Average gift: $XXX</a:t>
            </a:r>
          </a:p>
          <a:p>
            <a:pPr lvl="1">
              <a:lnSpc>
                <a:spcPct val="100000"/>
              </a:lnSpc>
              <a:spcAft>
                <a:spcPts val="600"/>
              </a:spcAft>
            </a:pPr>
            <a:r>
              <a:rPr lang="en-US" sz="2200">
                <a:cs typeface="Arial"/>
              </a:rPr>
              <a:t>2020 Average gift goal: $XXX</a:t>
            </a:r>
          </a:p>
          <a:p>
            <a:pPr lvl="1">
              <a:lnSpc>
                <a:spcPct val="100000"/>
              </a:lnSpc>
              <a:spcAft>
                <a:spcPts val="600"/>
              </a:spcAft>
            </a:pPr>
            <a:r>
              <a:rPr lang="en-US" sz="2200">
                <a:cs typeface="Arial"/>
              </a:rPr>
              <a:t>Total Giving: $XXX</a:t>
            </a:r>
          </a:p>
          <a:p>
            <a:pPr lvl="1">
              <a:lnSpc>
                <a:spcPct val="100000"/>
              </a:lnSpc>
              <a:spcAft>
                <a:spcPts val="600"/>
              </a:spcAft>
            </a:pPr>
            <a:r>
              <a:rPr lang="en-US" sz="2200">
                <a:cs typeface="Arial"/>
              </a:rPr>
              <a:t>Total Giving Goal: $XXX</a:t>
            </a:r>
          </a:p>
          <a:p>
            <a:pPr lvl="1">
              <a:lnSpc>
                <a:spcPct val="100000"/>
              </a:lnSpc>
              <a:spcAft>
                <a:spcPts val="600"/>
              </a:spcAft>
            </a:pPr>
            <a:r>
              <a:rPr lang="en-US" sz="2200">
                <a:cs typeface="Arial"/>
              </a:rPr>
              <a:t>Total Volunteer Participation: XX%</a:t>
            </a:r>
          </a:p>
          <a:p>
            <a:pPr lvl="1">
              <a:lnSpc>
                <a:spcPct val="100000"/>
              </a:lnSpc>
              <a:spcAft>
                <a:spcPts val="600"/>
              </a:spcAft>
            </a:pPr>
            <a:r>
              <a:rPr lang="en-US" sz="2200">
                <a:cs typeface="Arial"/>
              </a:rPr>
              <a:t>Total Volunteer Participation Goal: XX%</a:t>
            </a:r>
          </a:p>
        </p:txBody>
      </p:sp>
      <p:pic>
        <p:nvPicPr>
          <p:cNvPr id="6" name="Picture 5">
            <a:extLst>
              <a:ext uri="{FF2B5EF4-FFF2-40B4-BE49-F238E27FC236}">
                <a16:creationId xmlns:a16="http://schemas.microsoft.com/office/drawing/2014/main" id="{9616550F-CE25-5944-B08A-AFF9A43BFF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400" y="0"/>
            <a:ext cx="7239000" cy="7783033"/>
          </a:xfrm>
          <a:prstGeom prst="rect">
            <a:avLst/>
          </a:prstGeom>
        </p:spPr>
      </p:pic>
    </p:spTree>
    <p:extLst>
      <p:ext uri="{BB962C8B-B14F-4D97-AF65-F5344CB8AC3E}">
        <p14:creationId xmlns:p14="http://schemas.microsoft.com/office/powerpoint/2010/main" val="3226158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D769-C02C-43FC-A9F7-10209D3A40F3}"/>
              </a:ext>
            </a:extLst>
          </p:cNvPr>
          <p:cNvSpPr>
            <a:spLocks noGrp="1"/>
          </p:cNvSpPr>
          <p:nvPr>
            <p:ph type="title"/>
          </p:nvPr>
        </p:nvSpPr>
        <p:spPr>
          <a:xfrm>
            <a:off x="762001" y="762000"/>
            <a:ext cx="6476999" cy="1143000"/>
          </a:xfrm>
        </p:spPr>
        <p:txBody>
          <a:bodyPr anchor="t"/>
          <a:lstStyle/>
          <a:p>
            <a:pPr>
              <a:lnSpc>
                <a:spcPct val="80000"/>
              </a:lnSpc>
            </a:pPr>
            <a:r>
              <a:rPr lang="en-US"/>
              <a:t>DATA RESOURCES</a:t>
            </a:r>
            <a:r>
              <a:rPr lang="en-US">
                <a:latin typeface="TRADE GOTHIC LT COND NO. 18" panose="020B0506040303090004" pitchFamily="34" charset="0"/>
              </a:rPr>
              <a:t> THAT SUPPORT ORGANIZATIONAL AND COMMUNITY LEARNING</a:t>
            </a:r>
          </a:p>
        </p:txBody>
      </p:sp>
      <p:sp>
        <p:nvSpPr>
          <p:cNvPr id="3" name="Content Placeholder 2">
            <a:extLst>
              <a:ext uri="{FF2B5EF4-FFF2-40B4-BE49-F238E27FC236}">
                <a16:creationId xmlns:a16="http://schemas.microsoft.com/office/drawing/2014/main" id="{52A5D5C6-F62E-4E15-BE2E-A008D261FC62}"/>
              </a:ext>
            </a:extLst>
          </p:cNvPr>
          <p:cNvSpPr>
            <a:spLocks noGrp="1"/>
          </p:cNvSpPr>
          <p:nvPr>
            <p:ph idx="1"/>
          </p:nvPr>
        </p:nvSpPr>
        <p:spPr>
          <a:xfrm>
            <a:off x="762000" y="2604976"/>
            <a:ext cx="6477000" cy="4862623"/>
          </a:xfrm>
        </p:spPr>
        <p:txBody>
          <a:bodyPr anchor="t"/>
          <a:lstStyle/>
          <a:p>
            <a:pPr marL="0" indent="0">
              <a:spcAft>
                <a:spcPts val="600"/>
              </a:spcAft>
              <a:buNone/>
            </a:pPr>
            <a:r>
              <a:rPr lang="en-US" sz="2400" b="1">
                <a:latin typeface="TRADE GOTHIC LT BD CN NO.20" panose="020B0503040303020004" pitchFamily="34" charset="0"/>
              </a:rPr>
              <a:t>The Research, Data and Analytics Team supports:</a:t>
            </a:r>
          </a:p>
          <a:p>
            <a:pPr lvl="1">
              <a:lnSpc>
                <a:spcPct val="100000"/>
              </a:lnSpc>
              <a:spcBef>
                <a:spcPts val="1200"/>
              </a:spcBef>
              <a:spcAft>
                <a:spcPts val="600"/>
              </a:spcAft>
            </a:pPr>
            <a:r>
              <a:rPr lang="en-US" sz="2000"/>
              <a:t>Construction of tailored and compelling analytic and visualization products that support storytelling and translate data into actionable information.</a:t>
            </a:r>
          </a:p>
          <a:p>
            <a:pPr lvl="1">
              <a:lnSpc>
                <a:spcPct val="100000"/>
              </a:lnSpc>
              <a:spcBef>
                <a:spcPts val="1200"/>
              </a:spcBef>
              <a:spcAft>
                <a:spcPts val="600"/>
              </a:spcAft>
            </a:pPr>
            <a:r>
              <a:rPr lang="en-US" sz="2000">
                <a:latin typeface="Arial" panose="020B0604020202020204" pitchFamily="34" charset="0"/>
                <a:cs typeface="Arial" panose="020B0604020202020204" pitchFamily="34" charset="0"/>
              </a:rPr>
              <a:t>Development of a data-driven culture that uses data to assess strategies, measure impact, communicate transparently about our work, and engage in continuous improvement to meet evolving community needs.</a:t>
            </a:r>
          </a:p>
          <a:p>
            <a:pPr lvl="1">
              <a:lnSpc>
                <a:spcPct val="100000"/>
              </a:lnSpc>
              <a:spcBef>
                <a:spcPts val="1200"/>
              </a:spcBef>
              <a:spcAft>
                <a:spcPts val="600"/>
              </a:spcAft>
            </a:pPr>
            <a:r>
              <a:rPr lang="en-US" sz="2000"/>
              <a:t>O</a:t>
            </a:r>
            <a:r>
              <a:rPr lang="en-US" sz="2000">
                <a:latin typeface="Arial" panose="020B0604020202020204" pitchFamily="34" charset="0"/>
                <a:cs typeface="Arial" panose="020B0604020202020204" pitchFamily="34" charset="0"/>
              </a:rPr>
              <a:t>rganization-wide learning and data-informed decision making through analysis, interpretation and visualization of data for business units across the organization.</a:t>
            </a:r>
          </a:p>
        </p:txBody>
      </p:sp>
      <p:pic>
        <p:nvPicPr>
          <p:cNvPr id="5" name="Picture 4">
            <a:extLst>
              <a:ext uri="{FF2B5EF4-FFF2-40B4-BE49-F238E27FC236}">
                <a16:creationId xmlns:a16="http://schemas.microsoft.com/office/drawing/2014/main" id="{0A836939-207E-2141-9BFE-98E44D8307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91400" y="0"/>
            <a:ext cx="7278636" cy="7793665"/>
          </a:xfrm>
          <a:prstGeom prst="rect">
            <a:avLst/>
          </a:prstGeom>
        </p:spPr>
      </p:pic>
    </p:spTree>
    <p:extLst>
      <p:ext uri="{BB962C8B-B14F-4D97-AF65-F5344CB8AC3E}">
        <p14:creationId xmlns:p14="http://schemas.microsoft.com/office/powerpoint/2010/main" val="3113286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B7FD-0574-4EFA-95BD-9DB5CBA6921A}"/>
              </a:ext>
            </a:extLst>
          </p:cNvPr>
          <p:cNvSpPr>
            <a:spLocks noGrp="1"/>
          </p:cNvSpPr>
          <p:nvPr>
            <p:ph type="title"/>
          </p:nvPr>
        </p:nvSpPr>
        <p:spPr/>
        <p:txBody>
          <a:bodyPr/>
          <a:lstStyle/>
          <a:p>
            <a:r>
              <a:rPr lang="en-US"/>
              <a:t>EXAMPLES OF DATA VISUALIZATION COMMUNITY RESOURCES</a:t>
            </a:r>
          </a:p>
        </p:txBody>
      </p:sp>
      <p:pic>
        <p:nvPicPr>
          <p:cNvPr id="4" name="Picture 3" descr="Chart, scatter chart&#10;&#10;Description automatically generated">
            <a:extLst>
              <a:ext uri="{FF2B5EF4-FFF2-40B4-BE49-F238E27FC236}">
                <a16:creationId xmlns:a16="http://schemas.microsoft.com/office/drawing/2014/main" id="{90A8F4EE-9AF4-48D0-A1B1-537B71A458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6266" y="1919704"/>
            <a:ext cx="4457073" cy="2586038"/>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69EC2FBE-8F64-4359-A6D6-7AD50E8C40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225" y="1913245"/>
            <a:ext cx="4688161" cy="2598956"/>
          </a:xfrm>
          <a:prstGeom prst="rect">
            <a:avLst/>
          </a:prstGeom>
        </p:spPr>
      </p:pic>
      <p:pic>
        <p:nvPicPr>
          <p:cNvPr id="8" name="Picture 7" descr="Graphical user interface, application, map&#10;&#10;Description automatically generated">
            <a:extLst>
              <a:ext uri="{FF2B5EF4-FFF2-40B4-BE49-F238E27FC236}">
                <a16:creationId xmlns:a16="http://schemas.microsoft.com/office/drawing/2014/main" id="{6DC62C71-4877-483B-A1EC-E4142BF041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66219" y="1919704"/>
            <a:ext cx="4481655" cy="2368240"/>
          </a:xfrm>
          <a:prstGeom prst="rect">
            <a:avLst/>
          </a:prstGeom>
        </p:spPr>
      </p:pic>
      <p:sp>
        <p:nvSpPr>
          <p:cNvPr id="9" name="TextBox 8">
            <a:extLst>
              <a:ext uri="{FF2B5EF4-FFF2-40B4-BE49-F238E27FC236}">
                <a16:creationId xmlns:a16="http://schemas.microsoft.com/office/drawing/2014/main" id="{B923A1DA-6848-405D-AD11-ED62BCBA3EDC}"/>
              </a:ext>
            </a:extLst>
          </p:cNvPr>
          <p:cNvSpPr txBox="1"/>
          <p:nvPr/>
        </p:nvSpPr>
        <p:spPr>
          <a:xfrm>
            <a:off x="762000" y="4849654"/>
            <a:ext cx="4267200" cy="1846659"/>
          </a:xfrm>
          <a:prstGeom prst="rect">
            <a:avLst/>
          </a:prstGeom>
          <a:noFill/>
        </p:spPr>
        <p:txBody>
          <a:bodyPr wrap="square" rtlCol="0">
            <a:spAutoFit/>
          </a:bodyPr>
          <a:lstStyle/>
          <a:p>
            <a:pPr algn="ctr"/>
            <a:r>
              <a:rPr lang="en-US" sz="2400" b="1">
                <a:latin typeface="TRADE GOTHIC LT BD CN NO.20" panose="020B0503040303020004" pitchFamily="34" charset="0"/>
                <a:hlinkClick r:id="rId5"/>
              </a:rPr>
              <a:t>2-1-1 DASHBOARDS</a:t>
            </a:r>
            <a:endParaRPr lang="en-US" sz="2400" b="1">
              <a:latin typeface="TRADE GOTHIC LT BD CN NO.20" panose="020B0503040303020004" pitchFamily="34" charset="0"/>
            </a:endParaRPr>
          </a:p>
          <a:p>
            <a:endParaRPr lang="en-US"/>
          </a:p>
          <a:p>
            <a:r>
              <a:rPr lang="en-US"/>
              <a:t>Series of interactive dashboards that explore how call center volume change overtime and the top services and referrals across our region.</a:t>
            </a:r>
          </a:p>
        </p:txBody>
      </p:sp>
      <p:sp>
        <p:nvSpPr>
          <p:cNvPr id="12" name="TextBox 11">
            <a:extLst>
              <a:ext uri="{FF2B5EF4-FFF2-40B4-BE49-F238E27FC236}">
                <a16:creationId xmlns:a16="http://schemas.microsoft.com/office/drawing/2014/main" id="{FEA1E670-DD72-4875-9005-576E3F8F1461}"/>
              </a:ext>
            </a:extLst>
          </p:cNvPr>
          <p:cNvSpPr txBox="1"/>
          <p:nvPr/>
        </p:nvSpPr>
        <p:spPr>
          <a:xfrm>
            <a:off x="5181601" y="4849654"/>
            <a:ext cx="4267200" cy="1846659"/>
          </a:xfrm>
          <a:prstGeom prst="rect">
            <a:avLst/>
          </a:prstGeom>
          <a:noFill/>
        </p:spPr>
        <p:txBody>
          <a:bodyPr wrap="square" lIns="91440" tIns="45720" rIns="91440" bIns="45720" rtlCol="0" anchor="t">
            <a:spAutoFit/>
          </a:bodyPr>
          <a:lstStyle>
            <a:defPPr>
              <a:defRPr lang="en-US"/>
            </a:defPPr>
            <a:lvl1pPr algn="ctr">
              <a:defRPr sz="2000" b="1"/>
            </a:lvl1pPr>
          </a:lstStyle>
          <a:p>
            <a:r>
              <a:rPr lang="en-US" sz="2400">
                <a:latin typeface="TRADE GOTHIC LT BD CN NO.20" panose="020B0503040303020004" pitchFamily="34" charset="0"/>
                <a:hlinkClick r:id="rId6"/>
              </a:rPr>
              <a:t>COVID-19 IMPACT</a:t>
            </a:r>
            <a:endParaRPr lang="en-US" sz="2400">
              <a:latin typeface="TRADE GOTHIC LT BD CN NO.20" panose="020B0503040303020004" pitchFamily="34" charset="0"/>
            </a:endParaRPr>
          </a:p>
          <a:p>
            <a:endParaRPr lang="en-US" sz="1800" b="0" i="0">
              <a:solidFill>
                <a:srgbClr val="353535"/>
              </a:solidFill>
              <a:effectLst/>
            </a:endParaRPr>
          </a:p>
          <a:p>
            <a:pPr algn="l"/>
            <a:r>
              <a:rPr lang="en-US" sz="1800" b="0" i="0">
                <a:effectLst/>
              </a:rPr>
              <a:t>Learn how — with our supporters, partners and volunteers — we’re helping our region respond to and recover from the impacts of COVID-19</a:t>
            </a:r>
            <a:r>
              <a:rPr lang="en-US" sz="1800" b="0">
                <a:effectLst/>
                <a:latin typeface="Arial" panose="020B0604020202020204" pitchFamily="34" charset="0"/>
              </a:rPr>
              <a:t>.</a:t>
            </a:r>
            <a:endParaRPr lang="en-US" sz="1800"/>
          </a:p>
        </p:txBody>
      </p:sp>
      <p:sp>
        <p:nvSpPr>
          <p:cNvPr id="13" name="TextBox 12">
            <a:extLst>
              <a:ext uri="{FF2B5EF4-FFF2-40B4-BE49-F238E27FC236}">
                <a16:creationId xmlns:a16="http://schemas.microsoft.com/office/drawing/2014/main" id="{EC545A1E-019B-4C00-8444-D380855D7516}"/>
              </a:ext>
            </a:extLst>
          </p:cNvPr>
          <p:cNvSpPr txBox="1"/>
          <p:nvPr/>
        </p:nvSpPr>
        <p:spPr>
          <a:xfrm>
            <a:off x="9601202" y="4849654"/>
            <a:ext cx="4267198" cy="1569660"/>
          </a:xfrm>
          <a:prstGeom prst="rect">
            <a:avLst/>
          </a:prstGeom>
          <a:noFill/>
        </p:spPr>
        <p:txBody>
          <a:bodyPr wrap="square" rtlCol="0">
            <a:spAutoFit/>
          </a:bodyPr>
          <a:lstStyle>
            <a:defPPr>
              <a:defRPr lang="en-US"/>
            </a:defPPr>
            <a:lvl1pPr algn="ctr">
              <a:defRPr sz="2000" b="1"/>
            </a:lvl1pPr>
          </a:lstStyle>
          <a:p>
            <a:r>
              <a:rPr lang="en-US" sz="2400">
                <a:latin typeface="TRADE GOTHIC LT BD CN NO.20" panose="020B0503040303020004" pitchFamily="34" charset="0"/>
                <a:hlinkClick r:id="rId7"/>
              </a:rPr>
              <a:t>DPSCD COMMUNITY PARTNERS</a:t>
            </a:r>
            <a:endParaRPr lang="en-US" sz="2400">
              <a:latin typeface="TRADE GOTHIC LT BD CN NO.20" panose="020B0503040303020004" pitchFamily="34" charset="0"/>
            </a:endParaRPr>
          </a:p>
          <a:p>
            <a:pPr algn="l"/>
            <a:endParaRPr lang="en-US" sz="1800" b="0"/>
          </a:p>
          <a:p>
            <a:pPr algn="l"/>
            <a:r>
              <a:rPr lang="en-US" sz="1800" b="0"/>
              <a:t>Interactive map of partnerships and community programs across Detroit Public Schools Community District.</a:t>
            </a:r>
          </a:p>
        </p:txBody>
      </p:sp>
    </p:spTree>
    <p:extLst>
      <p:ext uri="{BB962C8B-B14F-4D97-AF65-F5344CB8AC3E}">
        <p14:creationId xmlns:p14="http://schemas.microsoft.com/office/powerpoint/2010/main" val="2471732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D769-C02C-43FC-A9F7-10209D3A40F3}"/>
              </a:ext>
            </a:extLst>
          </p:cNvPr>
          <p:cNvSpPr>
            <a:spLocks noGrp="1"/>
          </p:cNvSpPr>
          <p:nvPr>
            <p:ph type="title"/>
          </p:nvPr>
        </p:nvSpPr>
        <p:spPr/>
        <p:txBody>
          <a:bodyPr anchor="t"/>
          <a:lstStyle/>
          <a:p>
            <a:pPr>
              <a:lnSpc>
                <a:spcPct val="80000"/>
              </a:lnSpc>
            </a:pPr>
            <a:r>
              <a:rPr lang="en-US"/>
              <a:t>IGNITE: </a:t>
            </a:r>
            <a:br>
              <a:rPr lang="en-US"/>
            </a:br>
            <a:r>
              <a:rPr lang="en-US">
                <a:latin typeface="TRADE GOTHIC LT COND NO. 18" panose="020B0506040303090004" pitchFamily="34" charset="0"/>
              </a:rPr>
              <a:t>GIVE AT WORK CAMPAIGN TOOL</a:t>
            </a:r>
          </a:p>
        </p:txBody>
      </p:sp>
      <p:sp>
        <p:nvSpPr>
          <p:cNvPr id="3" name="Content Placeholder 2">
            <a:extLst>
              <a:ext uri="{FF2B5EF4-FFF2-40B4-BE49-F238E27FC236}">
                <a16:creationId xmlns:a16="http://schemas.microsoft.com/office/drawing/2014/main" id="{52A5D5C6-F62E-4E15-BE2E-A008D261FC62}"/>
              </a:ext>
            </a:extLst>
          </p:cNvPr>
          <p:cNvSpPr>
            <a:spLocks noGrp="1"/>
          </p:cNvSpPr>
          <p:nvPr>
            <p:ph idx="1"/>
          </p:nvPr>
        </p:nvSpPr>
        <p:spPr/>
        <p:txBody>
          <a:bodyPr/>
          <a:lstStyle/>
          <a:p>
            <a:pPr marL="0" indent="0">
              <a:spcAft>
                <a:spcPts val="600"/>
              </a:spcAft>
              <a:buNone/>
            </a:pPr>
            <a:r>
              <a:rPr lang="en-US">
                <a:latin typeface="Trade Gothic LT Light" panose="020B0403040303020004" pitchFamily="34" charset="0"/>
              </a:rPr>
              <a:t>Ignite is a convenient tool that can be used to run electronic corporate workplace giving campaigns. The tool allows for increased employee campaign engagement, streamlined gift collection, reporting, and more.</a:t>
            </a:r>
          </a:p>
          <a:p>
            <a:pPr marL="0" indent="0">
              <a:spcAft>
                <a:spcPts val="600"/>
              </a:spcAft>
              <a:buNone/>
            </a:pPr>
            <a:r>
              <a:rPr lang="en-US" sz="2400" b="1">
                <a:solidFill>
                  <a:schemeClr val="tx2"/>
                </a:solidFill>
                <a:latin typeface="TRADE GOTHIC LT BD CN NO.20" panose="020B0503040303020004" pitchFamily="34" charset="0"/>
              </a:rPr>
              <a:t>BENEFITS</a:t>
            </a:r>
          </a:p>
          <a:p>
            <a:pPr lvl="1">
              <a:spcBef>
                <a:spcPts val="1200"/>
              </a:spcBef>
              <a:spcAft>
                <a:spcPts val="600"/>
              </a:spcAft>
            </a:pPr>
            <a:r>
              <a:rPr lang="en-US" sz="2400">
                <a:latin typeface="Arial" panose="020B0604020202020204" pitchFamily="34" charset="0"/>
                <a:cs typeface="Arial" panose="020B0604020202020204" pitchFamily="34" charset="0"/>
              </a:rPr>
              <a:t>Set up and maintenance provided by United Way for Southeastern Michigan</a:t>
            </a:r>
          </a:p>
          <a:p>
            <a:pPr lvl="1">
              <a:spcBef>
                <a:spcPts val="1200"/>
              </a:spcBef>
              <a:spcAft>
                <a:spcPts val="600"/>
              </a:spcAft>
            </a:pPr>
            <a:r>
              <a:rPr lang="en-US" sz="2400">
                <a:latin typeface="Arial" panose="020B0604020202020204" pitchFamily="34" charset="0"/>
                <a:cs typeface="Arial" panose="020B0604020202020204" pitchFamily="34" charset="0"/>
              </a:rPr>
              <a:t>Administrative access for campaign coordinators with real time report access</a:t>
            </a:r>
          </a:p>
          <a:p>
            <a:pPr lvl="2">
              <a:spcBef>
                <a:spcPts val="1200"/>
              </a:spcBef>
              <a:spcAft>
                <a:spcPts val="600"/>
              </a:spcAft>
            </a:pPr>
            <a:r>
              <a:rPr lang="en-US" sz="2400"/>
              <a:t>Ability to create Dashboards to view data</a:t>
            </a:r>
            <a:endParaRPr lang="en-US" sz="2400">
              <a:latin typeface="Arial" panose="020B0604020202020204" pitchFamily="34" charset="0"/>
              <a:cs typeface="Arial" panose="020B0604020202020204" pitchFamily="34" charset="0"/>
            </a:endParaRPr>
          </a:p>
          <a:p>
            <a:pPr lvl="1">
              <a:spcBef>
                <a:spcPts val="1200"/>
              </a:spcBef>
              <a:spcAft>
                <a:spcPts val="600"/>
              </a:spcAft>
            </a:pPr>
            <a:r>
              <a:rPr lang="en-US" sz="2400"/>
              <a:t>Support from United Way for Southeastern Michigan </a:t>
            </a:r>
          </a:p>
          <a:p>
            <a:pPr lvl="2">
              <a:spcBef>
                <a:spcPts val="1200"/>
              </a:spcBef>
              <a:spcAft>
                <a:spcPts val="600"/>
              </a:spcAft>
            </a:pPr>
            <a:r>
              <a:rPr lang="en-US" sz="2400"/>
              <a:t>Email support inbox </a:t>
            </a:r>
          </a:p>
          <a:p>
            <a:pPr lvl="2">
              <a:spcBef>
                <a:spcPts val="1200"/>
              </a:spcBef>
              <a:spcAft>
                <a:spcPts val="600"/>
              </a:spcAft>
            </a:pPr>
            <a:r>
              <a:rPr lang="en-US" sz="2400">
                <a:latin typeface="Arial" panose="020B0604020202020204" pitchFamily="34" charset="0"/>
                <a:cs typeface="Arial" panose="020B0604020202020204" pitchFamily="34" charset="0"/>
              </a:rPr>
              <a:t>User guides and training</a:t>
            </a:r>
          </a:p>
        </p:txBody>
      </p:sp>
    </p:spTree>
    <p:extLst>
      <p:ext uri="{BB962C8B-B14F-4D97-AF65-F5344CB8AC3E}">
        <p14:creationId xmlns:p14="http://schemas.microsoft.com/office/powerpoint/2010/main" val="3062730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D769-C02C-43FC-A9F7-10209D3A40F3}"/>
              </a:ext>
            </a:extLst>
          </p:cNvPr>
          <p:cNvSpPr>
            <a:spLocks noGrp="1"/>
          </p:cNvSpPr>
          <p:nvPr>
            <p:ph type="title"/>
          </p:nvPr>
        </p:nvSpPr>
        <p:spPr>
          <a:xfrm>
            <a:off x="762001" y="762000"/>
            <a:ext cx="6476999" cy="1143000"/>
          </a:xfrm>
        </p:spPr>
        <p:txBody>
          <a:bodyPr anchor="t"/>
          <a:lstStyle/>
          <a:p>
            <a:pPr>
              <a:lnSpc>
                <a:spcPct val="80000"/>
              </a:lnSpc>
            </a:pPr>
            <a:r>
              <a:rPr lang="en-US"/>
              <a:t>IGNITE: </a:t>
            </a:r>
            <a:br>
              <a:rPr lang="en-US"/>
            </a:br>
            <a:r>
              <a:rPr lang="en-US">
                <a:latin typeface="TRADE GOTHIC LT COND NO. 18" panose="020B0506040303090004" pitchFamily="34" charset="0"/>
              </a:rPr>
              <a:t>GIVE AT WORK CAMPAIGN TOOL</a:t>
            </a:r>
          </a:p>
        </p:txBody>
      </p:sp>
      <p:sp>
        <p:nvSpPr>
          <p:cNvPr id="3" name="Content Placeholder 2">
            <a:extLst>
              <a:ext uri="{FF2B5EF4-FFF2-40B4-BE49-F238E27FC236}">
                <a16:creationId xmlns:a16="http://schemas.microsoft.com/office/drawing/2014/main" id="{52A5D5C6-F62E-4E15-BE2E-A008D261FC62}"/>
              </a:ext>
            </a:extLst>
          </p:cNvPr>
          <p:cNvSpPr>
            <a:spLocks noGrp="1"/>
          </p:cNvSpPr>
          <p:nvPr>
            <p:ph idx="1"/>
          </p:nvPr>
        </p:nvSpPr>
        <p:spPr/>
        <p:txBody>
          <a:bodyPr/>
          <a:lstStyle/>
          <a:p>
            <a:pPr marL="0" indent="0">
              <a:buNone/>
            </a:pPr>
            <a:endParaRPr lang="en-US">
              <a:latin typeface="Arial" panose="020B0604020202020204" pitchFamily="34" charset="0"/>
              <a:cs typeface="Arial" panose="020B0604020202020204" pitchFamily="34" charset="0"/>
            </a:endParaRPr>
          </a:p>
          <a:p>
            <a:pPr marL="0" indent="0">
              <a:buNone/>
            </a:pPr>
            <a:endParaRPr lang="en-US"/>
          </a:p>
        </p:txBody>
      </p:sp>
      <p:pic>
        <p:nvPicPr>
          <p:cNvPr id="5" name="Picture 4">
            <a:extLst>
              <a:ext uri="{FF2B5EF4-FFF2-40B4-BE49-F238E27FC236}">
                <a16:creationId xmlns:a16="http://schemas.microsoft.com/office/drawing/2014/main" id="{984C54EA-CB3A-4A92-9208-AF291920ADE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81899" y="762000"/>
            <a:ext cx="6286499" cy="6069319"/>
          </a:xfrm>
          <a:prstGeom prst="rect">
            <a:avLst/>
          </a:prstGeom>
        </p:spPr>
      </p:pic>
      <p:sp>
        <p:nvSpPr>
          <p:cNvPr id="6" name="Content Placeholder 2">
            <a:extLst>
              <a:ext uri="{FF2B5EF4-FFF2-40B4-BE49-F238E27FC236}">
                <a16:creationId xmlns:a16="http://schemas.microsoft.com/office/drawing/2014/main" id="{B2CC52DF-0252-4A5A-9A09-CC534FD2E0A6}"/>
              </a:ext>
            </a:extLst>
          </p:cNvPr>
          <p:cNvSpPr txBox="1">
            <a:spLocks/>
          </p:cNvSpPr>
          <p:nvPr/>
        </p:nvSpPr>
        <p:spPr>
          <a:xfrm>
            <a:off x="761999" y="1905000"/>
            <a:ext cx="6286500" cy="5562600"/>
          </a:xfrm>
          <a:prstGeom prst="rect">
            <a:avLst/>
          </a:prstGeom>
        </p:spPr>
        <p:txBody>
          <a:bodyPr vert="horz" lIns="0" tIns="0" rIns="0" bIns="0" rtlCol="0" anchor="ctr">
            <a:noAutofit/>
          </a:bodyPr>
          <a:lstStyle>
            <a:lvl1pPr marL="274320" indent="-274320" algn="l" defTabSz="1097280" rtl="0" eaLnBrk="1" latinLnBrk="0" hangingPunct="1">
              <a:lnSpc>
                <a:spcPct val="90000"/>
              </a:lnSpc>
              <a:spcBef>
                <a:spcPts val="1200"/>
              </a:spcBef>
              <a:buClr>
                <a:schemeClr val="tx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Clr>
                <a:schemeClr val="tx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Clr>
                <a:schemeClr val="tx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Clr>
                <a:schemeClr val="tx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Clr>
                <a:schemeClr val="tx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b="1">
                <a:solidFill>
                  <a:schemeClr val="tx2"/>
                </a:solidFill>
                <a:latin typeface="TRADE GOTHIC LT BD CN NO.20" panose="020B0503040303020004" pitchFamily="34" charset="0"/>
              </a:rPr>
              <a:t>FEATURES</a:t>
            </a:r>
          </a:p>
          <a:p>
            <a:pPr lvl="1"/>
            <a:r>
              <a:rPr lang="en-US" sz="2400">
                <a:latin typeface="Arial" panose="020B0604020202020204" pitchFamily="34" charset="0"/>
                <a:cs typeface="Arial" panose="020B0604020202020204" pitchFamily="34" charset="0"/>
              </a:rPr>
              <a:t>Custom link and logos</a:t>
            </a:r>
          </a:p>
          <a:p>
            <a:pPr lvl="1"/>
            <a:r>
              <a:rPr lang="en-US" sz="2400"/>
              <a:t>Secure log in options</a:t>
            </a:r>
            <a:endParaRPr lang="en-US" sz="2400">
              <a:latin typeface="Arial" panose="020B0604020202020204" pitchFamily="34" charset="0"/>
              <a:cs typeface="Arial" panose="020B0604020202020204" pitchFamily="34" charset="0"/>
            </a:endParaRPr>
          </a:p>
          <a:p>
            <a:pPr lvl="1"/>
            <a:r>
              <a:rPr lang="en-US" sz="2400">
                <a:latin typeface="Arial" panose="020B0604020202020204" pitchFamily="34" charset="0"/>
                <a:cs typeface="Arial" panose="020B0604020202020204" pitchFamily="34" charset="0"/>
              </a:rPr>
              <a:t>Custom </a:t>
            </a:r>
            <a:r>
              <a:rPr lang="en-US" sz="2400"/>
              <a:t>messaging and automatic emails</a:t>
            </a:r>
          </a:p>
          <a:p>
            <a:pPr lvl="1"/>
            <a:r>
              <a:rPr lang="en-US" sz="2400">
                <a:latin typeface="Arial" panose="020B0604020202020204" pitchFamily="34" charset="0"/>
                <a:cs typeface="Arial" panose="020B0604020202020204" pitchFamily="34" charset="0"/>
              </a:rPr>
              <a:t>Streamlined user experience </a:t>
            </a:r>
            <a:r>
              <a:rPr lang="en-US" sz="2400"/>
              <a:t>to make or modify pledges during the campaign period</a:t>
            </a:r>
          </a:p>
          <a:p>
            <a:pPr lvl="1"/>
            <a:r>
              <a:rPr lang="en-US" sz="2400">
                <a:latin typeface="Arial" panose="020B0604020202020204" pitchFamily="34" charset="0"/>
                <a:cs typeface="Arial" panose="020B0604020202020204" pitchFamily="34" charset="0"/>
              </a:rPr>
              <a:t>Variety of pledge methods available (Payroll, Credit Card, Check, Stock)</a:t>
            </a:r>
          </a:p>
          <a:p>
            <a:pPr lvl="1"/>
            <a:r>
              <a:rPr lang="en-US" sz="2400">
                <a:latin typeface="Arial" panose="020B0604020202020204" pitchFamily="34" charset="0"/>
                <a:cs typeface="Arial" panose="020B0604020202020204" pitchFamily="34" charset="0"/>
              </a:rPr>
              <a:t>Ability to view campaign giving history year over year</a:t>
            </a:r>
            <a:endParaRPr lang="en-US" sz="2400"/>
          </a:p>
        </p:txBody>
      </p:sp>
      <p:sp>
        <p:nvSpPr>
          <p:cNvPr id="7" name="TextBox 6">
            <a:extLst>
              <a:ext uri="{FF2B5EF4-FFF2-40B4-BE49-F238E27FC236}">
                <a16:creationId xmlns:a16="http://schemas.microsoft.com/office/drawing/2014/main" id="{845A8FD3-594B-4CA4-9AA9-B02DA829165F}"/>
              </a:ext>
            </a:extLst>
          </p:cNvPr>
          <p:cNvSpPr txBox="1"/>
          <p:nvPr/>
        </p:nvSpPr>
        <p:spPr>
          <a:xfrm>
            <a:off x="7391400" y="7024300"/>
            <a:ext cx="6476998" cy="276999"/>
          </a:xfrm>
          <a:prstGeom prst="rect">
            <a:avLst/>
          </a:prstGeom>
          <a:noFill/>
        </p:spPr>
        <p:txBody>
          <a:bodyPr wrap="square" rtlCol="0">
            <a:spAutoFit/>
          </a:bodyPr>
          <a:lstStyle/>
          <a:p>
            <a:pPr algn="ctr"/>
            <a:r>
              <a:rPr lang="en-US" sz="1200" i="1"/>
              <a:t>Pictured: sample view of a campaign homepage</a:t>
            </a:r>
          </a:p>
        </p:txBody>
      </p:sp>
    </p:spTree>
    <p:extLst>
      <p:ext uri="{BB962C8B-B14F-4D97-AF65-F5344CB8AC3E}">
        <p14:creationId xmlns:p14="http://schemas.microsoft.com/office/powerpoint/2010/main" val="2663145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1F638E-BC8C-D344-B955-4D6604A0DFEA}"/>
              </a:ext>
            </a:extLst>
          </p:cNvPr>
          <p:cNvSpPr/>
          <p:nvPr/>
        </p:nvSpPr>
        <p:spPr>
          <a:xfrm>
            <a:off x="0" y="0"/>
            <a:ext cx="14630400" cy="7781543"/>
          </a:xfrm>
          <a:prstGeom prst="rect">
            <a:avLst/>
          </a:prstGeom>
          <a:gradFill flip="none" rotWithShape="1">
            <a:gsLst>
              <a:gs pos="0">
                <a:schemeClr val="accent1">
                  <a:lumMod val="35000"/>
                  <a:alpha val="50000"/>
                </a:schemeClr>
              </a:gs>
              <a:gs pos="20000">
                <a:schemeClr val="accent1">
                  <a:lumMod val="65000"/>
                  <a:alpha val="50000"/>
                </a:schemeClr>
              </a:gs>
              <a:gs pos="45000">
                <a:schemeClr val="accent1">
                  <a:lumMod val="90000"/>
                  <a:alpha val="50000"/>
                </a:schemeClr>
              </a:gs>
              <a:gs pos="100000">
                <a:schemeClr val="accent1">
                  <a:lumMod val="30000"/>
                  <a:lumOff val="70000"/>
                  <a:alpha val="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F462FEAE-E170-BE4A-B11B-ED14E1AC7E1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4630360" cy="7781543"/>
          </a:xfrm>
          <a:prstGeom prst="rect">
            <a:avLst/>
          </a:prstGeom>
        </p:spPr>
      </p:pic>
      <p:pic>
        <p:nvPicPr>
          <p:cNvPr id="12" name="Picture 11">
            <a:extLst>
              <a:ext uri="{FF2B5EF4-FFF2-40B4-BE49-F238E27FC236}">
                <a16:creationId xmlns:a16="http://schemas.microsoft.com/office/drawing/2014/main" id="{EBA36D6B-1A79-834C-B9A1-5936CEB5A071}"/>
              </a:ext>
            </a:extLst>
          </p:cNvPr>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b="-1"/>
          <a:stretch/>
        </p:blipFill>
        <p:spPr>
          <a:xfrm>
            <a:off x="6052373" y="0"/>
            <a:ext cx="8577987" cy="7716161"/>
          </a:xfrm>
          <a:prstGeom prst="rect">
            <a:avLst/>
          </a:prstGeom>
        </p:spPr>
      </p:pic>
      <p:pic>
        <p:nvPicPr>
          <p:cNvPr id="13" name="Picture 12">
            <a:extLst>
              <a:ext uri="{FF2B5EF4-FFF2-40B4-BE49-F238E27FC236}">
                <a16:creationId xmlns:a16="http://schemas.microsoft.com/office/drawing/2014/main" id="{320A5910-BA8B-DE4E-9B4C-23E898262B92}"/>
              </a:ext>
            </a:extLst>
          </p:cNvPr>
          <p:cNvPicPr>
            <a:picLocks noChangeAspect="1"/>
          </p:cNvPicPr>
          <p:nvPr/>
        </p:nvPicPr>
        <p:blipFill rotWithShape="1">
          <a:blip r:embed="rId4" cstate="email">
            <a:alphaModFix amt="25000"/>
            <a:extLst>
              <a:ext uri="{28A0092B-C50C-407E-A947-70E740481C1C}">
                <a14:useLocalDpi xmlns:a14="http://schemas.microsoft.com/office/drawing/2010/main"/>
              </a:ext>
            </a:extLst>
          </a:blip>
          <a:srcRect b="-17"/>
          <a:stretch/>
        </p:blipFill>
        <p:spPr>
          <a:xfrm>
            <a:off x="7103364" y="-1"/>
            <a:ext cx="7527036" cy="6785139"/>
          </a:xfrm>
          <a:prstGeom prst="rect">
            <a:avLst/>
          </a:prstGeom>
        </p:spPr>
      </p:pic>
      <p:pic>
        <p:nvPicPr>
          <p:cNvPr id="14" name="Picture 13">
            <a:extLst>
              <a:ext uri="{FF2B5EF4-FFF2-40B4-BE49-F238E27FC236}">
                <a16:creationId xmlns:a16="http://schemas.microsoft.com/office/drawing/2014/main" id="{36AA325A-88BB-954D-A3EA-1BD36C06BF43}"/>
              </a:ext>
            </a:extLst>
          </p:cNvPr>
          <p:cNvPicPr>
            <a:picLocks noChangeAspect="1"/>
          </p:cNvPicPr>
          <p:nvPr/>
        </p:nvPicPr>
        <p:blipFill rotWithShape="1">
          <a:blip r:embed="rId5" cstate="email">
            <a:alphaModFix amt="25000"/>
            <a:extLst>
              <a:ext uri="{28A0092B-C50C-407E-A947-70E740481C1C}">
                <a14:useLocalDpi xmlns:a14="http://schemas.microsoft.com/office/drawing/2010/main"/>
              </a:ext>
            </a:extLst>
          </a:blip>
          <a:srcRect t="4091"/>
          <a:stretch/>
        </p:blipFill>
        <p:spPr>
          <a:xfrm>
            <a:off x="8284464" y="0"/>
            <a:ext cx="6052869" cy="5786438"/>
          </a:xfrm>
          <a:prstGeom prst="rect">
            <a:avLst/>
          </a:prstGeom>
        </p:spPr>
      </p:pic>
      <p:pic>
        <p:nvPicPr>
          <p:cNvPr id="15" name="Picture 14">
            <a:extLst>
              <a:ext uri="{FF2B5EF4-FFF2-40B4-BE49-F238E27FC236}">
                <a16:creationId xmlns:a16="http://schemas.microsoft.com/office/drawing/2014/main" id="{D5B06518-73A0-4E41-9602-BF6DB86E559A}"/>
              </a:ext>
            </a:extLst>
          </p:cNvPr>
          <p:cNvPicPr>
            <a:picLocks noChangeAspect="1"/>
          </p:cNvPicPr>
          <p:nvPr/>
        </p:nvPicPr>
        <p:blipFill>
          <a:blip r:embed="rId5" cstate="email">
            <a:alphaModFix amt="25000"/>
            <a:extLst>
              <a:ext uri="{28A0092B-C50C-407E-A947-70E740481C1C}">
                <a14:useLocalDpi xmlns:a14="http://schemas.microsoft.com/office/drawing/2010/main"/>
              </a:ext>
            </a:extLst>
          </a:blip>
          <a:stretch>
            <a:fillRect/>
          </a:stretch>
        </p:blipFill>
        <p:spPr>
          <a:xfrm>
            <a:off x="9162002" y="358815"/>
            <a:ext cx="4446816" cy="4432425"/>
          </a:xfrm>
          <a:prstGeom prst="rect">
            <a:avLst/>
          </a:prstGeom>
        </p:spPr>
      </p:pic>
      <p:pic>
        <p:nvPicPr>
          <p:cNvPr id="16" name="Picture 15">
            <a:extLst>
              <a:ext uri="{FF2B5EF4-FFF2-40B4-BE49-F238E27FC236}">
                <a16:creationId xmlns:a16="http://schemas.microsoft.com/office/drawing/2014/main" id="{182F4AAE-E8CD-594C-96AE-CF20C0018F22}"/>
              </a:ext>
            </a:extLst>
          </p:cNvPr>
          <p:cNvPicPr>
            <a:picLocks noChangeAspect="1"/>
          </p:cNvPicPr>
          <p:nvPr/>
        </p:nvPicPr>
        <p:blipFill>
          <a:blip r:embed="rId6">
            <a:alphaModFix amt="25000"/>
          </a:blip>
          <a:stretch>
            <a:fillRect/>
          </a:stretch>
        </p:blipFill>
        <p:spPr>
          <a:xfrm>
            <a:off x="9860398" y="833378"/>
            <a:ext cx="3126515" cy="3126515"/>
          </a:xfrm>
          <a:prstGeom prst="rect">
            <a:avLst/>
          </a:prstGeom>
        </p:spPr>
      </p:pic>
      <p:pic>
        <p:nvPicPr>
          <p:cNvPr id="17" name="Picture 16">
            <a:extLst>
              <a:ext uri="{FF2B5EF4-FFF2-40B4-BE49-F238E27FC236}">
                <a16:creationId xmlns:a16="http://schemas.microsoft.com/office/drawing/2014/main" id="{2DBFF6DC-89CF-DF4F-9DA8-981421E0763C}"/>
              </a:ext>
            </a:extLst>
          </p:cNvPr>
          <p:cNvPicPr>
            <a:picLocks noChangeAspect="1"/>
          </p:cNvPicPr>
          <p:nvPr/>
        </p:nvPicPr>
        <p:blipFill>
          <a:blip r:embed="rId6" cstate="email">
            <a:alphaModFix amt="25000"/>
            <a:extLst>
              <a:ext uri="{28A0092B-C50C-407E-A947-70E740481C1C}">
                <a14:useLocalDpi xmlns:a14="http://schemas.microsoft.com/office/drawing/2010/main"/>
              </a:ext>
            </a:extLst>
          </a:blip>
          <a:stretch>
            <a:fillRect/>
          </a:stretch>
        </p:blipFill>
        <p:spPr>
          <a:xfrm>
            <a:off x="10291059" y="1264773"/>
            <a:ext cx="2280015" cy="2280015"/>
          </a:xfrm>
          <a:prstGeom prst="rect">
            <a:avLst/>
          </a:prstGeom>
        </p:spPr>
      </p:pic>
      <p:grpSp>
        <p:nvGrpSpPr>
          <p:cNvPr id="21" name="Group 20">
            <a:extLst>
              <a:ext uri="{FF2B5EF4-FFF2-40B4-BE49-F238E27FC236}">
                <a16:creationId xmlns:a16="http://schemas.microsoft.com/office/drawing/2014/main" id="{09012E1F-DA8F-A840-8508-397280975B7D}"/>
              </a:ext>
            </a:extLst>
          </p:cNvPr>
          <p:cNvGrpSpPr/>
          <p:nvPr/>
        </p:nvGrpSpPr>
        <p:grpSpPr>
          <a:xfrm>
            <a:off x="10215496" y="1047093"/>
            <a:ext cx="3227728" cy="6734450"/>
            <a:chOff x="1035191" y="272843"/>
            <a:chExt cx="1725122" cy="3599358"/>
          </a:xfrm>
        </p:grpSpPr>
        <p:pic>
          <p:nvPicPr>
            <p:cNvPr id="22" name="Picture 21">
              <a:extLst>
                <a:ext uri="{FF2B5EF4-FFF2-40B4-BE49-F238E27FC236}">
                  <a16:creationId xmlns:a16="http://schemas.microsoft.com/office/drawing/2014/main" id="{78C4C609-F32F-7C47-B394-18170F9650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191" y="745959"/>
              <a:ext cx="1725122" cy="3126242"/>
            </a:xfrm>
            <a:prstGeom prst="rect">
              <a:avLst/>
            </a:prstGeom>
          </p:spPr>
        </p:pic>
        <p:pic>
          <p:nvPicPr>
            <p:cNvPr id="23" name="Picture 22">
              <a:extLst>
                <a:ext uri="{FF2B5EF4-FFF2-40B4-BE49-F238E27FC236}">
                  <a16:creationId xmlns:a16="http://schemas.microsoft.com/office/drawing/2014/main" id="{B2D9C492-9B66-814E-B839-2893EEEDD01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504126" y="272843"/>
              <a:ext cx="649794" cy="1215357"/>
            </a:xfrm>
            <a:prstGeom prst="rect">
              <a:avLst/>
            </a:prstGeom>
          </p:spPr>
        </p:pic>
      </p:grpSp>
      <p:pic>
        <p:nvPicPr>
          <p:cNvPr id="26" name="Picture 25">
            <a:extLst>
              <a:ext uri="{FF2B5EF4-FFF2-40B4-BE49-F238E27FC236}">
                <a16:creationId xmlns:a16="http://schemas.microsoft.com/office/drawing/2014/main" id="{AEA31177-4DC5-EE49-8D2D-BFDAEAD88AC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0" y="4853343"/>
            <a:ext cx="11092920" cy="45719"/>
          </a:xfrm>
          <a:prstGeom prst="rect">
            <a:avLst/>
          </a:prstGeom>
        </p:spPr>
      </p:pic>
      <p:pic>
        <p:nvPicPr>
          <p:cNvPr id="4" name="Picture 3">
            <a:extLst>
              <a:ext uri="{FF2B5EF4-FFF2-40B4-BE49-F238E27FC236}">
                <a16:creationId xmlns:a16="http://schemas.microsoft.com/office/drawing/2014/main" id="{2D880F23-1466-E74C-8A02-B1A4B9851B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40159" y="2862326"/>
            <a:ext cx="9258300" cy="2578100"/>
          </a:xfrm>
          <a:prstGeom prst="rect">
            <a:avLst/>
          </a:prstGeom>
        </p:spPr>
      </p:pic>
    </p:spTree>
    <p:extLst>
      <p:ext uri="{BB962C8B-B14F-4D97-AF65-F5344CB8AC3E}">
        <p14:creationId xmlns:p14="http://schemas.microsoft.com/office/powerpoint/2010/main" val="199989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BDC238-76D4-5048-B5D1-A3BAF71C4078}"/>
              </a:ext>
            </a:extLst>
          </p:cNvPr>
          <p:cNvPicPr>
            <a:picLocks noChangeAspect="1"/>
          </p:cNvPicPr>
          <p:nvPr/>
        </p:nvPicPr>
        <p:blipFill rotWithShape="1">
          <a:blip r:embed="rId2" cstate="email">
            <a:alphaModFix amt="25000"/>
            <a:extLst>
              <a:ext uri="{28A0092B-C50C-407E-A947-70E740481C1C}">
                <a14:useLocalDpi xmlns:a14="http://schemas.microsoft.com/office/drawing/2010/main"/>
              </a:ext>
            </a:extLst>
          </a:blip>
          <a:srcRect/>
          <a:stretch/>
        </p:blipFill>
        <p:spPr>
          <a:xfrm>
            <a:off x="0" y="0"/>
            <a:ext cx="14630400" cy="7785847"/>
          </a:xfrm>
          <a:prstGeom prst="rect">
            <a:avLst/>
          </a:prstGeom>
        </p:spPr>
      </p:pic>
      <p:sp>
        <p:nvSpPr>
          <p:cNvPr id="6" name="Title 5">
            <a:extLst>
              <a:ext uri="{FF2B5EF4-FFF2-40B4-BE49-F238E27FC236}">
                <a16:creationId xmlns:a16="http://schemas.microsoft.com/office/drawing/2014/main" id="{4BE38AF5-F305-9941-81A3-C97391AB3344}"/>
              </a:ext>
            </a:extLst>
          </p:cNvPr>
          <p:cNvSpPr>
            <a:spLocks noGrp="1"/>
          </p:cNvSpPr>
          <p:nvPr>
            <p:ph type="title"/>
          </p:nvPr>
        </p:nvSpPr>
        <p:spPr>
          <a:xfrm>
            <a:off x="762000" y="762000"/>
            <a:ext cx="13106400" cy="990600"/>
          </a:xfrm>
        </p:spPr>
        <p:txBody>
          <a:bodyPr/>
          <a:lstStyle/>
          <a:p>
            <a:pPr algn="ctr"/>
            <a:r>
              <a:rPr lang="en-US">
                <a:latin typeface="TRADE GOTHIC LT COND NO. 18" panose="020B0506040303090004" pitchFamily="34" charset="0"/>
              </a:rPr>
              <a:t>OUR </a:t>
            </a:r>
            <a:r>
              <a:rPr lang="en-US"/>
              <a:t>VALUES</a:t>
            </a:r>
          </a:p>
        </p:txBody>
      </p:sp>
      <p:sp>
        <p:nvSpPr>
          <p:cNvPr id="7" name="TextBox 6">
            <a:extLst>
              <a:ext uri="{FF2B5EF4-FFF2-40B4-BE49-F238E27FC236}">
                <a16:creationId xmlns:a16="http://schemas.microsoft.com/office/drawing/2014/main" id="{B5626A58-DE34-A740-9302-93943AB339C1}"/>
              </a:ext>
            </a:extLst>
          </p:cNvPr>
          <p:cNvSpPr txBox="1"/>
          <p:nvPr/>
        </p:nvSpPr>
        <p:spPr>
          <a:xfrm>
            <a:off x="762000" y="4191000"/>
            <a:ext cx="3162300" cy="990600"/>
          </a:xfrm>
          <a:prstGeom prst="rect">
            <a:avLst/>
          </a:prstGeom>
          <a:noFill/>
        </p:spPr>
        <p:txBody>
          <a:bodyPr wrap="square" lIns="0" tIns="0" rIns="0" bIns="0" rtlCol="0" anchor="b">
            <a:noAutofit/>
          </a:bodyPr>
          <a:lstStyle>
            <a:defPPr>
              <a:defRPr lang="en-US"/>
            </a:defPPr>
          </a:lstStyle>
          <a:p>
            <a:pPr algn="ctr">
              <a:lnSpc>
                <a:spcPct val="90000"/>
              </a:lnSpc>
              <a:spcBef>
                <a:spcPts val="1000"/>
              </a:spcBef>
              <a:spcAft>
                <a:spcPts val="500"/>
              </a:spcAft>
            </a:pPr>
            <a:r>
              <a:rPr lang="en-US" sz="2800" b="1" spc="-50">
                <a:latin typeface="TRADE GOTHIC LT BD CN NO.20" panose="020B0503040303020004" pitchFamily="34" charset="0"/>
              </a:rPr>
              <a:t>PEOPLE-FIRST</a:t>
            </a:r>
          </a:p>
        </p:txBody>
      </p:sp>
      <p:sp>
        <p:nvSpPr>
          <p:cNvPr id="8" name="TextBox 7">
            <a:extLst>
              <a:ext uri="{FF2B5EF4-FFF2-40B4-BE49-F238E27FC236}">
                <a16:creationId xmlns:a16="http://schemas.microsoft.com/office/drawing/2014/main" id="{4EE9E79B-A6B3-3A4C-9E8E-09E72DA91E49}"/>
              </a:ext>
            </a:extLst>
          </p:cNvPr>
          <p:cNvSpPr txBox="1"/>
          <p:nvPr/>
        </p:nvSpPr>
        <p:spPr>
          <a:xfrm>
            <a:off x="4094780" y="4191000"/>
            <a:ext cx="3139624" cy="990600"/>
          </a:xfrm>
          <a:prstGeom prst="rect">
            <a:avLst/>
          </a:prstGeom>
          <a:noFill/>
        </p:spPr>
        <p:txBody>
          <a:bodyPr wrap="square" lIns="0" tIns="0" rIns="0" bIns="0" rtlCol="0" anchor="b">
            <a:noAutofit/>
          </a:bodyPr>
          <a:lstStyle>
            <a:defPPr>
              <a:defRPr lang="en-US"/>
            </a:defPPr>
          </a:lstStyle>
          <a:p>
            <a:pPr algn="ctr">
              <a:lnSpc>
                <a:spcPct val="90000"/>
              </a:lnSpc>
              <a:spcBef>
                <a:spcPts val="1000"/>
              </a:spcBef>
              <a:spcAft>
                <a:spcPts val="500"/>
              </a:spcAft>
            </a:pPr>
            <a:r>
              <a:rPr lang="en-US" sz="2800" b="1" spc="-50">
                <a:latin typeface="TRADE GOTHIC LT BD CN NO.20" panose="020B0503040303020004" pitchFamily="34" charset="0"/>
              </a:rPr>
              <a:t>EQUITY </a:t>
            </a:r>
            <a:r>
              <a:rPr lang="en-US" sz="2800" spc="-50">
                <a:latin typeface="TRADE GOTHIC LT COND NO. 18" panose="020B0506040303090004" pitchFamily="34" charset="0"/>
              </a:rPr>
              <a:t>AND </a:t>
            </a:r>
            <a:r>
              <a:rPr lang="en-US" sz="2800" b="1" spc="-50">
                <a:latin typeface="TRADE GOTHIC LT BD CN NO.20" panose="020B0503040303020004" pitchFamily="34" charset="0"/>
              </a:rPr>
              <a:t>INCLUSION</a:t>
            </a:r>
          </a:p>
        </p:txBody>
      </p:sp>
      <p:sp>
        <p:nvSpPr>
          <p:cNvPr id="10" name="TextBox 9">
            <a:extLst>
              <a:ext uri="{FF2B5EF4-FFF2-40B4-BE49-F238E27FC236}">
                <a16:creationId xmlns:a16="http://schemas.microsoft.com/office/drawing/2014/main" id="{923C7EF9-20CC-F948-B049-14C365F1580B}"/>
              </a:ext>
            </a:extLst>
          </p:cNvPr>
          <p:cNvSpPr txBox="1"/>
          <p:nvPr/>
        </p:nvSpPr>
        <p:spPr>
          <a:xfrm>
            <a:off x="7392549" y="4191000"/>
            <a:ext cx="3157704" cy="990600"/>
          </a:xfrm>
          <a:prstGeom prst="rect">
            <a:avLst/>
          </a:prstGeom>
          <a:noFill/>
        </p:spPr>
        <p:txBody>
          <a:bodyPr wrap="square" lIns="0" tIns="0" rIns="0" bIns="0" rtlCol="0" anchor="b">
            <a:noAutofit/>
          </a:bodyPr>
          <a:lstStyle>
            <a:defPPr>
              <a:defRPr lang="en-US"/>
            </a:defPPr>
          </a:lstStyle>
          <a:p>
            <a:pPr algn="ctr">
              <a:lnSpc>
                <a:spcPct val="90000"/>
              </a:lnSpc>
              <a:spcBef>
                <a:spcPts val="1000"/>
              </a:spcBef>
              <a:spcAft>
                <a:spcPts val="500"/>
              </a:spcAft>
            </a:pPr>
            <a:r>
              <a:rPr lang="en-US" sz="2800" b="1" spc="-50">
                <a:latin typeface="TRADE GOTHIC LT BD CN NO.20" panose="020B0503040303020004" pitchFamily="34" charset="0"/>
              </a:rPr>
              <a:t>COLLABORATION</a:t>
            </a:r>
          </a:p>
        </p:txBody>
      </p:sp>
      <p:sp>
        <p:nvSpPr>
          <p:cNvPr id="11" name="TextBox 10">
            <a:extLst>
              <a:ext uri="{FF2B5EF4-FFF2-40B4-BE49-F238E27FC236}">
                <a16:creationId xmlns:a16="http://schemas.microsoft.com/office/drawing/2014/main" id="{4E9BA82E-E191-0046-A3F4-6D8AD455AAE8}"/>
              </a:ext>
            </a:extLst>
          </p:cNvPr>
          <p:cNvSpPr txBox="1"/>
          <p:nvPr/>
        </p:nvSpPr>
        <p:spPr>
          <a:xfrm>
            <a:off x="10706100" y="4191000"/>
            <a:ext cx="3162300" cy="990600"/>
          </a:xfrm>
          <a:prstGeom prst="rect">
            <a:avLst/>
          </a:prstGeom>
          <a:noFill/>
        </p:spPr>
        <p:txBody>
          <a:bodyPr wrap="square" lIns="0" tIns="0" rIns="0" bIns="0" rtlCol="0" anchor="b">
            <a:noAutofit/>
          </a:bodyPr>
          <a:lstStyle>
            <a:defPPr>
              <a:defRPr lang="en-US"/>
            </a:defPPr>
          </a:lstStyle>
          <a:p>
            <a:pPr algn="ctr">
              <a:lnSpc>
                <a:spcPct val="90000"/>
              </a:lnSpc>
              <a:spcBef>
                <a:spcPts val="1000"/>
              </a:spcBef>
              <a:spcAft>
                <a:spcPts val="500"/>
              </a:spcAft>
            </a:pPr>
            <a:r>
              <a:rPr lang="en-US" sz="2800" b="1" spc="-50">
                <a:latin typeface="TRADE GOTHIC LT BD CN NO.20" panose="020B0503040303020004" pitchFamily="34" charset="0"/>
              </a:rPr>
              <a:t>INNOVATION</a:t>
            </a:r>
          </a:p>
        </p:txBody>
      </p:sp>
      <p:grpSp>
        <p:nvGrpSpPr>
          <p:cNvPr id="22" name="Group 21">
            <a:extLst>
              <a:ext uri="{FF2B5EF4-FFF2-40B4-BE49-F238E27FC236}">
                <a16:creationId xmlns:a16="http://schemas.microsoft.com/office/drawing/2014/main" id="{D914BE88-DC9A-CB4A-ABDA-ECF524C25117}"/>
              </a:ext>
            </a:extLst>
          </p:cNvPr>
          <p:cNvGrpSpPr/>
          <p:nvPr/>
        </p:nvGrpSpPr>
        <p:grpSpPr>
          <a:xfrm>
            <a:off x="7805381" y="2319468"/>
            <a:ext cx="2332035" cy="2277917"/>
            <a:chOff x="7785489" y="1913068"/>
            <a:chExt cx="2478957" cy="2421429"/>
          </a:xfrm>
        </p:grpSpPr>
        <p:pic>
          <p:nvPicPr>
            <p:cNvPr id="4" name="Picture 3">
              <a:extLst>
                <a:ext uri="{FF2B5EF4-FFF2-40B4-BE49-F238E27FC236}">
                  <a16:creationId xmlns:a16="http://schemas.microsoft.com/office/drawing/2014/main" id="{7D65DA80-103D-E644-8E00-5E7CDD8AC8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7785489" y="1913068"/>
              <a:ext cx="2478957" cy="2421429"/>
            </a:xfrm>
            <a:prstGeom prst="rect">
              <a:avLst/>
            </a:prstGeom>
          </p:spPr>
        </p:pic>
        <p:pic>
          <p:nvPicPr>
            <p:cNvPr id="15" name="Graphic 14">
              <a:extLst>
                <a:ext uri="{FF2B5EF4-FFF2-40B4-BE49-F238E27FC236}">
                  <a16:creationId xmlns:a16="http://schemas.microsoft.com/office/drawing/2014/main" id="{4603E872-88A0-9F49-8CAF-F2047B9FB5F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39167" y="2437982"/>
              <a:ext cx="1371600" cy="1371600"/>
            </a:xfrm>
            <a:prstGeom prst="rect">
              <a:avLst/>
            </a:prstGeom>
          </p:spPr>
        </p:pic>
      </p:grpSp>
      <p:grpSp>
        <p:nvGrpSpPr>
          <p:cNvPr id="20" name="Group 19">
            <a:extLst>
              <a:ext uri="{FF2B5EF4-FFF2-40B4-BE49-F238E27FC236}">
                <a16:creationId xmlns:a16="http://schemas.microsoft.com/office/drawing/2014/main" id="{2795888C-820B-4346-9279-ABD28B531107}"/>
              </a:ext>
            </a:extLst>
          </p:cNvPr>
          <p:cNvGrpSpPr/>
          <p:nvPr/>
        </p:nvGrpSpPr>
        <p:grpSpPr>
          <a:xfrm>
            <a:off x="4525628" y="2308353"/>
            <a:ext cx="2277929" cy="2300162"/>
            <a:chOff x="4346934" y="1901253"/>
            <a:chExt cx="2421442" cy="2445076"/>
          </a:xfrm>
        </p:grpSpPr>
        <p:pic>
          <p:nvPicPr>
            <p:cNvPr id="9" name="Picture 8">
              <a:extLst>
                <a:ext uri="{FF2B5EF4-FFF2-40B4-BE49-F238E27FC236}">
                  <a16:creationId xmlns:a16="http://schemas.microsoft.com/office/drawing/2014/main" id="{FB651A28-8505-3C48-8E4C-BFE67A46EFF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335117" y="1913070"/>
              <a:ext cx="2445076" cy="2421442"/>
            </a:xfrm>
            <a:prstGeom prst="rect">
              <a:avLst/>
            </a:prstGeom>
          </p:spPr>
        </p:pic>
        <p:pic>
          <p:nvPicPr>
            <p:cNvPr id="17" name="Graphic 16">
              <a:extLst>
                <a:ext uri="{FF2B5EF4-FFF2-40B4-BE49-F238E27FC236}">
                  <a16:creationId xmlns:a16="http://schemas.microsoft.com/office/drawing/2014/main" id="{47D6DC04-10FD-814C-9774-AC519B9CEA9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71855" y="2488791"/>
              <a:ext cx="1371600" cy="1270000"/>
            </a:xfrm>
            <a:prstGeom prst="rect">
              <a:avLst/>
            </a:prstGeom>
          </p:spPr>
        </p:pic>
      </p:grpSp>
      <p:grpSp>
        <p:nvGrpSpPr>
          <p:cNvPr id="24" name="Group 23">
            <a:extLst>
              <a:ext uri="{FF2B5EF4-FFF2-40B4-BE49-F238E27FC236}">
                <a16:creationId xmlns:a16="http://schemas.microsoft.com/office/drawing/2014/main" id="{E7BBD8E7-F0C1-DA47-AEC2-C40BD46A1A9A}"/>
              </a:ext>
            </a:extLst>
          </p:cNvPr>
          <p:cNvGrpSpPr/>
          <p:nvPr/>
        </p:nvGrpSpPr>
        <p:grpSpPr>
          <a:xfrm>
            <a:off x="11148285" y="2308050"/>
            <a:ext cx="2277930" cy="2300771"/>
            <a:chOff x="11076528" y="1900929"/>
            <a:chExt cx="2421443" cy="2445723"/>
          </a:xfrm>
        </p:grpSpPr>
        <p:pic>
          <p:nvPicPr>
            <p:cNvPr id="18" name="Picture 17">
              <a:extLst>
                <a:ext uri="{FF2B5EF4-FFF2-40B4-BE49-F238E27FC236}">
                  <a16:creationId xmlns:a16="http://schemas.microsoft.com/office/drawing/2014/main" id="{D188F91B-CBCE-9B4C-87D7-43B5A314F40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6200000">
              <a:off x="11064388" y="1913069"/>
              <a:ext cx="2445723" cy="2421443"/>
            </a:xfrm>
            <a:prstGeom prst="rect">
              <a:avLst/>
            </a:prstGeom>
          </p:spPr>
        </p:pic>
        <p:pic>
          <p:nvPicPr>
            <p:cNvPr id="21" name="Graphic 20">
              <a:extLst>
                <a:ext uri="{FF2B5EF4-FFF2-40B4-BE49-F238E27FC236}">
                  <a16:creationId xmlns:a16="http://schemas.microsoft.com/office/drawing/2014/main" id="{121FD54A-6762-8A41-B8BE-AB7FC051D04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861799" y="2437990"/>
              <a:ext cx="850900" cy="1371600"/>
            </a:xfrm>
            <a:prstGeom prst="rect">
              <a:avLst/>
            </a:prstGeom>
          </p:spPr>
        </p:pic>
      </p:grpSp>
      <p:grpSp>
        <p:nvGrpSpPr>
          <p:cNvPr id="19" name="Group 18">
            <a:extLst>
              <a:ext uri="{FF2B5EF4-FFF2-40B4-BE49-F238E27FC236}">
                <a16:creationId xmlns:a16="http://schemas.microsoft.com/office/drawing/2014/main" id="{22A39385-C01E-4741-870D-0F7B38502ED7}"/>
              </a:ext>
            </a:extLst>
          </p:cNvPr>
          <p:cNvGrpSpPr/>
          <p:nvPr/>
        </p:nvGrpSpPr>
        <p:grpSpPr>
          <a:xfrm>
            <a:off x="1165625" y="2319469"/>
            <a:ext cx="2355050" cy="2277931"/>
            <a:chOff x="989027" y="1913069"/>
            <a:chExt cx="2566907" cy="2482850"/>
          </a:xfrm>
        </p:grpSpPr>
        <p:pic>
          <p:nvPicPr>
            <p:cNvPr id="13" name="Picture 12">
              <a:extLst>
                <a:ext uri="{FF2B5EF4-FFF2-40B4-BE49-F238E27FC236}">
                  <a16:creationId xmlns:a16="http://schemas.microsoft.com/office/drawing/2014/main" id="{997D46DC-116C-924C-B646-D68D349303D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89027" y="1913069"/>
              <a:ext cx="2566907" cy="2482850"/>
            </a:xfrm>
            <a:prstGeom prst="rect">
              <a:avLst/>
            </a:prstGeom>
          </p:spPr>
        </p:pic>
        <p:pic>
          <p:nvPicPr>
            <p:cNvPr id="23" name="Graphic 22">
              <a:extLst>
                <a:ext uri="{FF2B5EF4-FFF2-40B4-BE49-F238E27FC236}">
                  <a16:creationId xmlns:a16="http://schemas.microsoft.com/office/drawing/2014/main" id="{DD009501-581A-7C42-BCB8-B09CE71BDCE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586680" y="2504789"/>
              <a:ext cx="1371600" cy="1299411"/>
            </a:xfrm>
            <a:prstGeom prst="rect">
              <a:avLst/>
            </a:prstGeom>
          </p:spPr>
        </p:pic>
      </p:grpSp>
      <p:sp>
        <p:nvSpPr>
          <p:cNvPr id="26" name="TextBox 25">
            <a:extLst>
              <a:ext uri="{FF2B5EF4-FFF2-40B4-BE49-F238E27FC236}">
                <a16:creationId xmlns:a16="http://schemas.microsoft.com/office/drawing/2014/main" id="{C650B98A-3163-384A-8C1D-2FF564662FED}"/>
              </a:ext>
            </a:extLst>
          </p:cNvPr>
          <p:cNvSpPr txBox="1"/>
          <p:nvPr/>
        </p:nvSpPr>
        <p:spPr>
          <a:xfrm>
            <a:off x="762000" y="5334000"/>
            <a:ext cx="3162300" cy="2133600"/>
          </a:xfrm>
          <a:prstGeom prst="rect">
            <a:avLst/>
          </a:prstGeom>
          <a:noFill/>
        </p:spPr>
        <p:txBody>
          <a:bodyPr wrap="square" lIns="0" tIns="0" rIns="0" bIns="0" rtlCol="0" anchor="t">
            <a:noAutofit/>
          </a:bodyPr>
          <a:lstStyle>
            <a:defPPr>
              <a:defRPr lang="en-US"/>
            </a:defPPr>
          </a:lstStyle>
          <a:p>
            <a:pPr algn="ctr">
              <a:spcBef>
                <a:spcPts val="1200"/>
              </a:spcBef>
              <a:spcAft>
                <a:spcPts val="600"/>
              </a:spcAft>
            </a:pPr>
            <a:r>
              <a:rPr lang="en-US" sz="2000" spc="-20">
                <a:latin typeface="Arial" panose="020B0604020202020204" pitchFamily="34" charset="0"/>
              </a:rPr>
              <a:t>Community-oriented, </a:t>
            </a:r>
            <a:br>
              <a:rPr lang="en-US" sz="2000" spc="-20">
                <a:latin typeface="Arial" panose="020B0604020202020204" pitchFamily="34" charset="0"/>
              </a:rPr>
            </a:br>
            <a:r>
              <a:rPr lang="en-US" sz="2000" spc="-20">
                <a:latin typeface="Arial" panose="020B0604020202020204" pitchFamily="34" charset="0"/>
              </a:rPr>
              <a:t>impact focused, accountable to households, children, stakeholders and staff.</a:t>
            </a:r>
          </a:p>
        </p:txBody>
      </p:sp>
      <p:sp>
        <p:nvSpPr>
          <p:cNvPr id="27" name="TextBox 26">
            <a:extLst>
              <a:ext uri="{FF2B5EF4-FFF2-40B4-BE49-F238E27FC236}">
                <a16:creationId xmlns:a16="http://schemas.microsoft.com/office/drawing/2014/main" id="{C272AA25-33A0-2E4A-ACEC-8BA805E02577}"/>
              </a:ext>
            </a:extLst>
          </p:cNvPr>
          <p:cNvSpPr txBox="1">
            <a:spLocks/>
          </p:cNvSpPr>
          <p:nvPr/>
        </p:nvSpPr>
        <p:spPr>
          <a:xfrm>
            <a:off x="4094779" y="5334000"/>
            <a:ext cx="3162300" cy="2133600"/>
          </a:xfrm>
          <a:prstGeom prst="rect">
            <a:avLst/>
          </a:prstGeom>
          <a:noFill/>
        </p:spPr>
        <p:txBody>
          <a:bodyPr wrap="square" lIns="0" tIns="0" rIns="0" bIns="0" rtlCol="0" anchor="t">
            <a:noAutofit/>
          </a:bodyPr>
          <a:lstStyle>
            <a:defPPr>
              <a:defRPr lang="en-US"/>
            </a:defPPr>
          </a:lstStyle>
          <a:p>
            <a:pPr algn="ctr">
              <a:spcBef>
                <a:spcPts val="1200"/>
              </a:spcBef>
              <a:spcAft>
                <a:spcPts val="600"/>
              </a:spcAft>
            </a:pPr>
            <a:r>
              <a:rPr lang="en-US" sz="2000" spc="-20">
                <a:latin typeface="Arial" panose="020B0604020202020204" pitchFamily="34" charset="0"/>
              </a:rPr>
              <a:t>Committed to practices that disrupt unfair systems and provide access to opportunity for all.</a:t>
            </a:r>
          </a:p>
        </p:txBody>
      </p:sp>
      <p:sp>
        <p:nvSpPr>
          <p:cNvPr id="28" name="TextBox 27">
            <a:extLst>
              <a:ext uri="{FF2B5EF4-FFF2-40B4-BE49-F238E27FC236}">
                <a16:creationId xmlns:a16="http://schemas.microsoft.com/office/drawing/2014/main" id="{30A8AEC2-0A07-CA4C-A284-A3686432C91B}"/>
              </a:ext>
            </a:extLst>
          </p:cNvPr>
          <p:cNvSpPr txBox="1">
            <a:spLocks/>
          </p:cNvSpPr>
          <p:nvPr/>
        </p:nvSpPr>
        <p:spPr>
          <a:xfrm>
            <a:off x="7392549" y="5334000"/>
            <a:ext cx="3162300" cy="2133600"/>
          </a:xfrm>
          <a:prstGeom prst="rect">
            <a:avLst/>
          </a:prstGeom>
          <a:noFill/>
        </p:spPr>
        <p:txBody>
          <a:bodyPr wrap="square" lIns="0" tIns="0" rIns="0" bIns="0" rtlCol="0" anchor="t">
            <a:noAutofit/>
          </a:bodyPr>
          <a:lstStyle>
            <a:defPPr>
              <a:defRPr lang="en-US"/>
            </a:defPPr>
          </a:lstStyle>
          <a:p>
            <a:pPr algn="ctr">
              <a:spcBef>
                <a:spcPts val="1200"/>
              </a:spcBef>
              <a:spcAft>
                <a:spcPts val="600"/>
              </a:spcAft>
            </a:pPr>
            <a:r>
              <a:rPr lang="en-US" sz="2000" spc="-20">
                <a:latin typeface="Arial" panose="020B0604020202020204" pitchFamily="34" charset="0"/>
              </a:rPr>
              <a:t>Focused on </a:t>
            </a:r>
            <a:br>
              <a:rPr lang="en-US" sz="2000" spc="-20">
                <a:latin typeface="Arial" panose="020B0604020202020204" pitchFamily="34" charset="0"/>
              </a:rPr>
            </a:br>
            <a:r>
              <a:rPr lang="en-US" sz="2000" spc="-20">
                <a:latin typeface="Arial" panose="020B0604020202020204" pitchFamily="34" charset="0"/>
              </a:rPr>
              <a:t>continuous and </a:t>
            </a:r>
            <a:br>
              <a:rPr lang="en-US" sz="2000" spc="-20">
                <a:latin typeface="Arial" panose="020B0604020202020204" pitchFamily="34" charset="0"/>
              </a:rPr>
            </a:br>
            <a:r>
              <a:rPr lang="en-US" sz="2000" spc="-20">
                <a:latin typeface="Arial" panose="020B0604020202020204" pitchFamily="34" charset="0"/>
              </a:rPr>
              <a:t>active partnerships.</a:t>
            </a:r>
          </a:p>
        </p:txBody>
      </p:sp>
      <p:sp>
        <p:nvSpPr>
          <p:cNvPr id="29" name="TextBox 28">
            <a:extLst>
              <a:ext uri="{FF2B5EF4-FFF2-40B4-BE49-F238E27FC236}">
                <a16:creationId xmlns:a16="http://schemas.microsoft.com/office/drawing/2014/main" id="{333FC537-DEF4-0847-8ABD-65562172D4F4}"/>
              </a:ext>
            </a:extLst>
          </p:cNvPr>
          <p:cNvSpPr txBox="1">
            <a:spLocks/>
          </p:cNvSpPr>
          <p:nvPr/>
        </p:nvSpPr>
        <p:spPr>
          <a:xfrm>
            <a:off x="10706100" y="5334000"/>
            <a:ext cx="3162300" cy="2133600"/>
          </a:xfrm>
          <a:prstGeom prst="rect">
            <a:avLst/>
          </a:prstGeom>
          <a:noFill/>
        </p:spPr>
        <p:txBody>
          <a:bodyPr wrap="square" lIns="0" tIns="0" rIns="0" bIns="0" rtlCol="0" anchor="t">
            <a:noAutofit/>
          </a:bodyPr>
          <a:lstStyle>
            <a:defPPr>
              <a:defRPr lang="en-US"/>
            </a:defPPr>
          </a:lstStyle>
          <a:p>
            <a:pPr algn="ctr">
              <a:spcBef>
                <a:spcPts val="1200"/>
              </a:spcBef>
              <a:spcAft>
                <a:spcPts val="600"/>
              </a:spcAft>
            </a:pPr>
            <a:r>
              <a:rPr lang="en-US" sz="2000" spc="-20">
                <a:latin typeface="Arial" panose="020B0604020202020204" pitchFamily="34" charset="0"/>
              </a:rPr>
              <a:t>Taking the lead, challenging the status quo, focused on continuous improvement.</a:t>
            </a:r>
          </a:p>
        </p:txBody>
      </p:sp>
    </p:spTree>
    <p:extLst>
      <p:ext uri="{BB962C8B-B14F-4D97-AF65-F5344CB8AC3E}">
        <p14:creationId xmlns:p14="http://schemas.microsoft.com/office/powerpoint/2010/main" val="1408744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30">
            <a:extLst>
              <a:ext uri="{FF2B5EF4-FFF2-40B4-BE49-F238E27FC236}">
                <a16:creationId xmlns:a16="http://schemas.microsoft.com/office/drawing/2014/main" id="{3426ACFC-22D5-BD49-9120-288524871B4D}"/>
              </a:ext>
            </a:extLst>
          </p:cNvPr>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a:stretch/>
        </p:blipFill>
        <p:spPr>
          <a:xfrm>
            <a:off x="0" y="5866228"/>
            <a:ext cx="14630400" cy="1919619"/>
          </a:xfrm>
          <a:prstGeom prst="rect">
            <a:avLst/>
          </a:prstGeom>
        </p:spPr>
      </p:pic>
      <p:grpSp>
        <p:nvGrpSpPr>
          <p:cNvPr id="195" name="Group 194">
            <a:extLst>
              <a:ext uri="{FF2B5EF4-FFF2-40B4-BE49-F238E27FC236}">
                <a16:creationId xmlns:a16="http://schemas.microsoft.com/office/drawing/2014/main" id="{8CDD2C5E-3CDC-AE49-B82C-405F5A990FE7}"/>
              </a:ext>
            </a:extLst>
          </p:cNvPr>
          <p:cNvGrpSpPr/>
          <p:nvPr/>
        </p:nvGrpSpPr>
        <p:grpSpPr>
          <a:xfrm>
            <a:off x="6371621" y="1496489"/>
            <a:ext cx="8026992" cy="4080373"/>
            <a:chOff x="6371621" y="1981200"/>
            <a:chExt cx="8026992" cy="4080373"/>
          </a:xfrm>
        </p:grpSpPr>
        <p:pic>
          <p:nvPicPr>
            <p:cNvPr id="21" name="Picture 20">
              <a:extLst>
                <a:ext uri="{FF2B5EF4-FFF2-40B4-BE49-F238E27FC236}">
                  <a16:creationId xmlns:a16="http://schemas.microsoft.com/office/drawing/2014/main" id="{D656CB2C-08A9-4B4B-84F5-74A47AE3CE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71621" y="1981200"/>
              <a:ext cx="8026992" cy="4080373"/>
            </a:xfrm>
            <a:prstGeom prst="rect">
              <a:avLst/>
            </a:prstGeom>
          </p:spPr>
        </p:pic>
        <p:grpSp>
          <p:nvGrpSpPr>
            <p:cNvPr id="194" name="Group 193">
              <a:extLst>
                <a:ext uri="{FF2B5EF4-FFF2-40B4-BE49-F238E27FC236}">
                  <a16:creationId xmlns:a16="http://schemas.microsoft.com/office/drawing/2014/main" id="{35B6B167-239F-5540-A4A9-9B04AE9A42DB}"/>
                </a:ext>
              </a:extLst>
            </p:cNvPr>
            <p:cNvGrpSpPr/>
            <p:nvPr/>
          </p:nvGrpSpPr>
          <p:grpSpPr>
            <a:xfrm>
              <a:off x="7557932" y="2955374"/>
              <a:ext cx="6486591" cy="2766628"/>
              <a:chOff x="7557932" y="2955374"/>
              <a:chExt cx="6486591" cy="2766628"/>
            </a:xfrm>
          </p:grpSpPr>
          <p:grpSp>
            <p:nvGrpSpPr>
              <p:cNvPr id="47" name="Group 46">
                <a:extLst>
                  <a:ext uri="{FF2B5EF4-FFF2-40B4-BE49-F238E27FC236}">
                    <a16:creationId xmlns:a16="http://schemas.microsoft.com/office/drawing/2014/main" id="{DFA4EB5D-8788-6F4B-93EA-45B41049E0EA}"/>
                  </a:ext>
                </a:extLst>
              </p:cNvPr>
              <p:cNvGrpSpPr/>
              <p:nvPr/>
            </p:nvGrpSpPr>
            <p:grpSpPr>
              <a:xfrm>
                <a:off x="7557932" y="2978422"/>
                <a:ext cx="214840" cy="284428"/>
                <a:chOff x="7545232" y="3028686"/>
                <a:chExt cx="214840" cy="284428"/>
              </a:xfrm>
            </p:grpSpPr>
            <p:sp>
              <p:nvSpPr>
                <p:cNvPr id="44" name="Triangle 43">
                  <a:extLst>
                    <a:ext uri="{FF2B5EF4-FFF2-40B4-BE49-F238E27FC236}">
                      <a16:creationId xmlns:a16="http://schemas.microsoft.com/office/drawing/2014/main" id="{9C61A16C-A497-8549-8C0D-36295A28C0DA}"/>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6157DC2-81F2-9547-A53B-8AFDEDA21B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45" name="Oval 44">
                  <a:extLst>
                    <a:ext uri="{FF2B5EF4-FFF2-40B4-BE49-F238E27FC236}">
                      <a16:creationId xmlns:a16="http://schemas.microsoft.com/office/drawing/2014/main" id="{E7C5DC6E-BFC6-9442-B2E1-082159FC559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22CB6F2-8B98-B84D-B666-469B8FBE9287}"/>
                  </a:ext>
                </a:extLst>
              </p:cNvPr>
              <p:cNvGrpSpPr/>
              <p:nvPr/>
            </p:nvGrpSpPr>
            <p:grpSpPr>
              <a:xfrm>
                <a:off x="7808620" y="3487916"/>
                <a:ext cx="214840" cy="284428"/>
                <a:chOff x="7545232" y="3028686"/>
                <a:chExt cx="214840" cy="284428"/>
              </a:xfrm>
            </p:grpSpPr>
            <p:sp>
              <p:nvSpPr>
                <p:cNvPr id="49" name="Triangle 48">
                  <a:extLst>
                    <a:ext uri="{FF2B5EF4-FFF2-40B4-BE49-F238E27FC236}">
                      <a16:creationId xmlns:a16="http://schemas.microsoft.com/office/drawing/2014/main" id="{0AC4D283-BCC0-B54A-9FF6-4132B0F30623}"/>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0A3F095-CF8F-CC41-BB76-77C90E1C37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51" name="Oval 50">
                  <a:extLst>
                    <a:ext uri="{FF2B5EF4-FFF2-40B4-BE49-F238E27FC236}">
                      <a16:creationId xmlns:a16="http://schemas.microsoft.com/office/drawing/2014/main" id="{E0CA03D2-99D6-CC40-AC98-527BA4D1A1E5}"/>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019B8FEC-B39B-E44E-A39D-1FCF99A05453}"/>
                  </a:ext>
                </a:extLst>
              </p:cNvPr>
              <p:cNvGrpSpPr/>
              <p:nvPr/>
            </p:nvGrpSpPr>
            <p:grpSpPr>
              <a:xfrm>
                <a:off x="7808620" y="3850849"/>
                <a:ext cx="214840" cy="284428"/>
                <a:chOff x="7545232" y="3028686"/>
                <a:chExt cx="214840" cy="284428"/>
              </a:xfrm>
            </p:grpSpPr>
            <p:sp>
              <p:nvSpPr>
                <p:cNvPr id="53" name="Triangle 52">
                  <a:extLst>
                    <a:ext uri="{FF2B5EF4-FFF2-40B4-BE49-F238E27FC236}">
                      <a16:creationId xmlns:a16="http://schemas.microsoft.com/office/drawing/2014/main" id="{3F37660D-A8D7-6D41-93E5-7CD277768D9A}"/>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7F7927AA-3BA7-5840-BCF5-65A92C7C8D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55" name="Oval 54">
                  <a:extLst>
                    <a:ext uri="{FF2B5EF4-FFF2-40B4-BE49-F238E27FC236}">
                      <a16:creationId xmlns:a16="http://schemas.microsoft.com/office/drawing/2014/main" id="{354D0D72-1E34-B046-9F01-EA343FA19376}"/>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D2B7FBF-5706-C14F-AA4A-A875A2BD53AB}"/>
                  </a:ext>
                </a:extLst>
              </p:cNvPr>
              <p:cNvGrpSpPr/>
              <p:nvPr/>
            </p:nvGrpSpPr>
            <p:grpSpPr>
              <a:xfrm>
                <a:off x="8430818" y="3912228"/>
                <a:ext cx="214840" cy="284428"/>
                <a:chOff x="7545232" y="3028686"/>
                <a:chExt cx="214840" cy="284428"/>
              </a:xfrm>
            </p:grpSpPr>
            <p:sp>
              <p:nvSpPr>
                <p:cNvPr id="57" name="Triangle 56">
                  <a:extLst>
                    <a:ext uri="{FF2B5EF4-FFF2-40B4-BE49-F238E27FC236}">
                      <a16:creationId xmlns:a16="http://schemas.microsoft.com/office/drawing/2014/main" id="{2D0AE2AA-C016-414F-B249-3C70B9335E2E}"/>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03C1D802-B206-B048-BA5C-00CBB01DA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59" name="Oval 58">
                  <a:extLst>
                    <a:ext uri="{FF2B5EF4-FFF2-40B4-BE49-F238E27FC236}">
                      <a16:creationId xmlns:a16="http://schemas.microsoft.com/office/drawing/2014/main" id="{AFE1B246-1C9E-714F-A23E-FEC67396B685}"/>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5B31AFE-460A-564D-8AE5-C6FC909568DB}"/>
                  </a:ext>
                </a:extLst>
              </p:cNvPr>
              <p:cNvGrpSpPr/>
              <p:nvPr/>
            </p:nvGrpSpPr>
            <p:grpSpPr>
              <a:xfrm>
                <a:off x="8347328" y="3963559"/>
                <a:ext cx="214840" cy="284428"/>
                <a:chOff x="7545232" y="3028686"/>
                <a:chExt cx="214840" cy="284428"/>
              </a:xfrm>
            </p:grpSpPr>
            <p:sp>
              <p:nvSpPr>
                <p:cNvPr id="61" name="Triangle 60">
                  <a:extLst>
                    <a:ext uri="{FF2B5EF4-FFF2-40B4-BE49-F238E27FC236}">
                      <a16:creationId xmlns:a16="http://schemas.microsoft.com/office/drawing/2014/main" id="{1252601F-0A68-5849-85C9-0E1CED5B517B}"/>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5E3CDF3D-4524-AA4F-B9A1-D6CEA0554E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63" name="Oval 62">
                  <a:extLst>
                    <a:ext uri="{FF2B5EF4-FFF2-40B4-BE49-F238E27FC236}">
                      <a16:creationId xmlns:a16="http://schemas.microsoft.com/office/drawing/2014/main" id="{4FBC4BAC-50B9-B544-9E02-2001D7190FA6}"/>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13792EC-92C1-C14C-A808-DCAD4588F203}"/>
                  </a:ext>
                </a:extLst>
              </p:cNvPr>
              <p:cNvGrpSpPr/>
              <p:nvPr/>
            </p:nvGrpSpPr>
            <p:grpSpPr>
              <a:xfrm>
                <a:off x="8485332" y="3947840"/>
                <a:ext cx="214840" cy="284428"/>
                <a:chOff x="7545232" y="3028686"/>
                <a:chExt cx="214840" cy="284428"/>
              </a:xfrm>
            </p:grpSpPr>
            <p:sp>
              <p:nvSpPr>
                <p:cNvPr id="65" name="Triangle 64">
                  <a:extLst>
                    <a:ext uri="{FF2B5EF4-FFF2-40B4-BE49-F238E27FC236}">
                      <a16:creationId xmlns:a16="http://schemas.microsoft.com/office/drawing/2014/main" id="{193382C7-7D83-FB43-AAB0-3042F190C252}"/>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89BAAE93-EF15-654B-A01B-E128C71A72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67" name="Oval 66">
                  <a:extLst>
                    <a:ext uri="{FF2B5EF4-FFF2-40B4-BE49-F238E27FC236}">
                      <a16:creationId xmlns:a16="http://schemas.microsoft.com/office/drawing/2014/main" id="{15C945A5-26AD-AC48-9626-FAB10AC850AC}"/>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E73DCC45-C62F-3646-BE59-F8FE05ABD99B}"/>
                  </a:ext>
                </a:extLst>
              </p:cNvPr>
              <p:cNvGrpSpPr/>
              <p:nvPr/>
            </p:nvGrpSpPr>
            <p:grpSpPr>
              <a:xfrm>
                <a:off x="8585599" y="3975355"/>
                <a:ext cx="214840" cy="284428"/>
                <a:chOff x="7545232" y="3028686"/>
                <a:chExt cx="214840" cy="284428"/>
              </a:xfrm>
            </p:grpSpPr>
            <p:sp>
              <p:nvSpPr>
                <p:cNvPr id="69" name="Triangle 68">
                  <a:extLst>
                    <a:ext uri="{FF2B5EF4-FFF2-40B4-BE49-F238E27FC236}">
                      <a16:creationId xmlns:a16="http://schemas.microsoft.com/office/drawing/2014/main" id="{C94EED64-5D48-6743-8815-64ADBF956ABE}"/>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45E6E9A5-C937-6D41-8B16-795D9B945C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71" name="Oval 70">
                  <a:extLst>
                    <a:ext uri="{FF2B5EF4-FFF2-40B4-BE49-F238E27FC236}">
                      <a16:creationId xmlns:a16="http://schemas.microsoft.com/office/drawing/2014/main" id="{8062BC87-EAD7-D34F-A702-9099D3BAA7F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BBFB8960-6B4C-BB44-8445-8872DE008865}"/>
                  </a:ext>
                </a:extLst>
              </p:cNvPr>
              <p:cNvGrpSpPr/>
              <p:nvPr/>
            </p:nvGrpSpPr>
            <p:grpSpPr>
              <a:xfrm>
                <a:off x="8082789" y="4040907"/>
                <a:ext cx="214840" cy="284428"/>
                <a:chOff x="7545232" y="3028686"/>
                <a:chExt cx="214840" cy="284428"/>
              </a:xfrm>
            </p:grpSpPr>
            <p:sp>
              <p:nvSpPr>
                <p:cNvPr id="73" name="Triangle 72">
                  <a:extLst>
                    <a:ext uri="{FF2B5EF4-FFF2-40B4-BE49-F238E27FC236}">
                      <a16:creationId xmlns:a16="http://schemas.microsoft.com/office/drawing/2014/main" id="{767CD944-9389-CF4C-8A03-4C0E39FF975E}"/>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C5F28689-DC4D-B14D-BEB6-C84C62305E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75" name="Oval 74">
                  <a:extLst>
                    <a:ext uri="{FF2B5EF4-FFF2-40B4-BE49-F238E27FC236}">
                      <a16:creationId xmlns:a16="http://schemas.microsoft.com/office/drawing/2014/main" id="{72B5DA3E-9861-C740-9E2E-E29A41AD9B07}"/>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8028E388-0E5A-CE46-81CE-CD050C855E28}"/>
                  </a:ext>
                </a:extLst>
              </p:cNvPr>
              <p:cNvGrpSpPr/>
              <p:nvPr/>
            </p:nvGrpSpPr>
            <p:grpSpPr>
              <a:xfrm>
                <a:off x="8160088" y="4060262"/>
                <a:ext cx="214840" cy="284428"/>
                <a:chOff x="7545232" y="3028686"/>
                <a:chExt cx="214840" cy="284428"/>
              </a:xfrm>
            </p:grpSpPr>
            <p:sp>
              <p:nvSpPr>
                <p:cNvPr id="77" name="Triangle 76">
                  <a:extLst>
                    <a:ext uri="{FF2B5EF4-FFF2-40B4-BE49-F238E27FC236}">
                      <a16:creationId xmlns:a16="http://schemas.microsoft.com/office/drawing/2014/main" id="{8848FE2E-3B98-E14B-9CEE-E3EC74D847B1}"/>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E9C2E62E-9212-A94F-8899-DC25156005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79" name="Oval 78">
                  <a:extLst>
                    <a:ext uri="{FF2B5EF4-FFF2-40B4-BE49-F238E27FC236}">
                      <a16:creationId xmlns:a16="http://schemas.microsoft.com/office/drawing/2014/main" id="{88CF3BE8-CE6E-8546-B568-0B2919265A86}"/>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A23E9BD1-3F23-B249-94AE-9E14C4E06BDA}"/>
                  </a:ext>
                </a:extLst>
              </p:cNvPr>
              <p:cNvGrpSpPr/>
              <p:nvPr/>
            </p:nvGrpSpPr>
            <p:grpSpPr>
              <a:xfrm>
                <a:off x="8205711" y="4128318"/>
                <a:ext cx="214840" cy="284428"/>
                <a:chOff x="7545232" y="3028686"/>
                <a:chExt cx="214840" cy="284428"/>
              </a:xfrm>
            </p:grpSpPr>
            <p:sp>
              <p:nvSpPr>
                <p:cNvPr id="81" name="Triangle 80">
                  <a:extLst>
                    <a:ext uri="{FF2B5EF4-FFF2-40B4-BE49-F238E27FC236}">
                      <a16:creationId xmlns:a16="http://schemas.microsoft.com/office/drawing/2014/main" id="{DF63D9AA-63F3-6742-9EF6-FB96A95C7946}"/>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125FA8E5-061A-E249-9C48-658D4FF027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83" name="Oval 82">
                  <a:extLst>
                    <a:ext uri="{FF2B5EF4-FFF2-40B4-BE49-F238E27FC236}">
                      <a16:creationId xmlns:a16="http://schemas.microsoft.com/office/drawing/2014/main" id="{0AB44137-A7D7-874D-AA2B-FDCD3DFE368E}"/>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77581BAF-56DA-4247-B9A5-C6E105B3A2F9}"/>
                  </a:ext>
                </a:extLst>
              </p:cNvPr>
              <p:cNvGrpSpPr/>
              <p:nvPr/>
            </p:nvGrpSpPr>
            <p:grpSpPr>
              <a:xfrm>
                <a:off x="8322744" y="4169586"/>
                <a:ext cx="214840" cy="284428"/>
                <a:chOff x="7545232" y="3028686"/>
                <a:chExt cx="214840" cy="284428"/>
              </a:xfrm>
            </p:grpSpPr>
            <p:sp>
              <p:nvSpPr>
                <p:cNvPr id="85" name="Triangle 84">
                  <a:extLst>
                    <a:ext uri="{FF2B5EF4-FFF2-40B4-BE49-F238E27FC236}">
                      <a16:creationId xmlns:a16="http://schemas.microsoft.com/office/drawing/2014/main" id="{D369F396-D596-8342-9F38-55D571FBE0C1}"/>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2D240853-329D-5D48-86C5-F17915FE3C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87" name="Oval 86">
                  <a:extLst>
                    <a:ext uri="{FF2B5EF4-FFF2-40B4-BE49-F238E27FC236}">
                      <a16:creationId xmlns:a16="http://schemas.microsoft.com/office/drawing/2014/main" id="{CFE5FECA-C46B-8C4B-A6D1-A732A17C5D98}"/>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16E0EEA6-8773-9443-A746-C0DE37CED66C}"/>
                  </a:ext>
                </a:extLst>
              </p:cNvPr>
              <p:cNvGrpSpPr/>
              <p:nvPr/>
            </p:nvGrpSpPr>
            <p:grpSpPr>
              <a:xfrm>
                <a:off x="8640557" y="4130720"/>
                <a:ext cx="214840" cy="284428"/>
                <a:chOff x="7545232" y="3028686"/>
                <a:chExt cx="214840" cy="284428"/>
              </a:xfrm>
            </p:grpSpPr>
            <p:sp>
              <p:nvSpPr>
                <p:cNvPr id="89" name="Triangle 88">
                  <a:extLst>
                    <a:ext uri="{FF2B5EF4-FFF2-40B4-BE49-F238E27FC236}">
                      <a16:creationId xmlns:a16="http://schemas.microsoft.com/office/drawing/2014/main" id="{504A642A-737B-A54A-9DBA-AE282807EB32}"/>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E9DB3905-5FC7-2A42-B4F2-D4CD2076AD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91" name="Oval 90">
                  <a:extLst>
                    <a:ext uri="{FF2B5EF4-FFF2-40B4-BE49-F238E27FC236}">
                      <a16:creationId xmlns:a16="http://schemas.microsoft.com/office/drawing/2014/main" id="{5EC2546F-B8DC-6D4C-B910-1FADC3B47DD1}"/>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71A3AC91-7D77-A044-9AAB-091511B8F3F6}"/>
                  </a:ext>
                </a:extLst>
              </p:cNvPr>
              <p:cNvGrpSpPr/>
              <p:nvPr/>
            </p:nvGrpSpPr>
            <p:grpSpPr>
              <a:xfrm>
                <a:off x="8573701" y="4184428"/>
                <a:ext cx="214840" cy="284428"/>
                <a:chOff x="7545232" y="3028686"/>
                <a:chExt cx="214840" cy="284428"/>
              </a:xfrm>
            </p:grpSpPr>
            <p:sp>
              <p:nvSpPr>
                <p:cNvPr id="93" name="Triangle 92">
                  <a:extLst>
                    <a:ext uri="{FF2B5EF4-FFF2-40B4-BE49-F238E27FC236}">
                      <a16:creationId xmlns:a16="http://schemas.microsoft.com/office/drawing/2014/main" id="{1DB3B211-AEA8-864B-8593-38C7DEB17D63}"/>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A46629BA-9F60-8C4D-80E6-4D242BE262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95" name="Oval 94">
                  <a:extLst>
                    <a:ext uri="{FF2B5EF4-FFF2-40B4-BE49-F238E27FC236}">
                      <a16:creationId xmlns:a16="http://schemas.microsoft.com/office/drawing/2014/main" id="{8A770DB1-70AD-3E41-B1AB-240AB3283F1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6DC839DF-A027-3D4A-AEE1-8FDEB2A74715}"/>
                  </a:ext>
                </a:extLst>
              </p:cNvPr>
              <p:cNvGrpSpPr/>
              <p:nvPr/>
            </p:nvGrpSpPr>
            <p:grpSpPr>
              <a:xfrm>
                <a:off x="8443802" y="4288959"/>
                <a:ext cx="214840" cy="284428"/>
                <a:chOff x="7545232" y="3028686"/>
                <a:chExt cx="214840" cy="284428"/>
              </a:xfrm>
            </p:grpSpPr>
            <p:sp>
              <p:nvSpPr>
                <p:cNvPr id="97" name="Triangle 96">
                  <a:extLst>
                    <a:ext uri="{FF2B5EF4-FFF2-40B4-BE49-F238E27FC236}">
                      <a16:creationId xmlns:a16="http://schemas.microsoft.com/office/drawing/2014/main" id="{06862A1B-8BD9-A647-88A5-4BD831F138B1}"/>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3171327F-9DD8-064E-B671-0DAD9814AA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99" name="Oval 98">
                  <a:extLst>
                    <a:ext uri="{FF2B5EF4-FFF2-40B4-BE49-F238E27FC236}">
                      <a16:creationId xmlns:a16="http://schemas.microsoft.com/office/drawing/2014/main" id="{AAE8C3D9-99F7-7048-89B8-BEB5F326D4B5}"/>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0031C504-B291-6941-A597-F4A11A016EF9}"/>
                  </a:ext>
                </a:extLst>
              </p:cNvPr>
              <p:cNvGrpSpPr/>
              <p:nvPr/>
            </p:nvGrpSpPr>
            <p:grpSpPr>
              <a:xfrm>
                <a:off x="8404571" y="4626361"/>
                <a:ext cx="214840" cy="284428"/>
                <a:chOff x="7545232" y="3028686"/>
                <a:chExt cx="214840" cy="284428"/>
              </a:xfrm>
            </p:grpSpPr>
            <p:sp>
              <p:nvSpPr>
                <p:cNvPr id="101" name="Triangle 100">
                  <a:extLst>
                    <a:ext uri="{FF2B5EF4-FFF2-40B4-BE49-F238E27FC236}">
                      <a16:creationId xmlns:a16="http://schemas.microsoft.com/office/drawing/2014/main" id="{001A220C-C9FF-8647-B5BF-18CBA17048D0}"/>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76FBE869-EC16-FA4E-B233-3CFC2ED8EE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03" name="Oval 102">
                  <a:extLst>
                    <a:ext uri="{FF2B5EF4-FFF2-40B4-BE49-F238E27FC236}">
                      <a16:creationId xmlns:a16="http://schemas.microsoft.com/office/drawing/2014/main" id="{BE2C0E01-A630-214B-9522-4319B79044F7}"/>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B460C03C-E535-5544-ADF8-28261989E84D}"/>
                  </a:ext>
                </a:extLst>
              </p:cNvPr>
              <p:cNvGrpSpPr/>
              <p:nvPr/>
            </p:nvGrpSpPr>
            <p:grpSpPr>
              <a:xfrm>
                <a:off x="9005724" y="4707806"/>
                <a:ext cx="214840" cy="284428"/>
                <a:chOff x="7545232" y="3028686"/>
                <a:chExt cx="214840" cy="284428"/>
              </a:xfrm>
            </p:grpSpPr>
            <p:sp>
              <p:nvSpPr>
                <p:cNvPr id="105" name="Triangle 104">
                  <a:extLst>
                    <a:ext uri="{FF2B5EF4-FFF2-40B4-BE49-F238E27FC236}">
                      <a16:creationId xmlns:a16="http://schemas.microsoft.com/office/drawing/2014/main" id="{647D6820-189C-C841-B582-6D84D8693F03}"/>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D841CF29-AD8C-C54C-A7FF-8E1F110EB1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07" name="Oval 106">
                  <a:extLst>
                    <a:ext uri="{FF2B5EF4-FFF2-40B4-BE49-F238E27FC236}">
                      <a16:creationId xmlns:a16="http://schemas.microsoft.com/office/drawing/2014/main" id="{11E418B0-B4A5-7B45-B391-F5D04FB23E6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4DF444FA-4110-DD47-B010-7A13FABB1708}"/>
                  </a:ext>
                </a:extLst>
              </p:cNvPr>
              <p:cNvGrpSpPr/>
              <p:nvPr/>
            </p:nvGrpSpPr>
            <p:grpSpPr>
              <a:xfrm>
                <a:off x="8677039" y="5198717"/>
                <a:ext cx="214840" cy="284428"/>
                <a:chOff x="7545232" y="3028686"/>
                <a:chExt cx="214840" cy="284428"/>
              </a:xfrm>
            </p:grpSpPr>
            <p:sp>
              <p:nvSpPr>
                <p:cNvPr id="109" name="Triangle 108">
                  <a:extLst>
                    <a:ext uri="{FF2B5EF4-FFF2-40B4-BE49-F238E27FC236}">
                      <a16:creationId xmlns:a16="http://schemas.microsoft.com/office/drawing/2014/main" id="{487735DB-7D4F-9B4B-970F-7B0CD80E3A15}"/>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5EC56D26-2C17-3B49-9D94-CE4EFCF3C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11" name="Oval 110">
                  <a:extLst>
                    <a:ext uri="{FF2B5EF4-FFF2-40B4-BE49-F238E27FC236}">
                      <a16:creationId xmlns:a16="http://schemas.microsoft.com/office/drawing/2014/main" id="{57B7452F-7A18-3841-AE2B-D6D6633F42A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1A3CF91D-B4FC-AC4B-91DB-F6D51E73693C}"/>
                  </a:ext>
                </a:extLst>
              </p:cNvPr>
              <p:cNvGrpSpPr/>
              <p:nvPr/>
            </p:nvGrpSpPr>
            <p:grpSpPr>
              <a:xfrm>
                <a:off x="8462199" y="5437574"/>
                <a:ext cx="214840" cy="284428"/>
                <a:chOff x="7545232" y="3028686"/>
                <a:chExt cx="214840" cy="284428"/>
              </a:xfrm>
            </p:grpSpPr>
            <p:sp>
              <p:nvSpPr>
                <p:cNvPr id="113" name="Triangle 112">
                  <a:extLst>
                    <a:ext uri="{FF2B5EF4-FFF2-40B4-BE49-F238E27FC236}">
                      <a16:creationId xmlns:a16="http://schemas.microsoft.com/office/drawing/2014/main" id="{F96A59B1-A54E-364A-813F-CF4E9CCC2AE7}"/>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a:extLst>
                    <a:ext uri="{FF2B5EF4-FFF2-40B4-BE49-F238E27FC236}">
                      <a16:creationId xmlns:a16="http://schemas.microsoft.com/office/drawing/2014/main" id="{786C04F7-78AF-3346-B9F7-A29FC96B62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15" name="Oval 114">
                  <a:extLst>
                    <a:ext uri="{FF2B5EF4-FFF2-40B4-BE49-F238E27FC236}">
                      <a16:creationId xmlns:a16="http://schemas.microsoft.com/office/drawing/2014/main" id="{5EFF17AA-13A0-C24E-847D-7A9A44CCBA18}"/>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DC0DC77C-4902-E341-9BA7-A317837208F3}"/>
                  </a:ext>
                </a:extLst>
              </p:cNvPr>
              <p:cNvGrpSpPr/>
              <p:nvPr/>
            </p:nvGrpSpPr>
            <p:grpSpPr>
              <a:xfrm>
                <a:off x="10552114" y="5056503"/>
                <a:ext cx="214840" cy="284428"/>
                <a:chOff x="7545232" y="3028686"/>
                <a:chExt cx="214840" cy="284428"/>
              </a:xfrm>
            </p:grpSpPr>
            <p:sp>
              <p:nvSpPr>
                <p:cNvPr id="117" name="Triangle 116">
                  <a:extLst>
                    <a:ext uri="{FF2B5EF4-FFF2-40B4-BE49-F238E27FC236}">
                      <a16:creationId xmlns:a16="http://schemas.microsoft.com/office/drawing/2014/main" id="{28E21546-EA90-8741-8518-A4478B03EFD6}"/>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a:extLst>
                    <a:ext uri="{FF2B5EF4-FFF2-40B4-BE49-F238E27FC236}">
                      <a16:creationId xmlns:a16="http://schemas.microsoft.com/office/drawing/2014/main" id="{120D1FAF-CBE8-A541-9B83-8D8F405C9A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19" name="Oval 118">
                  <a:extLst>
                    <a:ext uri="{FF2B5EF4-FFF2-40B4-BE49-F238E27FC236}">
                      <a16:creationId xmlns:a16="http://schemas.microsoft.com/office/drawing/2014/main" id="{13B3747C-CF84-624A-94A9-EE4099E86756}"/>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1D2A5FC-F0E0-9C4D-AAFA-ABD7D8C7D4D1}"/>
                  </a:ext>
                </a:extLst>
              </p:cNvPr>
              <p:cNvGrpSpPr/>
              <p:nvPr/>
            </p:nvGrpSpPr>
            <p:grpSpPr>
              <a:xfrm>
                <a:off x="9991871" y="4219746"/>
                <a:ext cx="214840" cy="284428"/>
                <a:chOff x="7545232" y="3028686"/>
                <a:chExt cx="214840" cy="284428"/>
              </a:xfrm>
            </p:grpSpPr>
            <p:sp>
              <p:nvSpPr>
                <p:cNvPr id="121" name="Triangle 120">
                  <a:extLst>
                    <a:ext uri="{FF2B5EF4-FFF2-40B4-BE49-F238E27FC236}">
                      <a16:creationId xmlns:a16="http://schemas.microsoft.com/office/drawing/2014/main" id="{E55858C3-FA82-5049-83CB-90F4B879D165}"/>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B0A741FF-6BFE-C34F-9108-052A713121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23" name="Oval 122">
                  <a:extLst>
                    <a:ext uri="{FF2B5EF4-FFF2-40B4-BE49-F238E27FC236}">
                      <a16:creationId xmlns:a16="http://schemas.microsoft.com/office/drawing/2014/main" id="{A20031BD-745F-5F41-B805-AE92CD6648EF}"/>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0AFAFF2B-80EC-8841-BA29-0FAD85AC9F84}"/>
                  </a:ext>
                </a:extLst>
              </p:cNvPr>
              <p:cNvGrpSpPr/>
              <p:nvPr/>
            </p:nvGrpSpPr>
            <p:grpSpPr>
              <a:xfrm>
                <a:off x="9963191" y="3006403"/>
                <a:ext cx="214840" cy="284428"/>
                <a:chOff x="7545232" y="3028686"/>
                <a:chExt cx="214840" cy="284428"/>
              </a:xfrm>
            </p:grpSpPr>
            <p:sp>
              <p:nvSpPr>
                <p:cNvPr id="125" name="Triangle 124">
                  <a:extLst>
                    <a:ext uri="{FF2B5EF4-FFF2-40B4-BE49-F238E27FC236}">
                      <a16:creationId xmlns:a16="http://schemas.microsoft.com/office/drawing/2014/main" id="{EDCDD9A1-E1A3-B74B-90B6-C071B2AEA4CB}"/>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9D55A878-DB8A-8444-83FB-83EC7958DB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27" name="Oval 126">
                  <a:extLst>
                    <a:ext uri="{FF2B5EF4-FFF2-40B4-BE49-F238E27FC236}">
                      <a16:creationId xmlns:a16="http://schemas.microsoft.com/office/drawing/2014/main" id="{9834A101-FB06-1E45-B376-4549F3A7EBFC}"/>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02FA7A2A-B06C-8349-8109-F664D0A2565E}"/>
                  </a:ext>
                </a:extLst>
              </p:cNvPr>
              <p:cNvGrpSpPr/>
              <p:nvPr/>
            </p:nvGrpSpPr>
            <p:grpSpPr>
              <a:xfrm>
                <a:off x="10444694" y="3114042"/>
                <a:ext cx="214840" cy="284428"/>
                <a:chOff x="7545232" y="3028686"/>
                <a:chExt cx="214840" cy="284428"/>
              </a:xfrm>
            </p:grpSpPr>
            <p:sp>
              <p:nvSpPr>
                <p:cNvPr id="129" name="Triangle 128">
                  <a:extLst>
                    <a:ext uri="{FF2B5EF4-FFF2-40B4-BE49-F238E27FC236}">
                      <a16:creationId xmlns:a16="http://schemas.microsoft.com/office/drawing/2014/main" id="{1F27454C-63CB-E340-BDE8-818567EF8A9E}"/>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29">
                  <a:extLst>
                    <a:ext uri="{FF2B5EF4-FFF2-40B4-BE49-F238E27FC236}">
                      <a16:creationId xmlns:a16="http://schemas.microsoft.com/office/drawing/2014/main" id="{133B7256-C8AF-2942-A4CD-D913AE139F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31" name="Oval 130">
                  <a:extLst>
                    <a:ext uri="{FF2B5EF4-FFF2-40B4-BE49-F238E27FC236}">
                      <a16:creationId xmlns:a16="http://schemas.microsoft.com/office/drawing/2014/main" id="{93C73825-463D-004D-BE23-09DCD05DE8B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2928CE7E-0C90-384B-95AE-16164AAA0D17}"/>
                  </a:ext>
                </a:extLst>
              </p:cNvPr>
              <p:cNvGrpSpPr/>
              <p:nvPr/>
            </p:nvGrpSpPr>
            <p:grpSpPr>
              <a:xfrm>
                <a:off x="10329284" y="3132068"/>
                <a:ext cx="214840" cy="284428"/>
                <a:chOff x="7545232" y="3028686"/>
                <a:chExt cx="214840" cy="284428"/>
              </a:xfrm>
            </p:grpSpPr>
            <p:sp>
              <p:nvSpPr>
                <p:cNvPr id="133" name="Triangle 132">
                  <a:extLst>
                    <a:ext uri="{FF2B5EF4-FFF2-40B4-BE49-F238E27FC236}">
                      <a16:creationId xmlns:a16="http://schemas.microsoft.com/office/drawing/2014/main" id="{7E2BF46E-26E9-9C41-A5CA-E9F9043881A7}"/>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a:extLst>
                    <a:ext uri="{FF2B5EF4-FFF2-40B4-BE49-F238E27FC236}">
                      <a16:creationId xmlns:a16="http://schemas.microsoft.com/office/drawing/2014/main" id="{EFC11B85-CBAB-0C4F-9C4F-8FAF140CCF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35" name="Oval 134">
                  <a:extLst>
                    <a:ext uri="{FF2B5EF4-FFF2-40B4-BE49-F238E27FC236}">
                      <a16:creationId xmlns:a16="http://schemas.microsoft.com/office/drawing/2014/main" id="{1CFAB5C6-3F63-FB43-B946-FFCB2F7090E6}"/>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98F8D402-9FDB-DB4B-8C60-22A4DB81C66F}"/>
                  </a:ext>
                </a:extLst>
              </p:cNvPr>
              <p:cNvGrpSpPr/>
              <p:nvPr/>
            </p:nvGrpSpPr>
            <p:grpSpPr>
              <a:xfrm>
                <a:off x="10112336" y="3290831"/>
                <a:ext cx="214840" cy="284428"/>
                <a:chOff x="7545232" y="3028686"/>
                <a:chExt cx="214840" cy="284428"/>
              </a:xfrm>
            </p:grpSpPr>
            <p:sp>
              <p:nvSpPr>
                <p:cNvPr id="137" name="Triangle 136">
                  <a:extLst>
                    <a:ext uri="{FF2B5EF4-FFF2-40B4-BE49-F238E27FC236}">
                      <a16:creationId xmlns:a16="http://schemas.microsoft.com/office/drawing/2014/main" id="{AF72F435-25E8-B342-871B-3A88B46FEFA0}"/>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13AB5686-7F30-4C4E-9618-401B8F8ACD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39" name="Oval 138">
                  <a:extLst>
                    <a:ext uri="{FF2B5EF4-FFF2-40B4-BE49-F238E27FC236}">
                      <a16:creationId xmlns:a16="http://schemas.microsoft.com/office/drawing/2014/main" id="{6C701BCB-FBFF-574F-BBAC-AAA43E1499BF}"/>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ED837FBA-4D1A-4A49-95BA-45E3D5988803}"/>
                  </a:ext>
                </a:extLst>
              </p:cNvPr>
              <p:cNvGrpSpPr/>
              <p:nvPr/>
            </p:nvGrpSpPr>
            <p:grpSpPr>
              <a:xfrm>
                <a:off x="9947211" y="3430780"/>
                <a:ext cx="214840" cy="284428"/>
                <a:chOff x="7545232" y="3028686"/>
                <a:chExt cx="214840" cy="284428"/>
              </a:xfrm>
            </p:grpSpPr>
            <p:sp>
              <p:nvSpPr>
                <p:cNvPr id="141" name="Triangle 140">
                  <a:extLst>
                    <a:ext uri="{FF2B5EF4-FFF2-40B4-BE49-F238E27FC236}">
                      <a16:creationId xmlns:a16="http://schemas.microsoft.com/office/drawing/2014/main" id="{CB8975A7-7F34-7C48-AEFA-6FAC94A6B5EB}"/>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944A612B-3B48-5648-9479-8945173634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43" name="Oval 142">
                  <a:extLst>
                    <a:ext uri="{FF2B5EF4-FFF2-40B4-BE49-F238E27FC236}">
                      <a16:creationId xmlns:a16="http://schemas.microsoft.com/office/drawing/2014/main" id="{786EFA80-6305-404E-AD50-20F681129711}"/>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2224F864-4F46-FF4D-B9EF-FE7F831530D2}"/>
                  </a:ext>
                </a:extLst>
              </p:cNvPr>
              <p:cNvGrpSpPr/>
              <p:nvPr/>
            </p:nvGrpSpPr>
            <p:grpSpPr>
              <a:xfrm>
                <a:off x="10478429" y="3259120"/>
                <a:ext cx="214840" cy="284428"/>
                <a:chOff x="7545232" y="3028686"/>
                <a:chExt cx="214840" cy="284428"/>
              </a:xfrm>
            </p:grpSpPr>
            <p:sp>
              <p:nvSpPr>
                <p:cNvPr id="145" name="Triangle 144">
                  <a:extLst>
                    <a:ext uri="{FF2B5EF4-FFF2-40B4-BE49-F238E27FC236}">
                      <a16:creationId xmlns:a16="http://schemas.microsoft.com/office/drawing/2014/main" id="{EE9CEDA9-7D19-EF4E-9A2D-A41670BFE5DE}"/>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a:extLst>
                    <a:ext uri="{FF2B5EF4-FFF2-40B4-BE49-F238E27FC236}">
                      <a16:creationId xmlns:a16="http://schemas.microsoft.com/office/drawing/2014/main" id="{AEFC487D-0701-9E4A-B071-2FE60C42C5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47" name="Oval 146">
                  <a:extLst>
                    <a:ext uri="{FF2B5EF4-FFF2-40B4-BE49-F238E27FC236}">
                      <a16:creationId xmlns:a16="http://schemas.microsoft.com/office/drawing/2014/main" id="{A0F3D2B7-94AC-0448-A470-88029FA515C5}"/>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5834E16C-476A-1542-91A1-48286FBAAFDD}"/>
                  </a:ext>
                </a:extLst>
              </p:cNvPr>
              <p:cNvGrpSpPr/>
              <p:nvPr/>
            </p:nvGrpSpPr>
            <p:grpSpPr>
              <a:xfrm>
                <a:off x="10580364" y="3299731"/>
                <a:ext cx="214840" cy="284428"/>
                <a:chOff x="7545232" y="3028686"/>
                <a:chExt cx="214840" cy="284428"/>
              </a:xfrm>
            </p:grpSpPr>
            <p:sp>
              <p:nvSpPr>
                <p:cNvPr id="149" name="Triangle 148">
                  <a:extLst>
                    <a:ext uri="{FF2B5EF4-FFF2-40B4-BE49-F238E27FC236}">
                      <a16:creationId xmlns:a16="http://schemas.microsoft.com/office/drawing/2014/main" id="{F8849DF2-AFC6-2749-84CA-B18070DABDE8}"/>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a:extLst>
                    <a:ext uri="{FF2B5EF4-FFF2-40B4-BE49-F238E27FC236}">
                      <a16:creationId xmlns:a16="http://schemas.microsoft.com/office/drawing/2014/main" id="{BD44B608-79D6-4F43-AE02-2E0377B59A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51" name="Oval 150">
                  <a:extLst>
                    <a:ext uri="{FF2B5EF4-FFF2-40B4-BE49-F238E27FC236}">
                      <a16:creationId xmlns:a16="http://schemas.microsoft.com/office/drawing/2014/main" id="{5A091968-9862-4740-BFE8-F93D9CF807FE}"/>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911A0C12-4840-2C47-A77B-C0669FCB0450}"/>
                  </a:ext>
                </a:extLst>
              </p:cNvPr>
              <p:cNvGrpSpPr/>
              <p:nvPr/>
            </p:nvGrpSpPr>
            <p:grpSpPr>
              <a:xfrm>
                <a:off x="10795204" y="3694469"/>
                <a:ext cx="214840" cy="284428"/>
                <a:chOff x="7545232" y="3028686"/>
                <a:chExt cx="214840" cy="284428"/>
              </a:xfrm>
            </p:grpSpPr>
            <p:sp>
              <p:nvSpPr>
                <p:cNvPr id="153" name="Triangle 152">
                  <a:extLst>
                    <a:ext uri="{FF2B5EF4-FFF2-40B4-BE49-F238E27FC236}">
                      <a16:creationId xmlns:a16="http://schemas.microsoft.com/office/drawing/2014/main" id="{9C277655-E6A9-5949-97CB-C346C79AF560}"/>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53">
                  <a:extLst>
                    <a:ext uri="{FF2B5EF4-FFF2-40B4-BE49-F238E27FC236}">
                      <a16:creationId xmlns:a16="http://schemas.microsoft.com/office/drawing/2014/main" id="{42762FFD-3F30-BC4A-AD8B-B0FE58A7C8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55" name="Oval 154">
                  <a:extLst>
                    <a:ext uri="{FF2B5EF4-FFF2-40B4-BE49-F238E27FC236}">
                      <a16:creationId xmlns:a16="http://schemas.microsoft.com/office/drawing/2014/main" id="{8056FA46-31A8-8B47-938B-113567A08BE2}"/>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04CF792F-67DA-8C46-B893-CE24BC60B7A1}"/>
                  </a:ext>
                </a:extLst>
              </p:cNvPr>
              <p:cNvGrpSpPr/>
              <p:nvPr/>
            </p:nvGrpSpPr>
            <p:grpSpPr>
              <a:xfrm>
                <a:off x="11897374" y="2955374"/>
                <a:ext cx="214840" cy="284428"/>
                <a:chOff x="7545232" y="3028686"/>
                <a:chExt cx="214840" cy="284428"/>
              </a:xfrm>
            </p:grpSpPr>
            <p:sp>
              <p:nvSpPr>
                <p:cNvPr id="157" name="Triangle 156">
                  <a:extLst>
                    <a:ext uri="{FF2B5EF4-FFF2-40B4-BE49-F238E27FC236}">
                      <a16:creationId xmlns:a16="http://schemas.microsoft.com/office/drawing/2014/main" id="{A2812E70-C013-364D-8963-241D601388CC}"/>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a:extLst>
                    <a:ext uri="{FF2B5EF4-FFF2-40B4-BE49-F238E27FC236}">
                      <a16:creationId xmlns:a16="http://schemas.microsoft.com/office/drawing/2014/main" id="{C2E2C0D6-D83E-C642-B211-D9AAF7DCF8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59" name="Oval 158">
                  <a:extLst>
                    <a:ext uri="{FF2B5EF4-FFF2-40B4-BE49-F238E27FC236}">
                      <a16:creationId xmlns:a16="http://schemas.microsoft.com/office/drawing/2014/main" id="{78766B50-B662-3D47-99F2-6361226B6895}"/>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707E0A84-A159-9446-A078-0ABEA50DCC8F}"/>
                  </a:ext>
                </a:extLst>
              </p:cNvPr>
              <p:cNvGrpSpPr/>
              <p:nvPr/>
            </p:nvGrpSpPr>
            <p:grpSpPr>
              <a:xfrm>
                <a:off x="12188776" y="3591287"/>
                <a:ext cx="214840" cy="284428"/>
                <a:chOff x="7545232" y="3028686"/>
                <a:chExt cx="214840" cy="284428"/>
              </a:xfrm>
            </p:grpSpPr>
            <p:sp>
              <p:nvSpPr>
                <p:cNvPr id="161" name="Triangle 160">
                  <a:extLst>
                    <a:ext uri="{FF2B5EF4-FFF2-40B4-BE49-F238E27FC236}">
                      <a16:creationId xmlns:a16="http://schemas.microsoft.com/office/drawing/2014/main" id="{FB0257C7-9CD3-504E-A4B0-E0C549E67693}"/>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Picture 161">
                  <a:extLst>
                    <a:ext uri="{FF2B5EF4-FFF2-40B4-BE49-F238E27FC236}">
                      <a16:creationId xmlns:a16="http://schemas.microsoft.com/office/drawing/2014/main" id="{C23ED75E-6DEB-904D-A4A9-7E969D5131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63" name="Oval 162">
                  <a:extLst>
                    <a:ext uri="{FF2B5EF4-FFF2-40B4-BE49-F238E27FC236}">
                      <a16:creationId xmlns:a16="http://schemas.microsoft.com/office/drawing/2014/main" id="{0F0FF108-4BC9-B840-97A2-83C7D22AEBFE}"/>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a:extLst>
                  <a:ext uri="{FF2B5EF4-FFF2-40B4-BE49-F238E27FC236}">
                    <a16:creationId xmlns:a16="http://schemas.microsoft.com/office/drawing/2014/main" id="{8CBE0478-BDD4-2149-BF0A-41400438E12C}"/>
                  </a:ext>
                </a:extLst>
              </p:cNvPr>
              <p:cNvGrpSpPr/>
              <p:nvPr/>
            </p:nvGrpSpPr>
            <p:grpSpPr>
              <a:xfrm>
                <a:off x="11744802" y="3833141"/>
                <a:ext cx="214840" cy="284428"/>
                <a:chOff x="7545232" y="3028686"/>
                <a:chExt cx="214840" cy="284428"/>
              </a:xfrm>
            </p:grpSpPr>
            <p:sp>
              <p:nvSpPr>
                <p:cNvPr id="165" name="Triangle 164">
                  <a:extLst>
                    <a:ext uri="{FF2B5EF4-FFF2-40B4-BE49-F238E27FC236}">
                      <a16:creationId xmlns:a16="http://schemas.microsoft.com/office/drawing/2014/main" id="{C2D879A6-B061-2D4B-83E0-30069EB6514C}"/>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165">
                  <a:extLst>
                    <a:ext uri="{FF2B5EF4-FFF2-40B4-BE49-F238E27FC236}">
                      <a16:creationId xmlns:a16="http://schemas.microsoft.com/office/drawing/2014/main" id="{62A66089-E2DC-ED4F-8FFF-DC3AA1B519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67" name="Oval 166">
                  <a:extLst>
                    <a:ext uri="{FF2B5EF4-FFF2-40B4-BE49-F238E27FC236}">
                      <a16:creationId xmlns:a16="http://schemas.microsoft.com/office/drawing/2014/main" id="{2157CB0B-4DD7-B546-A4BA-965A2CDCCFAC}"/>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D1A8CDE3-85D9-EE4F-8F02-4E662B3E2613}"/>
                  </a:ext>
                </a:extLst>
              </p:cNvPr>
              <p:cNvGrpSpPr/>
              <p:nvPr/>
            </p:nvGrpSpPr>
            <p:grpSpPr>
              <a:xfrm>
                <a:off x="12771228" y="3559459"/>
                <a:ext cx="214840" cy="284428"/>
                <a:chOff x="7545232" y="3028686"/>
                <a:chExt cx="214840" cy="284428"/>
              </a:xfrm>
            </p:grpSpPr>
            <p:sp>
              <p:nvSpPr>
                <p:cNvPr id="169" name="Triangle 168">
                  <a:extLst>
                    <a:ext uri="{FF2B5EF4-FFF2-40B4-BE49-F238E27FC236}">
                      <a16:creationId xmlns:a16="http://schemas.microsoft.com/office/drawing/2014/main" id="{5758F6A0-3389-9142-A7DB-4E23BC5437AB}"/>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Picture 169">
                  <a:extLst>
                    <a:ext uri="{FF2B5EF4-FFF2-40B4-BE49-F238E27FC236}">
                      <a16:creationId xmlns:a16="http://schemas.microsoft.com/office/drawing/2014/main" id="{CF094BAF-41E7-054F-ADA4-D3A5B1789B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71" name="Oval 170">
                  <a:extLst>
                    <a:ext uri="{FF2B5EF4-FFF2-40B4-BE49-F238E27FC236}">
                      <a16:creationId xmlns:a16="http://schemas.microsoft.com/office/drawing/2014/main" id="{5EB173A4-D3F5-B64B-A25D-92BB20B7F4D3}"/>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D2E1695-DA3A-7D46-B218-C114FAEDA8E1}"/>
                  </a:ext>
                </a:extLst>
              </p:cNvPr>
              <p:cNvGrpSpPr/>
              <p:nvPr/>
            </p:nvGrpSpPr>
            <p:grpSpPr>
              <a:xfrm>
                <a:off x="13008749" y="3552255"/>
                <a:ext cx="214840" cy="284428"/>
                <a:chOff x="7545232" y="3028686"/>
                <a:chExt cx="214840" cy="284428"/>
              </a:xfrm>
            </p:grpSpPr>
            <p:sp>
              <p:nvSpPr>
                <p:cNvPr id="173" name="Triangle 172">
                  <a:extLst>
                    <a:ext uri="{FF2B5EF4-FFF2-40B4-BE49-F238E27FC236}">
                      <a16:creationId xmlns:a16="http://schemas.microsoft.com/office/drawing/2014/main" id="{AFFB1921-3921-F644-93FC-21D0F6845E73}"/>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 name="Picture 173">
                  <a:extLst>
                    <a:ext uri="{FF2B5EF4-FFF2-40B4-BE49-F238E27FC236}">
                      <a16:creationId xmlns:a16="http://schemas.microsoft.com/office/drawing/2014/main" id="{7AA20930-DE77-F843-AE14-61A56A1275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75" name="Oval 174">
                  <a:extLst>
                    <a:ext uri="{FF2B5EF4-FFF2-40B4-BE49-F238E27FC236}">
                      <a16:creationId xmlns:a16="http://schemas.microsoft.com/office/drawing/2014/main" id="{A1371EDC-9099-4947-8B45-53813ED79ADC}"/>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DC682223-F93F-6340-A450-C43A8B276984}"/>
                  </a:ext>
                </a:extLst>
              </p:cNvPr>
              <p:cNvGrpSpPr/>
              <p:nvPr/>
            </p:nvGrpSpPr>
            <p:grpSpPr>
              <a:xfrm>
                <a:off x="12625157" y="3843890"/>
                <a:ext cx="214840" cy="284428"/>
                <a:chOff x="7545232" y="3028686"/>
                <a:chExt cx="214840" cy="284428"/>
              </a:xfrm>
            </p:grpSpPr>
            <p:sp>
              <p:nvSpPr>
                <p:cNvPr id="177" name="Triangle 176">
                  <a:extLst>
                    <a:ext uri="{FF2B5EF4-FFF2-40B4-BE49-F238E27FC236}">
                      <a16:creationId xmlns:a16="http://schemas.microsoft.com/office/drawing/2014/main" id="{E0842943-9AE4-7B40-96A9-9127B6314B42}"/>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8" name="Picture 177">
                  <a:extLst>
                    <a:ext uri="{FF2B5EF4-FFF2-40B4-BE49-F238E27FC236}">
                      <a16:creationId xmlns:a16="http://schemas.microsoft.com/office/drawing/2014/main" id="{C5EA20D5-886A-0446-8691-6C79C51F0A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79" name="Oval 178">
                  <a:extLst>
                    <a:ext uri="{FF2B5EF4-FFF2-40B4-BE49-F238E27FC236}">
                      <a16:creationId xmlns:a16="http://schemas.microsoft.com/office/drawing/2014/main" id="{FCCC9ABA-2C90-1F49-B47B-3499E2062136}"/>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EF4B213D-7563-9D49-9874-708AF2D8D3CD}"/>
                  </a:ext>
                </a:extLst>
              </p:cNvPr>
              <p:cNvGrpSpPr/>
              <p:nvPr/>
            </p:nvGrpSpPr>
            <p:grpSpPr>
              <a:xfrm>
                <a:off x="12213562" y="4045648"/>
                <a:ext cx="214840" cy="284428"/>
                <a:chOff x="7545232" y="3028686"/>
                <a:chExt cx="214840" cy="284428"/>
              </a:xfrm>
            </p:grpSpPr>
            <p:sp>
              <p:nvSpPr>
                <p:cNvPr id="181" name="Triangle 180">
                  <a:extLst>
                    <a:ext uri="{FF2B5EF4-FFF2-40B4-BE49-F238E27FC236}">
                      <a16:creationId xmlns:a16="http://schemas.microsoft.com/office/drawing/2014/main" id="{9EDB5209-915F-684E-A856-62B8828A1D0E}"/>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E8BF3051-226C-E04A-8590-99476D8777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83" name="Oval 182">
                  <a:extLst>
                    <a:ext uri="{FF2B5EF4-FFF2-40B4-BE49-F238E27FC236}">
                      <a16:creationId xmlns:a16="http://schemas.microsoft.com/office/drawing/2014/main" id="{4FD85990-F9BD-BC47-92CA-EBBC71684F14}"/>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93D2BBA9-1939-6944-8E21-31A972FB3128}"/>
                  </a:ext>
                </a:extLst>
              </p:cNvPr>
              <p:cNvGrpSpPr/>
              <p:nvPr/>
            </p:nvGrpSpPr>
            <p:grpSpPr>
              <a:xfrm>
                <a:off x="12936359" y="4959834"/>
                <a:ext cx="214840" cy="284428"/>
                <a:chOff x="7545232" y="3028686"/>
                <a:chExt cx="214840" cy="284428"/>
              </a:xfrm>
            </p:grpSpPr>
            <p:sp>
              <p:nvSpPr>
                <p:cNvPr id="185" name="Triangle 184">
                  <a:extLst>
                    <a:ext uri="{FF2B5EF4-FFF2-40B4-BE49-F238E27FC236}">
                      <a16:creationId xmlns:a16="http://schemas.microsoft.com/office/drawing/2014/main" id="{E8696B80-AF15-2A49-A250-6D7069407503}"/>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a:extLst>
                    <a:ext uri="{FF2B5EF4-FFF2-40B4-BE49-F238E27FC236}">
                      <a16:creationId xmlns:a16="http://schemas.microsoft.com/office/drawing/2014/main" id="{B51B8774-2991-1840-A867-58BB999764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87" name="Oval 186">
                  <a:extLst>
                    <a:ext uri="{FF2B5EF4-FFF2-40B4-BE49-F238E27FC236}">
                      <a16:creationId xmlns:a16="http://schemas.microsoft.com/office/drawing/2014/main" id="{AA089E4D-3900-2147-9A89-A433FD4733AC}"/>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2462DF91-5405-804B-BEC2-429C5545CBF5}"/>
                  </a:ext>
                </a:extLst>
              </p:cNvPr>
              <p:cNvGrpSpPr/>
              <p:nvPr/>
            </p:nvGrpSpPr>
            <p:grpSpPr>
              <a:xfrm>
                <a:off x="13829683" y="5257313"/>
                <a:ext cx="214840" cy="284428"/>
                <a:chOff x="7545232" y="3028686"/>
                <a:chExt cx="214840" cy="284428"/>
              </a:xfrm>
            </p:grpSpPr>
            <p:sp>
              <p:nvSpPr>
                <p:cNvPr id="189" name="Triangle 188">
                  <a:extLst>
                    <a:ext uri="{FF2B5EF4-FFF2-40B4-BE49-F238E27FC236}">
                      <a16:creationId xmlns:a16="http://schemas.microsoft.com/office/drawing/2014/main" id="{1EE42AE3-AAA6-4F48-977E-2A887329F059}"/>
                    </a:ext>
                  </a:extLst>
                </p:cNvPr>
                <p:cNvSpPr>
                  <a:spLocks noChangeAspect="1"/>
                </p:cNvSpPr>
                <p:nvPr/>
              </p:nvSpPr>
              <p:spPr>
                <a:xfrm flipV="1">
                  <a:off x="7561212" y="3157365"/>
                  <a:ext cx="182880" cy="1557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0" name="Picture 189">
                  <a:extLst>
                    <a:ext uri="{FF2B5EF4-FFF2-40B4-BE49-F238E27FC236}">
                      <a16:creationId xmlns:a16="http://schemas.microsoft.com/office/drawing/2014/main" id="{B0A474E0-2553-3145-BD89-3F113C77A6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32" y="3028686"/>
                  <a:ext cx="214840" cy="182880"/>
                </a:xfrm>
                <a:prstGeom prst="rect">
                  <a:avLst/>
                </a:prstGeom>
                <a:ln w="15875">
                  <a:noFill/>
                </a:ln>
              </p:spPr>
            </p:pic>
            <p:sp>
              <p:nvSpPr>
                <p:cNvPr id="191" name="Oval 190">
                  <a:extLst>
                    <a:ext uri="{FF2B5EF4-FFF2-40B4-BE49-F238E27FC236}">
                      <a16:creationId xmlns:a16="http://schemas.microsoft.com/office/drawing/2014/main" id="{FD59C19F-226B-6341-9A1B-52EC2446347D}"/>
                    </a:ext>
                  </a:extLst>
                </p:cNvPr>
                <p:cNvSpPr>
                  <a:spLocks noChangeAspect="1"/>
                </p:cNvSpPr>
                <p:nvPr/>
              </p:nvSpPr>
              <p:spPr>
                <a:xfrm>
                  <a:off x="7561212" y="3028686"/>
                  <a:ext cx="182880"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Title 2">
            <a:extLst>
              <a:ext uri="{FF2B5EF4-FFF2-40B4-BE49-F238E27FC236}">
                <a16:creationId xmlns:a16="http://schemas.microsoft.com/office/drawing/2014/main" id="{D657C448-35E4-C248-A240-CE032B13C834}"/>
              </a:ext>
            </a:extLst>
          </p:cNvPr>
          <p:cNvSpPr>
            <a:spLocks noGrp="1"/>
          </p:cNvSpPr>
          <p:nvPr>
            <p:ph type="title"/>
          </p:nvPr>
        </p:nvSpPr>
        <p:spPr/>
        <p:txBody>
          <a:bodyPr anchor="b"/>
          <a:lstStyle/>
          <a:p>
            <a:pPr>
              <a:lnSpc>
                <a:spcPct val="76339"/>
              </a:lnSpc>
            </a:pPr>
            <a:r>
              <a:rPr lang="en-US">
                <a:latin typeface="TRADE GOTHIC LT COND NO. 18" panose="020B0506040303090004" pitchFamily="34" charset="0"/>
              </a:rPr>
              <a:t>UNITED WAY </a:t>
            </a:r>
            <a:r>
              <a:rPr lang="en-US"/>
              <a:t>WORLDWIDE</a:t>
            </a:r>
          </a:p>
        </p:txBody>
      </p:sp>
      <p:sp>
        <p:nvSpPr>
          <p:cNvPr id="4" name="Content Placeholder 3">
            <a:extLst>
              <a:ext uri="{FF2B5EF4-FFF2-40B4-BE49-F238E27FC236}">
                <a16:creationId xmlns:a16="http://schemas.microsoft.com/office/drawing/2014/main" id="{0BF9A0F9-9F6D-8B44-8BEF-7C98AAA0C826}"/>
              </a:ext>
            </a:extLst>
          </p:cNvPr>
          <p:cNvSpPr>
            <a:spLocks noGrp="1"/>
          </p:cNvSpPr>
          <p:nvPr>
            <p:ph idx="1"/>
          </p:nvPr>
        </p:nvSpPr>
        <p:spPr>
          <a:xfrm>
            <a:off x="762000" y="1905000"/>
            <a:ext cx="5308205" cy="3508248"/>
          </a:xfrm>
        </p:spPr>
        <p:txBody>
          <a:bodyPr/>
          <a:lstStyle/>
          <a:p>
            <a:pPr fontAlgn="base">
              <a:lnSpc>
                <a:spcPct val="100000"/>
              </a:lnSpc>
              <a:spcAft>
                <a:spcPts val="600"/>
              </a:spcAft>
            </a:pPr>
            <a:r>
              <a:rPr lang="en-US" sz="2000"/>
              <a:t>United Way for Southeastern Michigan </a:t>
            </a:r>
            <a:br>
              <a:rPr lang="en-US" sz="2000"/>
            </a:br>
            <a:r>
              <a:rPr lang="en-US" sz="2000"/>
              <a:t>is part of a network of nearly 1,800 community-based United Way chapters </a:t>
            </a:r>
            <a:br>
              <a:rPr lang="en-US" sz="2000"/>
            </a:br>
            <a:r>
              <a:rPr lang="en-US" sz="2000"/>
              <a:t>in 40 countries and territories.  </a:t>
            </a:r>
          </a:p>
          <a:p>
            <a:pPr fontAlgn="base">
              <a:lnSpc>
                <a:spcPct val="100000"/>
              </a:lnSpc>
              <a:spcAft>
                <a:spcPts val="600"/>
              </a:spcAft>
            </a:pPr>
            <a:r>
              <a:rPr lang="en-US" sz="2000"/>
              <a:t>United Way SEM is an independently governed 501(c)(3) nonprofit organization.  </a:t>
            </a:r>
          </a:p>
          <a:p>
            <a:pPr fontAlgn="base">
              <a:lnSpc>
                <a:spcPct val="100000"/>
              </a:lnSpc>
              <a:spcAft>
                <a:spcPts val="600"/>
              </a:spcAft>
            </a:pPr>
            <a:r>
              <a:rPr lang="en-US" sz="2000"/>
              <a:t>Our chapter has its own independent board of directors, governance structure, and executive team. </a:t>
            </a:r>
          </a:p>
        </p:txBody>
      </p:sp>
      <p:grpSp>
        <p:nvGrpSpPr>
          <p:cNvPr id="33" name="Group 32">
            <a:extLst>
              <a:ext uri="{FF2B5EF4-FFF2-40B4-BE49-F238E27FC236}">
                <a16:creationId xmlns:a16="http://schemas.microsoft.com/office/drawing/2014/main" id="{6F020DB7-83ED-D94E-8826-707CB2A25B4F}"/>
              </a:ext>
            </a:extLst>
          </p:cNvPr>
          <p:cNvGrpSpPr/>
          <p:nvPr/>
        </p:nvGrpSpPr>
        <p:grpSpPr>
          <a:xfrm>
            <a:off x="6858591" y="3896317"/>
            <a:ext cx="2425334" cy="1166623"/>
            <a:chOff x="6266217" y="5394593"/>
            <a:chExt cx="2425334" cy="1166623"/>
          </a:xfrm>
        </p:grpSpPr>
        <p:sp>
          <p:nvSpPr>
            <p:cNvPr id="34" name="Rectangle 33">
              <a:extLst>
                <a:ext uri="{FF2B5EF4-FFF2-40B4-BE49-F238E27FC236}">
                  <a16:creationId xmlns:a16="http://schemas.microsoft.com/office/drawing/2014/main" id="{E27266A7-0604-4E47-AA6F-A0FB362D98C2}"/>
                </a:ext>
              </a:extLst>
            </p:cNvPr>
            <p:cNvSpPr/>
            <p:nvPr/>
          </p:nvSpPr>
          <p:spPr>
            <a:xfrm>
              <a:off x="6266217" y="6014656"/>
              <a:ext cx="1414362" cy="546560"/>
            </a:xfrm>
            <a:prstGeom prst="rect">
              <a:avLst/>
            </a:prstGeom>
          </p:spPr>
          <p:txBody>
            <a:bodyPr wrap="none">
              <a:spAutoFit/>
            </a:bodyPr>
            <a:lstStyle/>
            <a:p>
              <a:pPr>
                <a:lnSpc>
                  <a:spcPct val="81786"/>
                </a:lnSpc>
                <a:spcBef>
                  <a:spcPts val="446"/>
                </a:spcBef>
              </a:pPr>
              <a:r>
                <a:rPr lang="en-US" spc="-47">
                  <a:solidFill>
                    <a:schemeClr val="accent1"/>
                  </a:solidFill>
                  <a:latin typeface="TRADE GOTHIC LT COND NO. 18" panose="020B0506040303090004" pitchFamily="34" charset="0"/>
                </a:rPr>
                <a:t>COUNTRIES AND</a:t>
              </a:r>
              <a:br>
                <a:rPr lang="en-US" spc="-47">
                  <a:solidFill>
                    <a:schemeClr val="accent1"/>
                  </a:solidFill>
                  <a:latin typeface="TRADE GOTHIC LT COND NO. 18" panose="020B0506040303090004" pitchFamily="34" charset="0"/>
                </a:rPr>
              </a:br>
              <a:r>
                <a:rPr lang="en-US" spc="-47">
                  <a:solidFill>
                    <a:schemeClr val="accent1"/>
                  </a:solidFill>
                  <a:latin typeface="TRADE GOTHIC LT COND NO. 18" panose="020B0506040303090004" pitchFamily="34" charset="0"/>
                </a:rPr>
                <a:t>TERRITORIES</a:t>
              </a:r>
            </a:p>
          </p:txBody>
        </p:sp>
        <p:sp>
          <p:nvSpPr>
            <p:cNvPr id="35" name="Rectangle 34">
              <a:extLst>
                <a:ext uri="{FF2B5EF4-FFF2-40B4-BE49-F238E27FC236}">
                  <a16:creationId xmlns:a16="http://schemas.microsoft.com/office/drawing/2014/main" id="{2802B3DF-7BB1-F84B-AD8D-22E46C4EB8B4}"/>
                </a:ext>
              </a:extLst>
            </p:cNvPr>
            <p:cNvSpPr/>
            <p:nvPr/>
          </p:nvSpPr>
          <p:spPr>
            <a:xfrm>
              <a:off x="6283016" y="5394593"/>
              <a:ext cx="2408535" cy="769441"/>
            </a:xfrm>
            <a:prstGeom prst="rect">
              <a:avLst/>
            </a:prstGeom>
          </p:spPr>
          <p:txBody>
            <a:bodyPr wrap="square">
              <a:spAutoFit/>
            </a:bodyPr>
            <a:lstStyle/>
            <a:p>
              <a:r>
                <a:rPr lang="en-US" sz="4400" b="1" spc="-160">
                  <a:solidFill>
                    <a:schemeClr val="accent2"/>
                  </a:solidFill>
                  <a:latin typeface="TRADE GOTHIC LT BD CN NO.20" panose="020B0503040303020004" pitchFamily="34" charset="0"/>
                </a:rPr>
                <a:t>40+</a:t>
              </a:r>
            </a:p>
          </p:txBody>
        </p:sp>
      </p:grpSp>
      <p:grpSp>
        <p:nvGrpSpPr>
          <p:cNvPr id="227" name="Group 226">
            <a:extLst>
              <a:ext uri="{FF2B5EF4-FFF2-40B4-BE49-F238E27FC236}">
                <a16:creationId xmlns:a16="http://schemas.microsoft.com/office/drawing/2014/main" id="{0E45B94A-EA75-1647-98D5-7E8EF785C9F7}"/>
              </a:ext>
            </a:extLst>
          </p:cNvPr>
          <p:cNvGrpSpPr/>
          <p:nvPr/>
        </p:nvGrpSpPr>
        <p:grpSpPr>
          <a:xfrm>
            <a:off x="9733483" y="911793"/>
            <a:ext cx="3483552" cy="769441"/>
            <a:chOff x="10346131" y="1296612"/>
            <a:chExt cx="3483552" cy="769441"/>
          </a:xfrm>
        </p:grpSpPr>
        <p:sp>
          <p:nvSpPr>
            <p:cNvPr id="40" name="Rectangle 39">
              <a:extLst>
                <a:ext uri="{FF2B5EF4-FFF2-40B4-BE49-F238E27FC236}">
                  <a16:creationId xmlns:a16="http://schemas.microsoft.com/office/drawing/2014/main" id="{0D1A6B6D-4C82-BF41-A6E4-40A40FEFF5CD}"/>
                </a:ext>
              </a:extLst>
            </p:cNvPr>
            <p:cNvSpPr/>
            <p:nvPr/>
          </p:nvSpPr>
          <p:spPr>
            <a:xfrm>
              <a:off x="11449672" y="1434640"/>
              <a:ext cx="2380011" cy="546560"/>
            </a:xfrm>
            <a:prstGeom prst="rect">
              <a:avLst/>
            </a:prstGeom>
          </p:spPr>
          <p:txBody>
            <a:bodyPr wrap="none">
              <a:spAutoFit/>
            </a:bodyPr>
            <a:lstStyle/>
            <a:p>
              <a:pPr>
                <a:lnSpc>
                  <a:spcPct val="81786"/>
                </a:lnSpc>
              </a:pPr>
              <a:r>
                <a:rPr lang="en-US" spc="-47">
                  <a:solidFill>
                    <a:schemeClr val="accent1"/>
                  </a:solidFill>
                  <a:latin typeface="TRADE GOTHIC LT COND NO. 18" panose="020B0506040303090004" pitchFamily="34" charset="0"/>
                </a:rPr>
                <a:t>LOCAL UNITED WAY</a:t>
              </a:r>
              <a:br>
                <a:rPr lang="en-US" spc="-47">
                  <a:solidFill>
                    <a:schemeClr val="accent1"/>
                  </a:solidFill>
                  <a:latin typeface="TRADE GOTHIC LT COND NO. 18" panose="020B0506040303090004" pitchFamily="34" charset="0"/>
                </a:rPr>
              </a:br>
              <a:r>
                <a:rPr lang="en-US" spc="-47">
                  <a:solidFill>
                    <a:schemeClr val="accent1"/>
                  </a:solidFill>
                  <a:latin typeface="TRADE GOTHIC LT COND NO. 18" panose="020B0506040303090004" pitchFamily="34" charset="0"/>
                </a:rPr>
                <a:t>ORGANIZATIONS WORLDWIDE</a:t>
              </a:r>
            </a:p>
          </p:txBody>
        </p:sp>
        <p:sp>
          <p:nvSpPr>
            <p:cNvPr id="41" name="Rectangle 40">
              <a:extLst>
                <a:ext uri="{FF2B5EF4-FFF2-40B4-BE49-F238E27FC236}">
                  <a16:creationId xmlns:a16="http://schemas.microsoft.com/office/drawing/2014/main" id="{79CDE508-42E9-5243-9EA1-252532249ACA}"/>
                </a:ext>
              </a:extLst>
            </p:cNvPr>
            <p:cNvSpPr/>
            <p:nvPr/>
          </p:nvSpPr>
          <p:spPr>
            <a:xfrm>
              <a:off x="10346131" y="1296612"/>
              <a:ext cx="2408535" cy="769441"/>
            </a:xfrm>
            <a:prstGeom prst="rect">
              <a:avLst/>
            </a:prstGeom>
          </p:spPr>
          <p:txBody>
            <a:bodyPr wrap="square">
              <a:spAutoFit/>
            </a:bodyPr>
            <a:lstStyle/>
            <a:p>
              <a:r>
                <a:rPr lang="en-US" sz="4400" b="1" spc="-160">
                  <a:solidFill>
                    <a:schemeClr val="accent2"/>
                  </a:solidFill>
                  <a:latin typeface="TRADE GOTHIC LT BD CN NO.20" panose="020B0503040303020004" pitchFamily="34" charset="0"/>
                </a:rPr>
                <a:t>1,800</a:t>
              </a:r>
            </a:p>
          </p:txBody>
        </p:sp>
      </p:grpSp>
      <p:grpSp>
        <p:nvGrpSpPr>
          <p:cNvPr id="224" name="Group 223">
            <a:extLst>
              <a:ext uri="{FF2B5EF4-FFF2-40B4-BE49-F238E27FC236}">
                <a16:creationId xmlns:a16="http://schemas.microsoft.com/office/drawing/2014/main" id="{C97BE57B-E26E-8148-9AF8-A07B44526BB6}"/>
              </a:ext>
            </a:extLst>
          </p:cNvPr>
          <p:cNvGrpSpPr/>
          <p:nvPr/>
        </p:nvGrpSpPr>
        <p:grpSpPr>
          <a:xfrm>
            <a:off x="4071368" y="6310337"/>
            <a:ext cx="3506867" cy="955548"/>
            <a:chOff x="4071368" y="6152384"/>
            <a:chExt cx="3506867" cy="955548"/>
          </a:xfrm>
        </p:grpSpPr>
        <p:sp>
          <p:nvSpPr>
            <p:cNvPr id="26" name="Rectangle 25">
              <a:extLst>
                <a:ext uri="{FF2B5EF4-FFF2-40B4-BE49-F238E27FC236}">
                  <a16:creationId xmlns:a16="http://schemas.microsoft.com/office/drawing/2014/main" id="{BF781D7E-2DFA-AF44-B415-43C955590B8D}"/>
                </a:ext>
              </a:extLst>
            </p:cNvPr>
            <p:cNvSpPr/>
            <p:nvPr/>
          </p:nvSpPr>
          <p:spPr>
            <a:xfrm>
              <a:off x="4996058" y="6714340"/>
              <a:ext cx="1948482" cy="369332"/>
            </a:xfrm>
            <a:prstGeom prst="rect">
              <a:avLst/>
            </a:prstGeom>
          </p:spPr>
          <p:txBody>
            <a:bodyPr wrap="none">
              <a:spAutoFit/>
            </a:bodyPr>
            <a:lstStyle/>
            <a:p>
              <a:r>
                <a:rPr lang="en-US" spc="-47">
                  <a:solidFill>
                    <a:schemeClr val="accent1"/>
                  </a:solidFill>
                  <a:latin typeface="TRADE GOTHIC LT COND NO. 18" panose="020B0506040303090004" pitchFamily="34" charset="0"/>
                </a:rPr>
                <a:t>VOLUNTEERS ENGAGED</a:t>
              </a:r>
            </a:p>
          </p:txBody>
        </p:sp>
        <p:sp>
          <p:nvSpPr>
            <p:cNvPr id="27" name="Rectangle 26">
              <a:extLst>
                <a:ext uri="{FF2B5EF4-FFF2-40B4-BE49-F238E27FC236}">
                  <a16:creationId xmlns:a16="http://schemas.microsoft.com/office/drawing/2014/main" id="{7C0221E9-3E0B-404B-903C-76F2FE4DEEA5}"/>
                </a:ext>
              </a:extLst>
            </p:cNvPr>
            <p:cNvSpPr/>
            <p:nvPr/>
          </p:nvSpPr>
          <p:spPr>
            <a:xfrm>
              <a:off x="4974793" y="6185504"/>
              <a:ext cx="2603442" cy="707886"/>
            </a:xfrm>
            <a:prstGeom prst="rect">
              <a:avLst/>
            </a:prstGeom>
          </p:spPr>
          <p:txBody>
            <a:bodyPr wrap="square">
              <a:spAutoFit/>
            </a:bodyPr>
            <a:lstStyle/>
            <a:p>
              <a:r>
                <a:rPr lang="en-US" sz="4000" b="1" spc="-160">
                  <a:solidFill>
                    <a:schemeClr val="accent2"/>
                  </a:solidFill>
                  <a:latin typeface="TRADE GOTHIC LT BD CN NO.20" panose="020B0503040303020004" pitchFamily="34" charset="0"/>
                </a:rPr>
                <a:t>2.9 MILLION</a:t>
              </a:r>
            </a:p>
          </p:txBody>
        </p:sp>
        <p:grpSp>
          <p:nvGrpSpPr>
            <p:cNvPr id="219" name="Group 218">
              <a:extLst>
                <a:ext uri="{FF2B5EF4-FFF2-40B4-BE49-F238E27FC236}">
                  <a16:creationId xmlns:a16="http://schemas.microsoft.com/office/drawing/2014/main" id="{760DA3AB-5376-FB4E-A135-DA45CFF3E487}"/>
                </a:ext>
              </a:extLst>
            </p:cNvPr>
            <p:cNvGrpSpPr/>
            <p:nvPr/>
          </p:nvGrpSpPr>
          <p:grpSpPr>
            <a:xfrm>
              <a:off x="4071368" y="6152384"/>
              <a:ext cx="914400" cy="955548"/>
              <a:chOff x="4071368" y="6171292"/>
              <a:chExt cx="914400" cy="955548"/>
            </a:xfrm>
          </p:grpSpPr>
          <p:pic>
            <p:nvPicPr>
              <p:cNvPr id="207" name="Picture 206">
                <a:extLst>
                  <a:ext uri="{FF2B5EF4-FFF2-40B4-BE49-F238E27FC236}">
                    <a16:creationId xmlns:a16="http://schemas.microsoft.com/office/drawing/2014/main" id="{23431A7C-3A1E-7548-97C6-131CAB1BEE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1368" y="6171292"/>
                <a:ext cx="914400" cy="914400"/>
              </a:xfrm>
              <a:prstGeom prst="rect">
                <a:avLst/>
              </a:prstGeom>
            </p:spPr>
          </p:pic>
          <p:pic>
            <p:nvPicPr>
              <p:cNvPr id="199" name="Graphic 198">
                <a:extLst>
                  <a:ext uri="{FF2B5EF4-FFF2-40B4-BE49-F238E27FC236}">
                    <a16:creationId xmlns:a16="http://schemas.microsoft.com/office/drawing/2014/main" id="{1F321227-65DA-DB4F-B624-D54E62088CE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04718" y="6441040"/>
                <a:ext cx="647700" cy="685800"/>
              </a:xfrm>
              <a:prstGeom prst="rect">
                <a:avLst/>
              </a:prstGeom>
            </p:spPr>
          </p:pic>
        </p:grpSp>
      </p:grpSp>
      <p:grpSp>
        <p:nvGrpSpPr>
          <p:cNvPr id="223" name="Group 222">
            <a:extLst>
              <a:ext uri="{FF2B5EF4-FFF2-40B4-BE49-F238E27FC236}">
                <a16:creationId xmlns:a16="http://schemas.microsoft.com/office/drawing/2014/main" id="{1443DB85-6726-1A47-B368-338544CBB287}"/>
              </a:ext>
            </a:extLst>
          </p:cNvPr>
          <p:cNvGrpSpPr/>
          <p:nvPr/>
        </p:nvGrpSpPr>
        <p:grpSpPr>
          <a:xfrm>
            <a:off x="7422260" y="6330911"/>
            <a:ext cx="3314465" cy="914400"/>
            <a:chOff x="7422260" y="6172958"/>
            <a:chExt cx="3314465" cy="914400"/>
          </a:xfrm>
        </p:grpSpPr>
        <p:sp>
          <p:nvSpPr>
            <p:cNvPr id="28" name="Rectangle 27">
              <a:extLst>
                <a:ext uri="{FF2B5EF4-FFF2-40B4-BE49-F238E27FC236}">
                  <a16:creationId xmlns:a16="http://schemas.microsoft.com/office/drawing/2014/main" id="{345DA04B-1B67-4448-B67B-02972DE99551}"/>
                </a:ext>
              </a:extLst>
            </p:cNvPr>
            <p:cNvSpPr/>
            <p:nvPr/>
          </p:nvSpPr>
          <p:spPr>
            <a:xfrm>
              <a:off x="8338823" y="6703618"/>
              <a:ext cx="2244974" cy="369332"/>
            </a:xfrm>
            <a:prstGeom prst="rect">
              <a:avLst/>
            </a:prstGeom>
          </p:spPr>
          <p:txBody>
            <a:bodyPr wrap="none">
              <a:spAutoFit/>
            </a:bodyPr>
            <a:lstStyle/>
            <a:p>
              <a:r>
                <a:rPr lang="en-US" spc="-47">
                  <a:solidFill>
                    <a:schemeClr val="accent1"/>
                  </a:solidFill>
                  <a:latin typeface="TRADE GOTHIC LT COND NO. 18" panose="020B0506040303090004" pitchFamily="34" charset="0"/>
                </a:rPr>
                <a:t>PEOPLE SERVED ANNUALLY</a:t>
              </a:r>
            </a:p>
          </p:txBody>
        </p:sp>
        <p:sp>
          <p:nvSpPr>
            <p:cNvPr id="29" name="Rectangle 28">
              <a:extLst>
                <a:ext uri="{FF2B5EF4-FFF2-40B4-BE49-F238E27FC236}">
                  <a16:creationId xmlns:a16="http://schemas.microsoft.com/office/drawing/2014/main" id="{BBF7B088-F8EE-684A-BC95-75393D4CD6BD}"/>
                </a:ext>
              </a:extLst>
            </p:cNvPr>
            <p:cNvSpPr/>
            <p:nvPr/>
          </p:nvSpPr>
          <p:spPr>
            <a:xfrm>
              <a:off x="8328190" y="6185414"/>
              <a:ext cx="2408535" cy="707886"/>
            </a:xfrm>
            <a:prstGeom prst="rect">
              <a:avLst/>
            </a:prstGeom>
          </p:spPr>
          <p:txBody>
            <a:bodyPr wrap="square">
              <a:spAutoFit/>
            </a:bodyPr>
            <a:lstStyle/>
            <a:p>
              <a:r>
                <a:rPr lang="en-US" sz="4000" b="1" spc="-160">
                  <a:solidFill>
                    <a:schemeClr val="accent2"/>
                  </a:solidFill>
                  <a:latin typeface="TRADE GOTHIC LT BD CN NO.20" panose="020B0503040303020004" pitchFamily="34" charset="0"/>
                </a:rPr>
                <a:t>61 MILLION</a:t>
              </a:r>
            </a:p>
          </p:txBody>
        </p:sp>
        <p:grpSp>
          <p:nvGrpSpPr>
            <p:cNvPr id="221" name="Group 220">
              <a:extLst>
                <a:ext uri="{FF2B5EF4-FFF2-40B4-BE49-F238E27FC236}">
                  <a16:creationId xmlns:a16="http://schemas.microsoft.com/office/drawing/2014/main" id="{1C436F70-95EC-E141-8D0C-EC5AF47FB028}"/>
                </a:ext>
              </a:extLst>
            </p:cNvPr>
            <p:cNvGrpSpPr/>
            <p:nvPr/>
          </p:nvGrpSpPr>
          <p:grpSpPr>
            <a:xfrm>
              <a:off x="7422260" y="6172958"/>
              <a:ext cx="914400" cy="914400"/>
              <a:chOff x="7349108" y="6175954"/>
              <a:chExt cx="914400" cy="914400"/>
            </a:xfrm>
          </p:grpSpPr>
          <p:pic>
            <p:nvPicPr>
              <p:cNvPr id="211" name="Picture 210">
                <a:extLst>
                  <a:ext uri="{FF2B5EF4-FFF2-40B4-BE49-F238E27FC236}">
                    <a16:creationId xmlns:a16="http://schemas.microsoft.com/office/drawing/2014/main" id="{6ED9FE0B-9FE2-4B40-BC2C-30C0649009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49108" y="6175954"/>
                <a:ext cx="914400" cy="914400"/>
              </a:xfrm>
              <a:prstGeom prst="rect">
                <a:avLst/>
              </a:prstGeom>
            </p:spPr>
          </p:pic>
          <p:pic>
            <p:nvPicPr>
              <p:cNvPr id="201" name="Graphic 200">
                <a:extLst>
                  <a:ext uri="{FF2B5EF4-FFF2-40B4-BE49-F238E27FC236}">
                    <a16:creationId xmlns:a16="http://schemas.microsoft.com/office/drawing/2014/main" id="{32018735-A4E2-8947-881D-FDCCC25AF2A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63408" y="6371226"/>
                <a:ext cx="685800" cy="615297"/>
              </a:xfrm>
              <a:prstGeom prst="rect">
                <a:avLst/>
              </a:prstGeom>
            </p:spPr>
          </p:pic>
        </p:grpSp>
      </p:grpSp>
      <p:grpSp>
        <p:nvGrpSpPr>
          <p:cNvPr id="226" name="Group 225">
            <a:extLst>
              <a:ext uri="{FF2B5EF4-FFF2-40B4-BE49-F238E27FC236}">
                <a16:creationId xmlns:a16="http://schemas.microsoft.com/office/drawing/2014/main" id="{75B7C9C9-818C-354E-9080-8006AEE2677F}"/>
              </a:ext>
            </a:extLst>
          </p:cNvPr>
          <p:cNvGrpSpPr/>
          <p:nvPr/>
        </p:nvGrpSpPr>
        <p:grpSpPr>
          <a:xfrm>
            <a:off x="10708765" y="6330911"/>
            <a:ext cx="3735568" cy="1106194"/>
            <a:chOff x="10708765" y="6172958"/>
            <a:chExt cx="3735568" cy="1106194"/>
          </a:xfrm>
        </p:grpSpPr>
        <p:sp>
          <p:nvSpPr>
            <p:cNvPr id="37" name="Rectangle 36">
              <a:extLst>
                <a:ext uri="{FF2B5EF4-FFF2-40B4-BE49-F238E27FC236}">
                  <a16:creationId xmlns:a16="http://schemas.microsoft.com/office/drawing/2014/main" id="{6429232D-89E7-3344-A98A-CA822B6D18D5}"/>
                </a:ext>
              </a:extLst>
            </p:cNvPr>
            <p:cNvSpPr/>
            <p:nvPr/>
          </p:nvSpPr>
          <p:spPr>
            <a:xfrm>
              <a:off x="11693198" y="6732592"/>
              <a:ext cx="2348335" cy="546560"/>
            </a:xfrm>
            <a:prstGeom prst="rect">
              <a:avLst/>
            </a:prstGeom>
          </p:spPr>
          <p:txBody>
            <a:bodyPr wrap="none">
              <a:spAutoFit/>
            </a:bodyPr>
            <a:lstStyle/>
            <a:p>
              <a:pPr>
                <a:lnSpc>
                  <a:spcPct val="81786"/>
                </a:lnSpc>
              </a:pPr>
              <a:r>
                <a:rPr lang="en-US" spc="-47">
                  <a:solidFill>
                    <a:schemeClr val="accent1"/>
                  </a:solidFill>
                  <a:latin typeface="TRADE GOTHIC LT COND NO. 18" panose="020B0506040303090004" pitchFamily="34" charset="0"/>
                </a:rPr>
                <a:t>RAISED BY THE WORLDWIDE </a:t>
              </a:r>
              <a:br>
                <a:rPr lang="en-US" spc="-47">
                  <a:solidFill>
                    <a:schemeClr val="accent1"/>
                  </a:solidFill>
                  <a:latin typeface="TRADE GOTHIC LT COND NO. 18" panose="020B0506040303090004" pitchFamily="34" charset="0"/>
                </a:rPr>
              </a:br>
              <a:r>
                <a:rPr lang="en-US" spc="-47">
                  <a:solidFill>
                    <a:schemeClr val="accent1"/>
                  </a:solidFill>
                  <a:latin typeface="TRADE GOTHIC LT COND NO. 18" panose="020B0506040303090004" pitchFamily="34" charset="0"/>
                </a:rPr>
                <a:t>MOVEMENT ANNUALLY</a:t>
              </a:r>
            </a:p>
          </p:txBody>
        </p:sp>
        <p:sp>
          <p:nvSpPr>
            <p:cNvPr id="38" name="Rectangle 37">
              <a:extLst>
                <a:ext uri="{FF2B5EF4-FFF2-40B4-BE49-F238E27FC236}">
                  <a16:creationId xmlns:a16="http://schemas.microsoft.com/office/drawing/2014/main" id="{4CB8863E-2ADE-FB4C-871F-DB4E3F54AF3E}"/>
                </a:ext>
              </a:extLst>
            </p:cNvPr>
            <p:cNvSpPr/>
            <p:nvPr/>
          </p:nvSpPr>
          <p:spPr>
            <a:xfrm>
              <a:off x="11548699" y="6179497"/>
              <a:ext cx="2895634" cy="707886"/>
            </a:xfrm>
            <a:prstGeom prst="rect">
              <a:avLst/>
            </a:prstGeom>
          </p:spPr>
          <p:txBody>
            <a:bodyPr wrap="square">
              <a:spAutoFit/>
            </a:bodyPr>
            <a:lstStyle/>
            <a:p>
              <a:r>
                <a:rPr lang="en-US" sz="4000" b="1" spc="-160">
                  <a:solidFill>
                    <a:schemeClr val="accent2"/>
                  </a:solidFill>
                  <a:latin typeface="TRADE GOTHIC LT BD CN NO.20" panose="020B0503040303020004" pitchFamily="34" charset="0"/>
                </a:rPr>
                <a:t>$4.8 BILLION</a:t>
              </a:r>
            </a:p>
          </p:txBody>
        </p:sp>
        <p:grpSp>
          <p:nvGrpSpPr>
            <p:cNvPr id="222" name="Group 221">
              <a:extLst>
                <a:ext uri="{FF2B5EF4-FFF2-40B4-BE49-F238E27FC236}">
                  <a16:creationId xmlns:a16="http://schemas.microsoft.com/office/drawing/2014/main" id="{BAD728AC-7FC5-1145-B165-F8418FC36879}"/>
                </a:ext>
              </a:extLst>
            </p:cNvPr>
            <p:cNvGrpSpPr/>
            <p:nvPr/>
          </p:nvGrpSpPr>
          <p:grpSpPr>
            <a:xfrm>
              <a:off x="10708765" y="6172958"/>
              <a:ext cx="914400" cy="914400"/>
              <a:chOff x="10507597" y="6290680"/>
              <a:chExt cx="914400" cy="914400"/>
            </a:xfrm>
          </p:grpSpPr>
          <p:pic>
            <p:nvPicPr>
              <p:cNvPr id="205" name="Picture 204">
                <a:extLst>
                  <a:ext uri="{FF2B5EF4-FFF2-40B4-BE49-F238E27FC236}">
                    <a16:creationId xmlns:a16="http://schemas.microsoft.com/office/drawing/2014/main" id="{7E3A6A5E-27CC-1A4E-BF0E-588F377E1E5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507597" y="6290680"/>
                <a:ext cx="914400" cy="914400"/>
              </a:xfrm>
              <a:prstGeom prst="rect">
                <a:avLst/>
              </a:prstGeom>
            </p:spPr>
          </p:pic>
          <p:pic>
            <p:nvPicPr>
              <p:cNvPr id="203" name="Graphic 202">
                <a:extLst>
                  <a:ext uri="{FF2B5EF4-FFF2-40B4-BE49-F238E27FC236}">
                    <a16:creationId xmlns:a16="http://schemas.microsoft.com/office/drawing/2014/main" id="{D83993DB-A465-0947-AFAE-AD0DE5B78D0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748517" y="6418696"/>
                <a:ext cx="420793" cy="640080"/>
              </a:xfrm>
              <a:prstGeom prst="rect">
                <a:avLst/>
              </a:prstGeom>
            </p:spPr>
          </p:pic>
        </p:grpSp>
      </p:grpSp>
      <p:grpSp>
        <p:nvGrpSpPr>
          <p:cNvPr id="225" name="Group 224">
            <a:extLst>
              <a:ext uri="{FF2B5EF4-FFF2-40B4-BE49-F238E27FC236}">
                <a16:creationId xmlns:a16="http://schemas.microsoft.com/office/drawing/2014/main" id="{004E9D47-80E5-2C45-800E-856D42F3B80C}"/>
              </a:ext>
            </a:extLst>
          </p:cNvPr>
          <p:cNvGrpSpPr/>
          <p:nvPr/>
        </p:nvGrpSpPr>
        <p:grpSpPr>
          <a:xfrm>
            <a:off x="750415" y="6330911"/>
            <a:ext cx="3367200" cy="922995"/>
            <a:chOff x="750415" y="6172958"/>
            <a:chExt cx="3367200" cy="922995"/>
          </a:xfrm>
        </p:grpSpPr>
        <p:sp>
          <p:nvSpPr>
            <p:cNvPr id="22" name="Rectangle 21">
              <a:extLst>
                <a:ext uri="{FF2B5EF4-FFF2-40B4-BE49-F238E27FC236}">
                  <a16:creationId xmlns:a16="http://schemas.microsoft.com/office/drawing/2014/main" id="{544B9164-5B5D-F449-9733-B58BA2751846}"/>
                </a:ext>
              </a:extLst>
            </p:cNvPr>
            <p:cNvSpPr/>
            <p:nvPr/>
          </p:nvSpPr>
          <p:spPr>
            <a:xfrm>
              <a:off x="1703525" y="6726621"/>
              <a:ext cx="1806648" cy="369332"/>
            </a:xfrm>
            <a:prstGeom prst="rect">
              <a:avLst/>
            </a:prstGeom>
          </p:spPr>
          <p:txBody>
            <a:bodyPr wrap="none">
              <a:spAutoFit/>
            </a:bodyPr>
            <a:lstStyle/>
            <a:p>
              <a:r>
                <a:rPr lang="en-US" spc="-47">
                  <a:solidFill>
                    <a:schemeClr val="accent1"/>
                  </a:solidFill>
                  <a:latin typeface="TRADE GOTHIC LT COND NO. 18" panose="020B0506040303090004" pitchFamily="34" charset="0"/>
                </a:rPr>
                <a:t>DONORS WORLDWIDE</a:t>
              </a:r>
            </a:p>
          </p:txBody>
        </p:sp>
        <p:sp>
          <p:nvSpPr>
            <p:cNvPr id="23" name="Rectangle 22">
              <a:extLst>
                <a:ext uri="{FF2B5EF4-FFF2-40B4-BE49-F238E27FC236}">
                  <a16:creationId xmlns:a16="http://schemas.microsoft.com/office/drawing/2014/main" id="{E8E36747-ADD8-214D-B6C3-6F905E9DF344}"/>
                </a:ext>
              </a:extLst>
            </p:cNvPr>
            <p:cNvSpPr/>
            <p:nvPr/>
          </p:nvSpPr>
          <p:spPr>
            <a:xfrm>
              <a:off x="1682261" y="6192469"/>
              <a:ext cx="2435354" cy="707886"/>
            </a:xfrm>
            <a:prstGeom prst="rect">
              <a:avLst/>
            </a:prstGeom>
          </p:spPr>
          <p:txBody>
            <a:bodyPr wrap="square">
              <a:spAutoFit/>
            </a:bodyPr>
            <a:lstStyle/>
            <a:p>
              <a:r>
                <a:rPr lang="en-US" sz="4000" b="1" spc="-160">
                  <a:solidFill>
                    <a:schemeClr val="accent2"/>
                  </a:solidFill>
                  <a:latin typeface="TRADE GOTHIC LT BD CN NO.20" panose="020B0503040303020004" pitchFamily="34" charset="0"/>
                </a:rPr>
                <a:t>8.1 MILLION</a:t>
              </a:r>
            </a:p>
          </p:txBody>
        </p:sp>
        <p:grpSp>
          <p:nvGrpSpPr>
            <p:cNvPr id="220" name="Group 219">
              <a:extLst>
                <a:ext uri="{FF2B5EF4-FFF2-40B4-BE49-F238E27FC236}">
                  <a16:creationId xmlns:a16="http://schemas.microsoft.com/office/drawing/2014/main" id="{A4DE6DA9-755B-964D-8BF3-AD4258D0B2A1}"/>
                </a:ext>
              </a:extLst>
            </p:cNvPr>
            <p:cNvGrpSpPr/>
            <p:nvPr/>
          </p:nvGrpSpPr>
          <p:grpSpPr>
            <a:xfrm>
              <a:off x="750415" y="6172958"/>
              <a:ext cx="914400" cy="914400"/>
              <a:chOff x="750415" y="6152384"/>
              <a:chExt cx="914400" cy="914400"/>
            </a:xfrm>
          </p:grpSpPr>
          <p:pic>
            <p:nvPicPr>
              <p:cNvPr id="209" name="Picture 208">
                <a:extLst>
                  <a:ext uri="{FF2B5EF4-FFF2-40B4-BE49-F238E27FC236}">
                    <a16:creationId xmlns:a16="http://schemas.microsoft.com/office/drawing/2014/main" id="{BD44B195-4535-1948-8DA2-2E3CCB6663A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0415" y="6152384"/>
                <a:ext cx="914400" cy="914400"/>
              </a:xfrm>
              <a:prstGeom prst="rect">
                <a:avLst/>
              </a:prstGeom>
            </p:spPr>
          </p:pic>
          <p:pic>
            <p:nvPicPr>
              <p:cNvPr id="197" name="Graphic 196">
                <a:extLst>
                  <a:ext uri="{FF2B5EF4-FFF2-40B4-BE49-F238E27FC236}">
                    <a16:creationId xmlns:a16="http://schemas.microsoft.com/office/drawing/2014/main" id="{44A5BB9E-158D-3B47-BE5B-840C29101AE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18690" y="6376412"/>
                <a:ext cx="577850" cy="685800"/>
              </a:xfrm>
              <a:prstGeom prst="rect">
                <a:avLst/>
              </a:prstGeom>
            </p:spPr>
          </p:pic>
        </p:grpSp>
      </p:grpSp>
    </p:spTree>
    <p:extLst>
      <p:ext uri="{BB962C8B-B14F-4D97-AF65-F5344CB8AC3E}">
        <p14:creationId xmlns:p14="http://schemas.microsoft.com/office/powerpoint/2010/main" val="1614543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05182-D61B-694B-A173-7E72AA3E946E}"/>
              </a:ext>
            </a:extLst>
          </p:cNvPr>
          <p:cNvSpPr>
            <a:spLocks noGrp="1"/>
          </p:cNvSpPr>
          <p:nvPr>
            <p:ph type="title"/>
          </p:nvPr>
        </p:nvSpPr>
        <p:spPr/>
        <p:txBody>
          <a:bodyPr/>
          <a:lstStyle/>
          <a:p>
            <a:r>
              <a:rPr lang="en-US">
                <a:latin typeface="TRADE GOTHIC LT COND NO. 18" panose="020B0506040303090004" pitchFamily="34" charset="0"/>
              </a:rPr>
              <a:t>WHY DO WE</a:t>
            </a:r>
            <a:r>
              <a:rPr lang="en-US"/>
              <a:t> </a:t>
            </a:r>
            <a:br>
              <a:rPr lang="en-US"/>
            </a:br>
            <a:r>
              <a:rPr lang="en-US"/>
              <a:t>LIVE UNITED?</a:t>
            </a:r>
          </a:p>
        </p:txBody>
      </p:sp>
      <p:sp>
        <p:nvSpPr>
          <p:cNvPr id="8" name="Text Placeholder 7">
            <a:extLst>
              <a:ext uri="{FF2B5EF4-FFF2-40B4-BE49-F238E27FC236}">
                <a16:creationId xmlns:a16="http://schemas.microsoft.com/office/drawing/2014/main" id="{11B440BD-5B9B-F041-A328-F53E65974D89}"/>
              </a:ext>
            </a:extLst>
          </p:cNvPr>
          <p:cNvSpPr>
            <a:spLocks noGrp="1"/>
          </p:cNvSpPr>
          <p:nvPr>
            <p:ph type="body" idx="1"/>
          </p:nvPr>
        </p:nvSpPr>
        <p:spPr/>
        <p:txBody>
          <a:bodyPr lIns="0" rIns="0"/>
          <a:lstStyle/>
          <a:p>
            <a:r>
              <a:rPr lang="en-US"/>
              <a:t>THE PROBLEM</a:t>
            </a:r>
          </a:p>
          <a:p>
            <a:r>
              <a:rPr lang="en-US"/>
              <a:t>ALICE</a:t>
            </a:r>
          </a:p>
          <a:p>
            <a:r>
              <a:rPr lang="en-US"/>
              <a:t>ALICE: TRI-COUNTY BREAKDOWN</a:t>
            </a:r>
          </a:p>
          <a:p>
            <a:r>
              <a:rPr lang="en-US"/>
              <a:t>ALICE: SURVIVAL BUDGET</a:t>
            </a:r>
          </a:p>
          <a:p>
            <a:endParaRPr lang="en-US"/>
          </a:p>
        </p:txBody>
      </p:sp>
      <p:pic>
        <p:nvPicPr>
          <p:cNvPr id="7" name="Picture Placeholder 6">
            <a:extLst>
              <a:ext uri="{FF2B5EF4-FFF2-40B4-BE49-F238E27FC236}">
                <a16:creationId xmlns:a16="http://schemas.microsoft.com/office/drawing/2014/main" id="{143B7A61-07B9-D749-8329-02655E84BF5B}"/>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9661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430EC0B-F67F-1345-8F81-AEFE479CAEF2}"/>
              </a:ext>
            </a:extLst>
          </p:cNvPr>
          <p:cNvGrpSpPr/>
          <p:nvPr/>
        </p:nvGrpSpPr>
        <p:grpSpPr>
          <a:xfrm flipH="1">
            <a:off x="7400140" y="2410886"/>
            <a:ext cx="6477004" cy="2154936"/>
            <a:chOff x="761996" y="4191000"/>
            <a:chExt cx="6477004" cy="2154936"/>
          </a:xfrm>
        </p:grpSpPr>
        <p:pic>
          <p:nvPicPr>
            <p:cNvPr id="20" name="Picture 19">
              <a:extLst>
                <a:ext uri="{FF2B5EF4-FFF2-40B4-BE49-F238E27FC236}">
                  <a16:creationId xmlns:a16="http://schemas.microsoft.com/office/drawing/2014/main" id="{13029CF2-5083-024E-9605-6341D038BF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761996" y="4191000"/>
              <a:ext cx="6477001" cy="2154936"/>
            </a:xfrm>
            <a:prstGeom prst="rect">
              <a:avLst/>
            </a:prstGeom>
          </p:spPr>
        </p:pic>
        <p:pic>
          <p:nvPicPr>
            <p:cNvPr id="21" name="Picture 20">
              <a:extLst>
                <a:ext uri="{FF2B5EF4-FFF2-40B4-BE49-F238E27FC236}">
                  <a16:creationId xmlns:a16="http://schemas.microsoft.com/office/drawing/2014/main" id="{4DF9EA8A-1E9A-8E41-AE48-93A5927490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4191000"/>
              <a:ext cx="6477000" cy="2133600"/>
            </a:xfrm>
            <a:prstGeom prst="rect">
              <a:avLst/>
            </a:prstGeom>
          </p:spPr>
        </p:pic>
      </p:grpSp>
      <p:grpSp>
        <p:nvGrpSpPr>
          <p:cNvPr id="16" name="Group 15">
            <a:extLst>
              <a:ext uri="{FF2B5EF4-FFF2-40B4-BE49-F238E27FC236}">
                <a16:creationId xmlns:a16="http://schemas.microsoft.com/office/drawing/2014/main" id="{2D56EEE1-2191-CE42-AF2B-208E78D8D0F7}"/>
              </a:ext>
            </a:extLst>
          </p:cNvPr>
          <p:cNvGrpSpPr/>
          <p:nvPr/>
        </p:nvGrpSpPr>
        <p:grpSpPr>
          <a:xfrm>
            <a:off x="761996" y="4718222"/>
            <a:ext cx="6477004" cy="2154936"/>
            <a:chOff x="761996" y="4191000"/>
            <a:chExt cx="6477004" cy="2154936"/>
          </a:xfrm>
        </p:grpSpPr>
        <p:pic>
          <p:nvPicPr>
            <p:cNvPr id="18" name="Picture 17">
              <a:extLst>
                <a:ext uri="{FF2B5EF4-FFF2-40B4-BE49-F238E27FC236}">
                  <a16:creationId xmlns:a16="http://schemas.microsoft.com/office/drawing/2014/main" id="{172BC4A1-FD81-3A44-BE3A-C9AC45A649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761996" y="4191000"/>
              <a:ext cx="6477001" cy="2154936"/>
            </a:xfrm>
            <a:prstGeom prst="rect">
              <a:avLst/>
            </a:prstGeom>
          </p:spPr>
        </p:pic>
        <p:pic>
          <p:nvPicPr>
            <p:cNvPr id="14" name="Picture 13">
              <a:extLst>
                <a:ext uri="{FF2B5EF4-FFF2-40B4-BE49-F238E27FC236}">
                  <a16:creationId xmlns:a16="http://schemas.microsoft.com/office/drawing/2014/main" id="{5FBF4133-E2F7-324C-953C-E653E21D0D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4191000"/>
              <a:ext cx="6477000" cy="2133600"/>
            </a:xfrm>
            <a:prstGeom prst="rect">
              <a:avLst/>
            </a:prstGeom>
          </p:spPr>
        </p:pic>
      </p:grpSp>
      <p:sp>
        <p:nvSpPr>
          <p:cNvPr id="4" name="Title 3">
            <a:extLst>
              <a:ext uri="{FF2B5EF4-FFF2-40B4-BE49-F238E27FC236}">
                <a16:creationId xmlns:a16="http://schemas.microsoft.com/office/drawing/2014/main" id="{0498CF09-E3D9-4C4C-ADBA-41A51F48304B}"/>
              </a:ext>
            </a:extLst>
          </p:cNvPr>
          <p:cNvSpPr>
            <a:spLocks noGrp="1"/>
          </p:cNvSpPr>
          <p:nvPr>
            <p:ph type="title"/>
          </p:nvPr>
        </p:nvSpPr>
        <p:spPr/>
        <p:txBody>
          <a:bodyPr/>
          <a:lstStyle/>
          <a:p>
            <a:pPr algn="ctr">
              <a:lnSpc>
                <a:spcPct val="76339"/>
              </a:lnSpc>
            </a:pPr>
            <a:r>
              <a:rPr lang="en-US">
                <a:solidFill>
                  <a:schemeClr val="bg1"/>
                </a:solidFill>
                <a:latin typeface="TRADE GOTHIC LT COND NO. 18" panose="020B0506040303090004" pitchFamily="34" charset="0"/>
              </a:rPr>
              <a:t>THE </a:t>
            </a:r>
            <a:r>
              <a:rPr lang="en-US">
                <a:solidFill>
                  <a:schemeClr val="bg1"/>
                </a:solidFill>
              </a:rPr>
              <a:t>PROBLEM</a:t>
            </a:r>
          </a:p>
        </p:txBody>
      </p:sp>
      <p:sp>
        <p:nvSpPr>
          <p:cNvPr id="5" name="Content Placeholder 4">
            <a:extLst>
              <a:ext uri="{FF2B5EF4-FFF2-40B4-BE49-F238E27FC236}">
                <a16:creationId xmlns:a16="http://schemas.microsoft.com/office/drawing/2014/main" id="{B2C32C68-3845-CD4F-9F85-D39A078FFFD5}"/>
              </a:ext>
            </a:extLst>
          </p:cNvPr>
          <p:cNvSpPr>
            <a:spLocks noGrp="1"/>
          </p:cNvSpPr>
          <p:nvPr>
            <p:ph idx="1"/>
          </p:nvPr>
        </p:nvSpPr>
        <p:spPr>
          <a:xfrm>
            <a:off x="762000" y="1905000"/>
            <a:ext cx="6361799" cy="2133600"/>
          </a:xfrm>
        </p:spPr>
        <p:txBody>
          <a:bodyPr lIns="228600" tIns="228600" rIns="228600" bIns="228600" anchor="ctr">
            <a:noAutofit/>
          </a:bodyPr>
          <a:lstStyle/>
          <a:p>
            <a:pPr marL="0" indent="0" fontAlgn="base">
              <a:lnSpc>
                <a:spcPct val="100000"/>
              </a:lnSpc>
              <a:spcAft>
                <a:spcPts val="600"/>
              </a:spcAft>
              <a:buNone/>
            </a:pPr>
            <a:r>
              <a:rPr lang="en-US" sz="2400" spc="-34">
                <a:solidFill>
                  <a:schemeClr val="bg1"/>
                </a:solidFill>
                <a:latin typeface="Arial"/>
                <a:cs typeface="Arial"/>
              </a:rPr>
              <a:t>In Southeastern Michigan, nearly </a:t>
            </a:r>
            <a:r>
              <a:rPr lang="en-US" sz="2400" b="1" spc="-34">
                <a:solidFill>
                  <a:schemeClr val="bg1"/>
                </a:solidFill>
                <a:latin typeface="Arial"/>
                <a:cs typeface="Arial"/>
              </a:rPr>
              <a:t>40 percent</a:t>
            </a:r>
            <a:r>
              <a:rPr lang="en-US" sz="2400" spc="-34">
                <a:solidFill>
                  <a:schemeClr val="bg1"/>
                </a:solidFill>
                <a:latin typeface="Arial"/>
                <a:cs typeface="Arial"/>
              </a:rPr>
              <a:t> of families struggle to afford basic needs like food, housing and health care. </a:t>
            </a:r>
          </a:p>
        </p:txBody>
      </p:sp>
      <p:pic>
        <p:nvPicPr>
          <p:cNvPr id="7" name="Graphic 6">
            <a:extLst>
              <a:ext uri="{FF2B5EF4-FFF2-40B4-BE49-F238E27FC236}">
                <a16:creationId xmlns:a16="http://schemas.microsoft.com/office/drawing/2014/main" id="{9026C18E-972E-B346-BC9F-4C06F83E07D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11739" y="5022684"/>
            <a:ext cx="975220" cy="1143000"/>
          </a:xfrm>
          <a:prstGeom prst="rect">
            <a:avLst/>
          </a:prstGeom>
        </p:spPr>
      </p:pic>
      <p:pic>
        <p:nvPicPr>
          <p:cNvPr id="9" name="Graphic 8">
            <a:extLst>
              <a:ext uri="{FF2B5EF4-FFF2-40B4-BE49-F238E27FC236}">
                <a16:creationId xmlns:a16="http://schemas.microsoft.com/office/drawing/2014/main" id="{A531BF88-707A-8349-874A-50830F321DD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28996" y="5029034"/>
            <a:ext cx="1143000" cy="1143000"/>
          </a:xfrm>
          <a:prstGeom prst="rect">
            <a:avLst/>
          </a:prstGeom>
        </p:spPr>
      </p:pic>
      <p:pic>
        <p:nvPicPr>
          <p:cNvPr id="11" name="Graphic 10">
            <a:extLst>
              <a:ext uri="{FF2B5EF4-FFF2-40B4-BE49-F238E27FC236}">
                <a16:creationId xmlns:a16="http://schemas.microsoft.com/office/drawing/2014/main" id="{A73B0C10-1500-B949-82E8-974E214934E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643059" y="5029034"/>
            <a:ext cx="1121833" cy="1143000"/>
          </a:xfrm>
          <a:prstGeom prst="rect">
            <a:avLst/>
          </a:prstGeom>
        </p:spPr>
      </p:pic>
      <p:pic>
        <p:nvPicPr>
          <p:cNvPr id="13" name="Graphic 12">
            <a:extLst>
              <a:ext uri="{FF2B5EF4-FFF2-40B4-BE49-F238E27FC236}">
                <a16:creationId xmlns:a16="http://schemas.microsoft.com/office/drawing/2014/main" id="{382F92A6-34B5-DD4F-A36B-4D45A1144945}"/>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841157" y="2949791"/>
            <a:ext cx="1143000" cy="783167"/>
          </a:xfrm>
          <a:prstGeom prst="rect">
            <a:avLst/>
          </a:prstGeom>
        </p:spPr>
      </p:pic>
      <p:pic>
        <p:nvPicPr>
          <p:cNvPr id="15" name="Graphic 14">
            <a:extLst>
              <a:ext uri="{FF2B5EF4-FFF2-40B4-BE49-F238E27FC236}">
                <a16:creationId xmlns:a16="http://schemas.microsoft.com/office/drawing/2014/main" id="{59E5078D-C121-944B-8792-9752A75724F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056384" y="2848190"/>
            <a:ext cx="1143000" cy="952500"/>
          </a:xfrm>
          <a:prstGeom prst="rect">
            <a:avLst/>
          </a:prstGeom>
        </p:spPr>
      </p:pic>
      <p:pic>
        <p:nvPicPr>
          <p:cNvPr id="17" name="Graphic 16">
            <a:extLst>
              <a:ext uri="{FF2B5EF4-FFF2-40B4-BE49-F238E27FC236}">
                <a16:creationId xmlns:a16="http://schemas.microsoft.com/office/drawing/2014/main" id="{E93D445A-2DC8-8E40-BB9D-7C088945834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2493032" y="2733890"/>
            <a:ext cx="666750" cy="1143000"/>
          </a:xfrm>
          <a:prstGeom prst="rect">
            <a:avLst/>
          </a:prstGeom>
        </p:spPr>
      </p:pic>
      <p:sp>
        <p:nvSpPr>
          <p:cNvPr id="6" name="Rectangle 5">
            <a:extLst>
              <a:ext uri="{FF2B5EF4-FFF2-40B4-BE49-F238E27FC236}">
                <a16:creationId xmlns:a16="http://schemas.microsoft.com/office/drawing/2014/main" id="{E70CBD53-DFA0-9B4E-8156-D576E8EDB942}"/>
              </a:ext>
            </a:extLst>
          </p:cNvPr>
          <p:cNvSpPr/>
          <p:nvPr/>
        </p:nvSpPr>
        <p:spPr>
          <a:xfrm>
            <a:off x="7578582" y="4739558"/>
            <a:ext cx="5860541" cy="2133600"/>
          </a:xfrm>
          <a:prstGeom prst="rect">
            <a:avLst/>
          </a:prstGeom>
        </p:spPr>
        <p:txBody>
          <a:bodyPr lIns="228600" tIns="228600" rIns="228600" bIns="228600" anchor="ctr">
            <a:noAutofit/>
          </a:bodyPr>
          <a:lstStyle/>
          <a:p>
            <a:pPr fontAlgn="base">
              <a:spcBef>
                <a:spcPts val="1200"/>
              </a:spcBef>
              <a:spcAft>
                <a:spcPts val="600"/>
              </a:spcAft>
            </a:pPr>
            <a:r>
              <a:rPr lang="en-US" sz="2400" spc="-34">
                <a:solidFill>
                  <a:schemeClr val="bg1"/>
                </a:solidFill>
                <a:latin typeface="Arial" panose="020B0604020202020204" pitchFamily="34" charset="0"/>
                <a:cs typeface="Arial" panose="020B0604020202020204" pitchFamily="34" charset="0"/>
              </a:rPr>
              <a:t>Often, these families are just one missed paycheck or unexpected bill away from financial crisis. </a:t>
            </a:r>
          </a:p>
        </p:txBody>
      </p:sp>
      <p:sp>
        <p:nvSpPr>
          <p:cNvPr id="22" name="TextBox 21">
            <a:extLst>
              <a:ext uri="{FF2B5EF4-FFF2-40B4-BE49-F238E27FC236}">
                <a16:creationId xmlns:a16="http://schemas.microsoft.com/office/drawing/2014/main" id="{0F1B1128-F400-A343-8087-8E35C45FA89F}"/>
              </a:ext>
            </a:extLst>
          </p:cNvPr>
          <p:cNvSpPr txBox="1"/>
          <p:nvPr/>
        </p:nvSpPr>
        <p:spPr>
          <a:xfrm>
            <a:off x="762001" y="6334730"/>
            <a:ext cx="2057400" cy="292608"/>
          </a:xfrm>
          <a:prstGeom prst="rect">
            <a:avLst/>
          </a:prstGeom>
          <a:noFill/>
        </p:spPr>
        <p:txBody>
          <a:bodyPr wrap="square" lIns="0" tIns="0" rIns="0" bIns="0" rtlCol="0" anchor="t">
            <a:noAutofit/>
          </a:bodyPr>
          <a:lstStyle>
            <a:defPPr>
              <a:defRPr lang="en-US"/>
            </a:defPPr>
          </a:lstStyle>
          <a:p>
            <a:pPr algn="ctr">
              <a:lnSpc>
                <a:spcPct val="90000"/>
              </a:lnSpc>
              <a:spcBef>
                <a:spcPts val="1000"/>
              </a:spcBef>
              <a:spcAft>
                <a:spcPts val="500"/>
              </a:spcAft>
            </a:pPr>
            <a:r>
              <a:rPr lang="en-US" sz="1600" spc="81">
                <a:latin typeface="TRADE GOTHIC LT COND NO. 18" panose="020B0506040303090004" pitchFamily="34" charset="0"/>
              </a:rPr>
              <a:t>FOOD</a:t>
            </a:r>
          </a:p>
        </p:txBody>
      </p:sp>
      <p:sp>
        <p:nvSpPr>
          <p:cNvPr id="23" name="TextBox 22">
            <a:extLst>
              <a:ext uri="{FF2B5EF4-FFF2-40B4-BE49-F238E27FC236}">
                <a16:creationId xmlns:a16="http://schemas.microsoft.com/office/drawing/2014/main" id="{3F6EF1D4-B712-3549-BEA7-C65C4D5FC364}"/>
              </a:ext>
            </a:extLst>
          </p:cNvPr>
          <p:cNvSpPr txBox="1"/>
          <p:nvPr/>
        </p:nvSpPr>
        <p:spPr>
          <a:xfrm>
            <a:off x="2971799" y="6334730"/>
            <a:ext cx="2057400" cy="292608"/>
          </a:xfrm>
          <a:prstGeom prst="rect">
            <a:avLst/>
          </a:prstGeom>
          <a:noFill/>
        </p:spPr>
        <p:txBody>
          <a:bodyPr wrap="square" lIns="0" tIns="0" rIns="0" bIns="0" rtlCol="0" anchor="t">
            <a:noAutofit/>
          </a:bodyPr>
          <a:lstStyle>
            <a:defPPr>
              <a:defRPr lang="en-US"/>
            </a:defPPr>
          </a:lstStyle>
          <a:p>
            <a:pPr algn="ctr">
              <a:lnSpc>
                <a:spcPct val="90000"/>
              </a:lnSpc>
              <a:spcBef>
                <a:spcPts val="1000"/>
              </a:spcBef>
              <a:spcAft>
                <a:spcPts val="500"/>
              </a:spcAft>
            </a:pPr>
            <a:r>
              <a:rPr lang="en-US" sz="1600" spc="81">
                <a:latin typeface="TRADE GOTHIC LT COND NO. 18" panose="020B0506040303090004" pitchFamily="34" charset="0"/>
              </a:rPr>
              <a:t>HOUSING</a:t>
            </a:r>
          </a:p>
        </p:txBody>
      </p:sp>
      <p:sp>
        <p:nvSpPr>
          <p:cNvPr id="24" name="TextBox 23">
            <a:extLst>
              <a:ext uri="{FF2B5EF4-FFF2-40B4-BE49-F238E27FC236}">
                <a16:creationId xmlns:a16="http://schemas.microsoft.com/office/drawing/2014/main" id="{F670A862-2227-A44C-8BEC-E2B47DE93D37}"/>
              </a:ext>
            </a:extLst>
          </p:cNvPr>
          <p:cNvSpPr txBox="1"/>
          <p:nvPr/>
        </p:nvSpPr>
        <p:spPr>
          <a:xfrm>
            <a:off x="5181597" y="6334730"/>
            <a:ext cx="2057400" cy="292608"/>
          </a:xfrm>
          <a:prstGeom prst="rect">
            <a:avLst/>
          </a:prstGeom>
          <a:noFill/>
        </p:spPr>
        <p:txBody>
          <a:bodyPr wrap="square" lIns="0" tIns="0" rIns="0" bIns="0" rtlCol="0" anchor="t">
            <a:noAutofit/>
          </a:bodyPr>
          <a:lstStyle>
            <a:defPPr>
              <a:defRPr lang="en-US"/>
            </a:defPPr>
          </a:lstStyle>
          <a:p>
            <a:pPr algn="ctr">
              <a:lnSpc>
                <a:spcPct val="90000"/>
              </a:lnSpc>
              <a:spcBef>
                <a:spcPts val="1000"/>
              </a:spcBef>
              <a:spcAft>
                <a:spcPts val="500"/>
              </a:spcAft>
            </a:pPr>
            <a:r>
              <a:rPr lang="en-US" sz="1600" spc="81">
                <a:latin typeface="TRADE GOTHIC LT COND NO. 18" panose="020B0506040303090004" pitchFamily="34" charset="0"/>
              </a:rPr>
              <a:t>HEALTH CARE</a:t>
            </a:r>
          </a:p>
        </p:txBody>
      </p:sp>
      <p:sp>
        <p:nvSpPr>
          <p:cNvPr id="25" name="TextBox 24">
            <a:extLst>
              <a:ext uri="{FF2B5EF4-FFF2-40B4-BE49-F238E27FC236}">
                <a16:creationId xmlns:a16="http://schemas.microsoft.com/office/drawing/2014/main" id="{59ABEEE1-883F-544A-85DE-B5A02BB25482}"/>
              </a:ext>
            </a:extLst>
          </p:cNvPr>
          <p:cNvSpPr txBox="1"/>
          <p:nvPr/>
        </p:nvSpPr>
        <p:spPr>
          <a:xfrm>
            <a:off x="7400136" y="4048764"/>
            <a:ext cx="2057400" cy="292608"/>
          </a:xfrm>
          <a:prstGeom prst="rect">
            <a:avLst/>
          </a:prstGeom>
          <a:noFill/>
        </p:spPr>
        <p:txBody>
          <a:bodyPr wrap="square" lIns="0" tIns="0" rIns="0" bIns="0" rtlCol="0" anchor="t">
            <a:noAutofit/>
          </a:bodyPr>
          <a:lstStyle>
            <a:defPPr>
              <a:defRPr lang="en-US"/>
            </a:defPPr>
          </a:lstStyle>
          <a:p>
            <a:pPr algn="ctr">
              <a:lnSpc>
                <a:spcPct val="90000"/>
              </a:lnSpc>
              <a:spcBef>
                <a:spcPts val="1000"/>
              </a:spcBef>
              <a:spcAft>
                <a:spcPts val="500"/>
              </a:spcAft>
            </a:pPr>
            <a:r>
              <a:rPr lang="en-US" sz="1600" spc="81">
                <a:latin typeface="TRADE GOTHIC LT COND NO. 18" panose="020B0506040303090004" pitchFamily="34" charset="0"/>
              </a:rPr>
              <a:t>CHILD CARE</a:t>
            </a:r>
          </a:p>
        </p:txBody>
      </p:sp>
      <p:sp>
        <p:nvSpPr>
          <p:cNvPr id="26" name="TextBox 25">
            <a:extLst>
              <a:ext uri="{FF2B5EF4-FFF2-40B4-BE49-F238E27FC236}">
                <a16:creationId xmlns:a16="http://schemas.microsoft.com/office/drawing/2014/main" id="{BFD290E7-3D50-D447-9E55-82C77E32099B}"/>
              </a:ext>
            </a:extLst>
          </p:cNvPr>
          <p:cNvSpPr txBox="1"/>
          <p:nvPr/>
        </p:nvSpPr>
        <p:spPr>
          <a:xfrm>
            <a:off x="9609934" y="4048764"/>
            <a:ext cx="2057400" cy="292608"/>
          </a:xfrm>
          <a:prstGeom prst="rect">
            <a:avLst/>
          </a:prstGeom>
          <a:noFill/>
        </p:spPr>
        <p:txBody>
          <a:bodyPr wrap="square" lIns="0" tIns="0" rIns="0" bIns="0" rtlCol="0" anchor="t">
            <a:noAutofit/>
          </a:bodyPr>
          <a:lstStyle>
            <a:defPPr>
              <a:defRPr lang="en-US"/>
            </a:defPPr>
          </a:lstStyle>
          <a:p>
            <a:pPr algn="ctr">
              <a:lnSpc>
                <a:spcPct val="90000"/>
              </a:lnSpc>
              <a:spcBef>
                <a:spcPts val="1000"/>
              </a:spcBef>
              <a:spcAft>
                <a:spcPts val="500"/>
              </a:spcAft>
            </a:pPr>
            <a:r>
              <a:rPr lang="en-US" sz="1600" spc="81">
                <a:latin typeface="TRADE GOTHIC LT COND NO. 18" panose="020B0506040303090004" pitchFamily="34" charset="0"/>
              </a:rPr>
              <a:t>TRANSPORTATION</a:t>
            </a:r>
          </a:p>
        </p:txBody>
      </p:sp>
      <p:sp>
        <p:nvSpPr>
          <p:cNvPr id="27" name="TextBox 26">
            <a:extLst>
              <a:ext uri="{FF2B5EF4-FFF2-40B4-BE49-F238E27FC236}">
                <a16:creationId xmlns:a16="http://schemas.microsoft.com/office/drawing/2014/main" id="{B08FCCCD-9F61-1242-B875-AF4571257F40}"/>
              </a:ext>
            </a:extLst>
          </p:cNvPr>
          <p:cNvSpPr txBox="1"/>
          <p:nvPr/>
        </p:nvSpPr>
        <p:spPr>
          <a:xfrm>
            <a:off x="11819732" y="4048764"/>
            <a:ext cx="2057400" cy="292608"/>
          </a:xfrm>
          <a:prstGeom prst="rect">
            <a:avLst/>
          </a:prstGeom>
          <a:noFill/>
        </p:spPr>
        <p:txBody>
          <a:bodyPr wrap="square" lIns="0" tIns="0" rIns="0" bIns="0" rtlCol="0" anchor="t">
            <a:noAutofit/>
          </a:bodyPr>
          <a:lstStyle>
            <a:defPPr>
              <a:defRPr lang="en-US"/>
            </a:defPPr>
          </a:lstStyle>
          <a:p>
            <a:pPr algn="ctr">
              <a:lnSpc>
                <a:spcPct val="90000"/>
              </a:lnSpc>
              <a:spcBef>
                <a:spcPts val="1000"/>
              </a:spcBef>
              <a:spcAft>
                <a:spcPts val="500"/>
              </a:spcAft>
            </a:pPr>
            <a:r>
              <a:rPr lang="en-US" sz="1600" spc="81">
                <a:latin typeface="TRADE GOTHIC LT COND NO. 18" panose="020B0506040303090004" pitchFamily="34" charset="0"/>
              </a:rPr>
              <a:t>TECHNOLOGY</a:t>
            </a:r>
          </a:p>
        </p:txBody>
      </p:sp>
    </p:spTree>
    <p:extLst>
      <p:ext uri="{BB962C8B-B14F-4D97-AF65-F5344CB8AC3E}">
        <p14:creationId xmlns:p14="http://schemas.microsoft.com/office/powerpoint/2010/main" val="236205577"/>
      </p:ext>
    </p:extLst>
  </p:cSld>
  <p:clrMapOvr>
    <a:masterClrMapping/>
  </p:clrMapOvr>
</p:sld>
</file>

<file path=ppt/theme/theme1.xml><?xml version="1.0" encoding="utf-8"?>
<a:theme xmlns:a="http://schemas.openxmlformats.org/drawingml/2006/main" name="Stand Together Live United">
  <a:themeElements>
    <a:clrScheme name="Custom 2">
      <a:dk1>
        <a:srgbClr val="000000"/>
      </a:dk1>
      <a:lt1>
        <a:srgbClr val="FFFFFF"/>
      </a:lt1>
      <a:dk2>
        <a:srgbClr val="0033A0"/>
      </a:dk2>
      <a:lt2>
        <a:srgbClr val="E1E1E1"/>
      </a:lt2>
      <a:accent1>
        <a:srgbClr val="002C71"/>
      </a:accent1>
      <a:accent2>
        <a:srgbClr val="0071CE"/>
      </a:accent2>
      <a:accent3>
        <a:srgbClr val="F0B333"/>
      </a:accent3>
      <a:accent4>
        <a:srgbClr val="F1C75B"/>
      </a:accent4>
      <a:accent5>
        <a:srgbClr val="DF3B30"/>
      </a:accent5>
      <a:accent6>
        <a:srgbClr val="BD3A33"/>
      </a:accent6>
      <a:hlink>
        <a:srgbClr val="0033A0"/>
      </a:hlink>
      <a:folHlink>
        <a:srgbClr val="636363"/>
      </a:folHlink>
    </a:clrScheme>
    <a:fontScheme name="Arial Black-Arial">
      <a:majorFont>
        <a:latin typeface="Trade Gothic LT"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SEM Office Theme" id="{994080EB-D7DC-D74A-A500-A07D3FD46B24}" vid="{676FAF51-DD9F-D744-9873-321CA1BFA7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se_x0020_for_x0020_March_x0020_ADT_x0020_Newsletter xmlns="6c0ebc2c-9345-48ba-a423-f2036cef6791" xsi:nil="true"/>
    <SharedWithUsers xmlns="a079e7f9-f10c-45a7-b714-caf3a0337ce5">
      <UserInfo>
        <DisplayName>Carreras, Jessica</DisplayName>
        <AccountId>27</AccountId>
        <AccountType/>
      </UserInfo>
      <UserInfo>
        <DisplayName>Gregory, Kevin</DisplayName>
        <AccountId>644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8E568BF7D6174EB1F26413FD256B5E" ma:contentTypeVersion="17" ma:contentTypeDescription="Create a new document." ma:contentTypeScope="" ma:versionID="1bb88c3faec9b7b83a1f14da86c28e1e">
  <xsd:schema xmlns:xsd="http://www.w3.org/2001/XMLSchema" xmlns:xs="http://www.w3.org/2001/XMLSchema" xmlns:p="http://schemas.microsoft.com/office/2006/metadata/properties" xmlns:ns2="a079e7f9-f10c-45a7-b714-caf3a0337ce5" xmlns:ns3="6c0ebc2c-9345-48ba-a423-f2036cef6791" targetNamespace="http://schemas.microsoft.com/office/2006/metadata/properties" ma:root="true" ma:fieldsID="abd174ae15cc89afda772aa6e214d3ba" ns2:_="" ns3:_="">
    <xsd:import namespace="a079e7f9-f10c-45a7-b714-caf3a0337ce5"/>
    <xsd:import namespace="6c0ebc2c-9345-48ba-a423-f2036cef6791"/>
    <xsd:element name="properties">
      <xsd:complexType>
        <xsd:sequence>
          <xsd:element name="documentManagement">
            <xsd:complexType>
              <xsd:all>
                <xsd:element ref="ns2:SharedWithUsers" minOccurs="0"/>
                <xsd:element ref="ns2:SharedWithDetails" minOccurs="0"/>
                <xsd:element ref="ns2:SharingHintHash" minOccurs="0"/>
                <xsd:element ref="ns2:LastSharedByUser" minOccurs="0"/>
                <xsd:element ref="ns2:LastSharedByTime" minOccurs="0"/>
                <xsd:element ref="ns3:Use_x0020_for_x0020_March_x0020_ADT_x0020_Newslett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9e7f9-f10c-45a7-b714-caf3a0337c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c0ebc2c-9345-48ba-a423-f2036cef6791" elementFormDefault="qualified">
    <xsd:import namespace="http://schemas.microsoft.com/office/2006/documentManagement/types"/>
    <xsd:import namespace="http://schemas.microsoft.com/office/infopath/2007/PartnerControls"/>
    <xsd:element name="Use_x0020_for_x0020_March_x0020_ADT_x0020_Newsletter" ma:index="13" nillable="true" ma:displayName="Use for March ADT Newsletter" ma:internalName="Use_x0020_for_x0020_March_x0020_ADT_x0020_Newsletter">
      <xsd:simpleType>
        <xsd:restriction base="dms:Boolea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82D2EB-9A94-4C22-AA97-EA2CAAF64224}">
  <ds:schemaRefs>
    <ds:schemaRef ds:uri="http://schemas.microsoft.com/sharepoint/v3/contenttype/forms"/>
  </ds:schemaRefs>
</ds:datastoreItem>
</file>

<file path=customXml/itemProps2.xml><?xml version="1.0" encoding="utf-8"?>
<ds:datastoreItem xmlns:ds="http://schemas.openxmlformats.org/officeDocument/2006/customXml" ds:itemID="{DF2C4BB6-D3B7-45A9-A677-00B3E2FA96D1}">
  <ds:schemaRefs>
    <ds:schemaRef ds:uri="6c0ebc2c-9345-48ba-a423-f2036cef6791"/>
    <ds:schemaRef ds:uri="a079e7f9-f10c-45a7-b714-caf3a0337c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BC1BAA7-916D-40B1-AD05-5F073633B90A}">
  <ds:schemaRefs>
    <ds:schemaRef ds:uri="6c0ebc2c-9345-48ba-a423-f2036cef6791"/>
    <ds:schemaRef ds:uri="a079e7f9-f10c-45a7-b714-caf3a0337c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UWSEM Office Theme</Template>
  <TotalTime>0</TotalTime>
  <Words>4746</Words>
  <Application>Microsoft Office PowerPoint</Application>
  <PresentationFormat>Custom</PresentationFormat>
  <Paragraphs>567</Paragraphs>
  <Slides>58</Slides>
  <Notes>34</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Stand Together Live United</vt:lpstr>
      <vt:lpstr>PowerPoint Presentation</vt:lpstr>
      <vt:lpstr>2021-22 CRD CONTACT SLIDE</vt:lpstr>
      <vt:lpstr>WHO  WE ARE</vt:lpstr>
      <vt:lpstr>OUR  HISTORY</vt:lpstr>
      <vt:lpstr>OUR MISSION</vt:lpstr>
      <vt:lpstr>OUR VALUES</vt:lpstr>
      <vt:lpstr>UNITED WAY WORLDWIDE</vt:lpstr>
      <vt:lpstr>WHY DO WE  LIVE UNITED?</vt:lpstr>
      <vt:lpstr>THE PROBLEM</vt:lpstr>
      <vt:lpstr>ALICE:  ASSET LIMITED,  INCOME CONSTRAINED, EMPLOYED</vt:lpstr>
      <vt:lpstr>ALICE: TRI-COUNTY BREAKDOWN</vt:lpstr>
      <vt:lpstr>ALICE: SURVIVAL BUDGET</vt:lpstr>
      <vt:lpstr>WHAT  WE DO</vt:lpstr>
      <vt:lpstr>PowerPoint Presentation</vt:lpstr>
      <vt:lpstr>PowerPoint Presentation</vt:lpstr>
      <vt:lpstr>AREAS OF FOCUS 2021-22</vt:lpstr>
      <vt:lpstr>HOW WE DO IT</vt:lpstr>
      <vt:lpstr>OUR IMPACT</vt:lpstr>
      <vt:lpstr>OUR COVID-19 IMPACT</vt:lpstr>
      <vt:lpstr>COVID-19 IMPACT: STORIES</vt:lpstr>
      <vt:lpstr>PowerPoint Presentation</vt:lpstr>
      <vt:lpstr>PowerPoint Presentation</vt:lpstr>
      <vt:lpstr>WE ROSE TO THE CHALLENGE, BUT WE STILL HAVE MORE WORK TO DO</vt:lpstr>
      <vt:lpstr>MACKENZIE SCOTT GRANT</vt:lpstr>
      <vt:lpstr>CRISIS AND RECOVERY FUND</vt:lpstr>
      <vt:lpstr>WHERE WE  ARE HEADED</vt:lpstr>
      <vt:lpstr>COMMUNITY INVESTMENT FUND</vt:lpstr>
      <vt:lpstr>2-1-1 HELPLINE</vt:lpstr>
      <vt:lpstr>2-1-1 HELPLINE: OUR IMPACT</vt:lpstr>
      <vt:lpstr>ADVOCACY</vt:lpstr>
      <vt:lpstr>ADVOCACY: OUR IMPACT</vt:lpstr>
      <vt:lpstr>BASIC NEEDS</vt:lpstr>
      <vt:lpstr>BASIC NEEDS: OUR IMPACT</vt:lpstr>
      <vt:lpstr>ECONOMIC MOBILITY AND FAMILY FINANCES</vt:lpstr>
      <vt:lpstr>ECONOMIC MOBILITY AND FAMILY FINANCES:  OUR IMPACT</vt:lpstr>
      <vt:lpstr>EARLY CHILDHOOD</vt:lpstr>
      <vt:lpstr>EARLY CHILDHOOD:  OUR IMPACT</vt:lpstr>
      <vt:lpstr>EDUCATION AND LITERACY</vt:lpstr>
      <vt:lpstr>EDUCATION AND LITERACY: OUR IMPACT</vt:lpstr>
      <vt:lpstr>DIGITAL INCLUSION</vt:lpstr>
      <vt:lpstr>DIGITAL INCLUSION: OUR IMPACT</vt:lpstr>
      <vt:lpstr>DIVERSITY, EQUITY AND INCLUSION</vt:lpstr>
      <vt:lpstr>DIVERSITY, EQUITY AND INCLUSION: OUR IMPACT</vt:lpstr>
      <vt:lpstr>LEARN MORE AND SIGN UP</vt:lpstr>
      <vt:lpstr>HOW TO  GET INVOLVED</vt:lpstr>
      <vt:lpstr>GIVE. ADVOCATE. VOLUNTEER.</vt:lpstr>
      <vt:lpstr>GIVE</vt:lpstr>
      <vt:lpstr>ADVOCATE</vt:lpstr>
      <vt:lpstr>SEASONS OF CARING: VOLUNTEER</vt:lpstr>
      <vt:lpstr>(COMPANY NAME) AND UNITED WAY HISTORY</vt:lpstr>
      <vt:lpstr>2021-22 CAMPAIGN DATES</vt:lpstr>
      <vt:lpstr>2021-22 EMPLOYEE CAMPAIGN CHAIRPERSON</vt:lpstr>
      <vt:lpstr>2021-22 CAMPAIGN GOALS</vt:lpstr>
      <vt:lpstr>DATA RESOURCES THAT SUPPORT ORGANIZATIONAL AND COMMUNITY LEARNING</vt:lpstr>
      <vt:lpstr>EXAMPLES OF DATA VISUALIZATION COMMUNITY RESOURCES</vt:lpstr>
      <vt:lpstr>IGNITE:  GIVE AT WORK CAMPAIGN TOOL</vt:lpstr>
      <vt:lpstr>IGNITE:  GIVE AT WORK CAMPAIGN TOOL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Bourget, Alex</dc:creator>
  <cp:keywords/>
  <dc:description/>
  <cp:lastModifiedBy>Bourget, Alex</cp:lastModifiedBy>
  <cp:revision>12</cp:revision>
  <dcterms:created xsi:type="dcterms:W3CDTF">2020-05-11T17:45:09Z</dcterms:created>
  <dcterms:modified xsi:type="dcterms:W3CDTF">2021-10-04T16:13:40Z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0x010100F58E568BF7D6174EB1F26413FD256B5E</vt:lpwstr>
  </property>
</Properties>
</file>