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94" r:id="rId5"/>
    <p:sldId id="295" r:id="rId6"/>
    <p:sldId id="319" r:id="rId7"/>
    <p:sldId id="296" r:id="rId8"/>
    <p:sldId id="297" r:id="rId9"/>
    <p:sldId id="298" r:id="rId10"/>
    <p:sldId id="310" r:id="rId11"/>
    <p:sldId id="311" r:id="rId12"/>
    <p:sldId id="312" r:id="rId13"/>
    <p:sldId id="322" r:id="rId14"/>
    <p:sldId id="299" r:id="rId15"/>
    <p:sldId id="318" r:id="rId16"/>
    <p:sldId id="320" r:id="rId17"/>
    <p:sldId id="321" r:id="rId18"/>
    <p:sldId id="314" r:id="rId19"/>
    <p:sldId id="300" r:id="rId20"/>
    <p:sldId id="315" r:id="rId21"/>
    <p:sldId id="316" r:id="rId22"/>
    <p:sldId id="301"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Dave" initials="PD" lastIdx="22" clrIdx="0">
    <p:extLst>
      <p:ext uri="{19B8F6BF-5375-455C-9EA6-DF929625EA0E}">
        <p15:presenceInfo xmlns:p15="http://schemas.microsoft.com/office/powerpoint/2012/main" userId="S-1-5-21-4271599082-927128928-103824682-10207" providerId="AD"/>
      </p:ext>
    </p:extLst>
  </p:cmAuthor>
  <p:cmAuthor id="2" name="West, Valerie" initials="WV" lastIdx="7" clrIdx="1">
    <p:extLst>
      <p:ext uri="{19B8F6BF-5375-455C-9EA6-DF929625EA0E}">
        <p15:presenceInfo xmlns:p15="http://schemas.microsoft.com/office/powerpoint/2012/main" userId="S::valerie.west@liveunitedsem.org::917c15ca-6622-4236-9f9c-ee961b864c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089"/>
    <a:srgbClr val="274B94"/>
    <a:srgbClr val="254689"/>
    <a:srgbClr val="373A8F"/>
    <a:srgbClr val="FFA000"/>
    <a:srgbClr val="1323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CE9831-B7C3-BC45-8661-5FD8A2BDEBC3}" v="94" dt="2018-08-22T14:31:33.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98" autoAdjust="0"/>
    <p:restoredTop sz="94566" autoAdjust="0"/>
  </p:normalViewPr>
  <p:slideViewPr>
    <p:cSldViewPr snapToGrid="0" snapToObjects="1">
      <p:cViewPr varScale="1">
        <p:scale>
          <a:sx n="178" d="100"/>
          <a:sy n="178" d="100"/>
        </p:scale>
        <p:origin x="192" y="6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5" d="100"/>
        <a:sy n="1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nwin, Bruce" userId="3bba4a05-a70b-4ba3-b3ae-dbc813e53035" providerId="ADAL" clId="{9BCE9831-B7C3-BC45-8661-5FD8A2BDEBC3}"/>
    <pc:docChg chg="modSld">
      <pc:chgData name="Unwin, Bruce" userId="3bba4a05-a70b-4ba3-b3ae-dbc813e53035" providerId="ADAL" clId="{9BCE9831-B7C3-BC45-8661-5FD8A2BDEBC3}" dt="2018-08-22T14:31:33.414" v="88"/>
      <pc:docMkLst>
        <pc:docMk/>
      </pc:docMkLst>
      <pc:sldChg chg="delCm">
        <pc:chgData name="Unwin, Bruce" userId="3bba4a05-a70b-4ba3-b3ae-dbc813e53035" providerId="ADAL" clId="{9BCE9831-B7C3-BC45-8661-5FD8A2BDEBC3}" dt="2018-08-22T14:31:33.414" v="88"/>
        <pc:sldMkLst>
          <pc:docMk/>
          <pc:sldMk cId="2257826771" sldId="296"/>
        </pc:sldMkLst>
      </pc:sldChg>
      <pc:sldChg chg="delCm">
        <pc:chgData name="Unwin, Bruce" userId="3bba4a05-a70b-4ba3-b3ae-dbc813e53035" providerId="ADAL" clId="{9BCE9831-B7C3-BC45-8661-5FD8A2BDEBC3}" dt="2018-08-22T14:31:33.414" v="88"/>
        <pc:sldMkLst>
          <pc:docMk/>
          <pc:sldMk cId="2257826771" sldId="297"/>
        </pc:sldMkLst>
      </pc:sldChg>
      <pc:sldChg chg="delCm">
        <pc:chgData name="Unwin, Bruce" userId="3bba4a05-a70b-4ba3-b3ae-dbc813e53035" providerId="ADAL" clId="{9BCE9831-B7C3-BC45-8661-5FD8A2BDEBC3}" dt="2018-08-22T14:26:36.690" v="86"/>
        <pc:sldMkLst>
          <pc:docMk/>
          <pc:sldMk cId="3529394362" sldId="298"/>
        </pc:sldMkLst>
      </pc:sldChg>
      <pc:sldChg chg="delCm">
        <pc:chgData name="Unwin, Bruce" userId="3bba4a05-a70b-4ba3-b3ae-dbc813e53035" providerId="ADAL" clId="{9BCE9831-B7C3-BC45-8661-5FD8A2BDEBC3}" dt="2018-08-22T14:27:08.450" v="87"/>
        <pc:sldMkLst>
          <pc:docMk/>
          <pc:sldMk cId="3529394362" sldId="299"/>
        </pc:sldMkLst>
      </pc:sldChg>
      <pc:sldChg chg="modSp delCm">
        <pc:chgData name="Unwin, Bruce" userId="3bba4a05-a70b-4ba3-b3ae-dbc813e53035" providerId="ADAL" clId="{9BCE9831-B7C3-BC45-8661-5FD8A2BDEBC3}" dt="2018-08-22T14:26:29.864" v="85"/>
        <pc:sldMkLst>
          <pc:docMk/>
          <pc:sldMk cId="3435370557" sldId="310"/>
        </pc:sldMkLst>
        <pc:spChg chg="mod">
          <ac:chgData name="Unwin, Bruce" userId="3bba4a05-a70b-4ba3-b3ae-dbc813e53035" providerId="ADAL" clId="{9BCE9831-B7C3-BC45-8661-5FD8A2BDEBC3}" dt="2018-08-22T14:25:59.304" v="81" actId="14100"/>
          <ac:spMkLst>
            <pc:docMk/>
            <pc:sldMk cId="3435370557" sldId="310"/>
            <ac:spMk id="2" creationId="{00000000-0000-0000-0000-000000000000}"/>
          </ac:spMkLst>
        </pc:spChg>
        <pc:picChg chg="mod modCrop">
          <ac:chgData name="Unwin, Bruce" userId="3bba4a05-a70b-4ba3-b3ae-dbc813e53035" providerId="ADAL" clId="{9BCE9831-B7C3-BC45-8661-5FD8A2BDEBC3}" dt="2018-08-22T14:26:16.433" v="84" actId="732"/>
          <ac:picMkLst>
            <pc:docMk/>
            <pc:sldMk cId="3435370557" sldId="310"/>
            <ac:picMk id="9" creationId="{FD037A2A-4D4D-634C-9C4B-BB9B060CFD35}"/>
          </ac:picMkLst>
        </pc:picChg>
      </pc:sldChg>
      <pc:sldChg chg="delCm">
        <pc:chgData name="Unwin, Bruce" userId="3bba4a05-a70b-4ba3-b3ae-dbc813e53035" providerId="ADAL" clId="{9BCE9831-B7C3-BC45-8661-5FD8A2BDEBC3}" dt="2018-08-22T14:31:33.414" v="88"/>
        <pc:sldMkLst>
          <pc:docMk/>
          <pc:sldMk cId="3148207927" sldId="311"/>
        </pc:sldMkLst>
      </pc:sldChg>
      <pc:sldChg chg="delCm">
        <pc:chgData name="Unwin, Bruce" userId="3bba4a05-a70b-4ba3-b3ae-dbc813e53035" providerId="ADAL" clId="{9BCE9831-B7C3-BC45-8661-5FD8A2BDEBC3}" dt="2018-08-22T14:31:33.414" v="88"/>
        <pc:sldMkLst>
          <pc:docMk/>
          <pc:sldMk cId="2318196869" sldId="312"/>
        </pc:sldMkLst>
      </pc:sldChg>
      <pc:sldChg chg="delCm">
        <pc:chgData name="Unwin, Bruce" userId="3bba4a05-a70b-4ba3-b3ae-dbc813e53035" providerId="ADAL" clId="{9BCE9831-B7C3-BC45-8661-5FD8A2BDEBC3}" dt="2018-08-22T14:31:33.414" v="88"/>
        <pc:sldMkLst>
          <pc:docMk/>
          <pc:sldMk cId="2918482073" sldId="314"/>
        </pc:sldMkLst>
      </pc:sldChg>
      <pc:sldChg chg="delCm">
        <pc:chgData name="Unwin, Bruce" userId="3bba4a05-a70b-4ba3-b3ae-dbc813e53035" providerId="ADAL" clId="{9BCE9831-B7C3-BC45-8661-5FD8A2BDEBC3}" dt="2018-08-22T14:31:33.414" v="88"/>
        <pc:sldMkLst>
          <pc:docMk/>
          <pc:sldMk cId="3497981807" sldId="316"/>
        </pc:sldMkLst>
      </pc:sldChg>
      <pc:sldChg chg="delCm">
        <pc:chgData name="Unwin, Bruce" userId="3bba4a05-a70b-4ba3-b3ae-dbc813e53035" providerId="ADAL" clId="{9BCE9831-B7C3-BC45-8661-5FD8A2BDEBC3}" dt="2018-08-22T14:31:33.414" v="88"/>
        <pc:sldMkLst>
          <pc:docMk/>
          <pc:sldMk cId="3449959278" sldId="318"/>
        </pc:sldMkLst>
      </pc:sldChg>
      <pc:sldChg chg="modSp">
        <pc:chgData name="Unwin, Bruce" userId="3bba4a05-a70b-4ba3-b3ae-dbc813e53035" providerId="ADAL" clId="{9BCE9831-B7C3-BC45-8661-5FD8A2BDEBC3}" dt="2018-08-22T13:40:11.447" v="0" actId="20577"/>
        <pc:sldMkLst>
          <pc:docMk/>
          <pc:sldMk cId="1328673568" sldId="319"/>
        </pc:sldMkLst>
        <pc:spChg chg="mod">
          <ac:chgData name="Unwin, Bruce" userId="3bba4a05-a70b-4ba3-b3ae-dbc813e53035" providerId="ADAL" clId="{9BCE9831-B7C3-BC45-8661-5FD8A2BDEBC3}" dt="2018-08-22T13:40:11.447" v="0" actId="20577"/>
          <ac:spMkLst>
            <pc:docMk/>
            <pc:sldMk cId="1328673568" sldId="319"/>
            <ac:spMk id="14" creationId="{00000000-0000-0000-0000-000000000000}"/>
          </ac:spMkLst>
        </pc:spChg>
      </pc:sldChg>
      <pc:sldChg chg="delCm">
        <pc:chgData name="Unwin, Bruce" userId="3bba4a05-a70b-4ba3-b3ae-dbc813e53035" providerId="ADAL" clId="{9BCE9831-B7C3-BC45-8661-5FD8A2BDEBC3}" dt="2018-08-22T14:31:33.414" v="88"/>
        <pc:sldMkLst>
          <pc:docMk/>
          <pc:sldMk cId="1559378402" sldId="320"/>
        </pc:sldMkLst>
      </pc:sldChg>
      <pc:sldChg chg="delCm">
        <pc:chgData name="Unwin, Bruce" userId="3bba4a05-a70b-4ba3-b3ae-dbc813e53035" providerId="ADAL" clId="{9BCE9831-B7C3-BC45-8661-5FD8A2BDEBC3}" dt="2018-08-22T14:31:33.414" v="88"/>
        <pc:sldMkLst>
          <pc:docMk/>
          <pc:sldMk cId="115481640" sldId="321"/>
        </pc:sldMkLst>
      </pc:sldChg>
      <pc:sldChg chg="modSp">
        <pc:chgData name="Unwin, Bruce" userId="3bba4a05-a70b-4ba3-b3ae-dbc813e53035" providerId="ADAL" clId="{9BCE9831-B7C3-BC45-8661-5FD8A2BDEBC3}" dt="2018-08-22T13:42:50.822" v="76" actId="1035"/>
        <pc:sldMkLst>
          <pc:docMk/>
          <pc:sldMk cId="1971024839" sldId="322"/>
        </pc:sldMkLst>
        <pc:spChg chg="mod">
          <ac:chgData name="Unwin, Bruce" userId="3bba4a05-a70b-4ba3-b3ae-dbc813e53035" providerId="ADAL" clId="{9BCE9831-B7C3-BC45-8661-5FD8A2BDEBC3}" dt="2018-08-22T13:42:23.326" v="64" actId="255"/>
          <ac:spMkLst>
            <pc:docMk/>
            <pc:sldMk cId="1971024839" sldId="322"/>
            <ac:spMk id="3" creationId="{06252AAF-75B9-E84A-A9AD-B769E41200B1}"/>
          </ac:spMkLst>
        </pc:spChg>
        <pc:spChg chg="mod">
          <ac:chgData name="Unwin, Bruce" userId="3bba4a05-a70b-4ba3-b3ae-dbc813e53035" providerId="ADAL" clId="{9BCE9831-B7C3-BC45-8661-5FD8A2BDEBC3}" dt="2018-08-22T13:42:28.285" v="65" actId="255"/>
          <ac:spMkLst>
            <pc:docMk/>
            <pc:sldMk cId="1971024839" sldId="322"/>
            <ac:spMk id="24" creationId="{638CCB72-03FE-E947-A674-F73C85AC659E}"/>
          </ac:spMkLst>
        </pc:spChg>
        <pc:spChg chg="mod">
          <ac:chgData name="Unwin, Bruce" userId="3bba4a05-a70b-4ba3-b3ae-dbc813e53035" providerId="ADAL" clId="{9BCE9831-B7C3-BC45-8661-5FD8A2BDEBC3}" dt="2018-08-22T13:42:48.177" v="74" actId="1035"/>
          <ac:spMkLst>
            <pc:docMk/>
            <pc:sldMk cId="1971024839" sldId="322"/>
            <ac:spMk id="28" creationId="{761AA913-C31D-7247-93B3-7253E8F83949}"/>
          </ac:spMkLst>
        </pc:spChg>
        <pc:spChg chg="mod">
          <ac:chgData name="Unwin, Bruce" userId="3bba4a05-a70b-4ba3-b3ae-dbc813e53035" providerId="ADAL" clId="{9BCE9831-B7C3-BC45-8661-5FD8A2BDEBC3}" dt="2018-08-22T13:42:50.822" v="76" actId="1035"/>
          <ac:spMkLst>
            <pc:docMk/>
            <pc:sldMk cId="1971024839" sldId="322"/>
            <ac:spMk id="30" creationId="{741092EF-D501-9047-9686-2B77E7498C23}"/>
          </ac:spMkLst>
        </pc:spChg>
        <pc:spChg chg="mod">
          <ac:chgData name="Unwin, Bruce" userId="3bba4a05-a70b-4ba3-b3ae-dbc813e53035" providerId="ADAL" clId="{9BCE9831-B7C3-BC45-8661-5FD8A2BDEBC3}" dt="2018-08-22T13:42:39.680" v="68" actId="255"/>
          <ac:spMkLst>
            <pc:docMk/>
            <pc:sldMk cId="1971024839" sldId="322"/>
            <ac:spMk id="32" creationId="{A2579C2C-1029-EA45-9561-B8DE89FD9D9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D2054E-9FD4-4D4A-BA18-9BA8E9C98BFE}" type="datetimeFigureOut">
              <a:rPr lang="en-US" smtClean="0"/>
              <a:t>8/22/18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7A2C25-B99F-A246-A1DF-187D2DD444BC}" type="slidenum">
              <a:rPr lang="en-US" smtClean="0"/>
              <a:t>‹#›</a:t>
            </a:fld>
            <a:endParaRPr lang="en-US"/>
          </a:p>
        </p:txBody>
      </p:sp>
    </p:spTree>
    <p:extLst>
      <p:ext uri="{BB962C8B-B14F-4D97-AF65-F5344CB8AC3E}">
        <p14:creationId xmlns:p14="http://schemas.microsoft.com/office/powerpoint/2010/main" val="1117737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90E9D-454E-B048-99D9-D158856CA31B}" type="datetimeFigureOut">
              <a:rPr lang="en-US" smtClean="0"/>
              <a:t>8/22/18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51EB4E-E09D-B549-8EA7-247E37AB2DFF}" type="slidenum">
              <a:rPr lang="en-US" smtClean="0"/>
              <a:t>‹#›</a:t>
            </a:fld>
            <a:endParaRPr lang="en-US"/>
          </a:p>
        </p:txBody>
      </p:sp>
    </p:spTree>
    <p:extLst>
      <p:ext uri="{BB962C8B-B14F-4D97-AF65-F5344CB8AC3E}">
        <p14:creationId xmlns:p14="http://schemas.microsoft.com/office/powerpoint/2010/main" val="16190321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1EB4E-E09D-B549-8EA7-247E37AB2DFF}" type="slidenum">
              <a:rPr lang="en-US" smtClean="0"/>
              <a:t>2</a:t>
            </a:fld>
            <a:endParaRPr lang="en-US"/>
          </a:p>
        </p:txBody>
      </p:sp>
    </p:spTree>
    <p:extLst>
      <p:ext uri="{BB962C8B-B14F-4D97-AF65-F5344CB8AC3E}">
        <p14:creationId xmlns:p14="http://schemas.microsoft.com/office/powerpoint/2010/main" val="89804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1EB4E-E09D-B549-8EA7-247E37AB2DFF}" type="slidenum">
              <a:rPr lang="en-US" smtClean="0"/>
              <a:t>3</a:t>
            </a:fld>
            <a:endParaRPr lang="en-US"/>
          </a:p>
        </p:txBody>
      </p:sp>
    </p:spTree>
    <p:extLst>
      <p:ext uri="{BB962C8B-B14F-4D97-AF65-F5344CB8AC3E}">
        <p14:creationId xmlns:p14="http://schemas.microsoft.com/office/powerpoint/2010/main" val="89804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1EB4E-E09D-B549-8EA7-247E37AB2DFF}" type="slidenum">
              <a:rPr lang="en-US" smtClean="0"/>
              <a:t>10</a:t>
            </a:fld>
            <a:endParaRPr lang="en-US"/>
          </a:p>
        </p:txBody>
      </p:sp>
    </p:spTree>
    <p:extLst>
      <p:ext uri="{BB962C8B-B14F-4D97-AF65-F5344CB8AC3E}">
        <p14:creationId xmlns:p14="http://schemas.microsoft.com/office/powerpoint/2010/main" val="343774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1EB4E-E09D-B549-8EA7-247E37AB2DFF}" type="slidenum">
              <a:rPr lang="en-US" smtClean="0"/>
              <a:t>12</a:t>
            </a:fld>
            <a:endParaRPr lang="en-US"/>
          </a:p>
        </p:txBody>
      </p:sp>
    </p:spTree>
    <p:extLst>
      <p:ext uri="{BB962C8B-B14F-4D97-AF65-F5344CB8AC3E}">
        <p14:creationId xmlns:p14="http://schemas.microsoft.com/office/powerpoint/2010/main" val="409617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2111C5-D5E3-0744-B054-1D25636B4BC9}" type="datetimeFigureOut">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172427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111C5-D5E3-0744-B054-1D25636B4BC9}" type="datetimeFigureOut">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3727211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111C5-D5E3-0744-B054-1D25636B4BC9}" type="datetimeFigureOut">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239549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111C5-D5E3-0744-B054-1D25636B4BC9}" type="datetimeFigureOut">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1355806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2111C5-D5E3-0744-B054-1D25636B4BC9}" type="datetimeFigureOut">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60285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2111C5-D5E3-0744-B054-1D25636B4BC9}" type="datetimeFigureOut">
              <a:rPr lang="en-US" smtClean="0"/>
              <a:t>8/22/18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97729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2111C5-D5E3-0744-B054-1D25636B4BC9}" type="datetimeFigureOut">
              <a:rPr lang="en-US" smtClean="0"/>
              <a:t>8/22/18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151892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2111C5-D5E3-0744-B054-1D25636B4BC9}" type="datetimeFigureOut">
              <a:rPr lang="en-US" smtClean="0"/>
              <a:t>8/22/18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396190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111C5-D5E3-0744-B054-1D25636B4BC9}" type="datetimeFigureOut">
              <a:rPr lang="en-US" smtClean="0"/>
              <a:t>8/22/18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203308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2111C5-D5E3-0744-B054-1D25636B4BC9}" type="datetimeFigureOut">
              <a:rPr lang="en-US" smtClean="0"/>
              <a:t>8/22/18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402634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2111C5-D5E3-0744-B054-1D25636B4BC9}" type="datetimeFigureOut">
              <a:rPr lang="en-US" smtClean="0"/>
              <a:t>8/22/18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5B56C-DD4A-9C4F-A42E-0CDAEF7C2914}" type="slidenum">
              <a:rPr lang="en-US" smtClean="0"/>
              <a:t>‹#›</a:t>
            </a:fld>
            <a:endParaRPr lang="en-US"/>
          </a:p>
        </p:txBody>
      </p:sp>
    </p:spTree>
    <p:extLst>
      <p:ext uri="{BB962C8B-B14F-4D97-AF65-F5344CB8AC3E}">
        <p14:creationId xmlns:p14="http://schemas.microsoft.com/office/powerpoint/2010/main" val="341936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2111C5-D5E3-0744-B054-1D25636B4BC9}" type="datetimeFigureOut">
              <a:rPr lang="en-US" smtClean="0"/>
              <a:t>8/22/18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E15B56C-DD4A-9C4F-A42E-0CDAEF7C2914}" type="slidenum">
              <a:rPr lang="en-US" smtClean="0"/>
              <a:t>‹#›</a:t>
            </a:fld>
            <a:endParaRPr lang="en-US"/>
          </a:p>
        </p:txBody>
      </p:sp>
    </p:spTree>
    <p:extLst>
      <p:ext uri="{BB962C8B-B14F-4D97-AF65-F5344CB8AC3E}">
        <p14:creationId xmlns:p14="http://schemas.microsoft.com/office/powerpoint/2010/main" val="1432325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hyperlink" Target="https://unitedwaysem.org/putting-power-behind-diploma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pic>
        <p:nvPicPr>
          <p:cNvPr id="7" name="Picture 6">
            <a:extLst>
              <a:ext uri="{FF2B5EF4-FFF2-40B4-BE49-F238E27FC236}">
                <a16:creationId xmlns:a16="http://schemas.microsoft.com/office/drawing/2014/main" id="{9B594C7F-E242-8A40-8A8F-9729C0B799BA}"/>
              </a:ext>
            </a:extLst>
          </p:cNvPr>
          <p:cNvPicPr>
            <a:picLocks noChangeAspect="1"/>
          </p:cNvPicPr>
          <p:nvPr/>
        </p:nvPicPr>
        <p:blipFill>
          <a:blip r:embed="rId2"/>
          <a:stretch>
            <a:fillRect/>
          </a:stretch>
        </p:blipFill>
        <p:spPr>
          <a:xfrm>
            <a:off x="154207" y="188683"/>
            <a:ext cx="8812276" cy="4396920"/>
          </a:xfrm>
          <a:prstGeom prst="rect">
            <a:avLst/>
          </a:prstGeom>
        </p:spPr>
      </p:pic>
      <p:sp>
        <p:nvSpPr>
          <p:cNvPr id="9" name="TextBox 8">
            <a:extLst>
              <a:ext uri="{FF2B5EF4-FFF2-40B4-BE49-F238E27FC236}">
                <a16:creationId xmlns:a16="http://schemas.microsoft.com/office/drawing/2014/main" id="{6548CFA7-84BC-A143-9565-04D18FB40852}"/>
              </a:ext>
            </a:extLst>
          </p:cNvPr>
          <p:cNvSpPr txBox="1"/>
          <p:nvPr/>
        </p:nvSpPr>
        <p:spPr>
          <a:xfrm>
            <a:off x="2673897" y="1823361"/>
            <a:ext cx="2881086" cy="1137491"/>
          </a:xfrm>
          <a:prstGeom prst="rect">
            <a:avLst/>
          </a:prstGeom>
          <a:noFill/>
        </p:spPr>
        <p:txBody>
          <a:bodyPr wrap="square" rtlCol="0">
            <a:spAutoFit/>
          </a:bodyPr>
          <a:lstStyle/>
          <a:p>
            <a:pPr>
              <a:lnSpc>
                <a:spcPct val="90000"/>
              </a:lnSpc>
            </a:pPr>
            <a:r>
              <a:rPr lang="en-US" sz="2500" b="1" dirty="0">
                <a:solidFill>
                  <a:srgbClr val="134089"/>
                </a:solidFill>
                <a:latin typeface="Arial Regular"/>
                <a:cs typeface="Arial"/>
              </a:rPr>
              <a:t>2018-2019</a:t>
            </a:r>
          </a:p>
          <a:p>
            <a:pPr>
              <a:lnSpc>
                <a:spcPct val="90000"/>
              </a:lnSpc>
            </a:pPr>
            <a:r>
              <a:rPr lang="en-US" sz="2500" b="1" dirty="0">
                <a:solidFill>
                  <a:srgbClr val="134089"/>
                </a:solidFill>
                <a:latin typeface="Arial Regular"/>
                <a:cs typeface="Arial"/>
              </a:rPr>
              <a:t>UNITED WAY</a:t>
            </a:r>
          </a:p>
          <a:p>
            <a:pPr>
              <a:lnSpc>
                <a:spcPct val="90000"/>
              </a:lnSpc>
            </a:pPr>
            <a:r>
              <a:rPr lang="en-US" sz="2500" b="1" dirty="0">
                <a:solidFill>
                  <a:srgbClr val="134089"/>
                </a:solidFill>
                <a:latin typeface="Arial Regular"/>
                <a:cs typeface="Arial"/>
              </a:rPr>
              <a:t>CAMPAIGN</a:t>
            </a:r>
          </a:p>
        </p:txBody>
      </p:sp>
      <p:pic>
        <p:nvPicPr>
          <p:cNvPr id="10" name="Picture 9" descr="UWSEM logo (color) 2017.jpg">
            <a:extLst>
              <a:ext uri="{FF2B5EF4-FFF2-40B4-BE49-F238E27FC236}">
                <a16:creationId xmlns:a16="http://schemas.microsoft.com/office/drawing/2014/main" id="{8DB836B5-3621-564A-9EB5-98C9270F2F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0281" y="1841503"/>
            <a:ext cx="1656180" cy="1140924"/>
          </a:xfrm>
          <a:prstGeom prst="rect">
            <a:avLst/>
          </a:prstGeom>
        </p:spPr>
      </p:pic>
    </p:spTree>
    <p:extLst>
      <p:ext uri="{BB962C8B-B14F-4D97-AF65-F5344CB8AC3E}">
        <p14:creationId xmlns:p14="http://schemas.microsoft.com/office/powerpoint/2010/main" val="225782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34089"/>
              </a:solidFill>
            </a:endParaRPr>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pic>
        <p:nvPicPr>
          <p:cNvPr id="15" name="Picture 14">
            <a:extLst>
              <a:ext uri="{FF2B5EF4-FFF2-40B4-BE49-F238E27FC236}">
                <a16:creationId xmlns:a16="http://schemas.microsoft.com/office/drawing/2014/main" id="{CB24E906-7381-2F4D-927A-134CCD18CC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626" y="1911092"/>
            <a:ext cx="1507957" cy="1014318"/>
          </a:xfrm>
          <a:prstGeom prst="rect">
            <a:avLst/>
          </a:prstGeom>
        </p:spPr>
      </p:pic>
      <p:pic>
        <p:nvPicPr>
          <p:cNvPr id="27" name="Picture 26">
            <a:extLst>
              <a:ext uri="{FF2B5EF4-FFF2-40B4-BE49-F238E27FC236}">
                <a16:creationId xmlns:a16="http://schemas.microsoft.com/office/drawing/2014/main" id="{AF4852F0-9577-AE4F-A960-2A137551829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4835" y="3201190"/>
            <a:ext cx="1512747" cy="1007905"/>
          </a:xfrm>
          <a:prstGeom prst="rect">
            <a:avLst/>
          </a:prstGeom>
        </p:spPr>
      </p:pic>
      <p:pic>
        <p:nvPicPr>
          <p:cNvPr id="29" name="Picture 28">
            <a:extLst>
              <a:ext uri="{FF2B5EF4-FFF2-40B4-BE49-F238E27FC236}">
                <a16:creationId xmlns:a16="http://schemas.microsoft.com/office/drawing/2014/main" id="{13D0445E-AAFE-074F-8A51-2867CEA816C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103"/>
          <a:stretch/>
        </p:blipFill>
        <p:spPr>
          <a:xfrm>
            <a:off x="4618382" y="681750"/>
            <a:ext cx="1512747" cy="1017476"/>
          </a:xfrm>
          <a:prstGeom prst="rect">
            <a:avLst/>
          </a:prstGeom>
        </p:spPr>
      </p:pic>
      <p:pic>
        <p:nvPicPr>
          <p:cNvPr id="31" name="Picture 30">
            <a:extLst>
              <a:ext uri="{FF2B5EF4-FFF2-40B4-BE49-F238E27FC236}">
                <a16:creationId xmlns:a16="http://schemas.microsoft.com/office/drawing/2014/main" id="{03DAA327-B491-494B-BD52-305D2308CA1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18382" y="1926582"/>
            <a:ext cx="1510748" cy="1045216"/>
          </a:xfrm>
          <a:prstGeom prst="rect">
            <a:avLst/>
          </a:prstGeom>
        </p:spPr>
      </p:pic>
      <p:pic>
        <p:nvPicPr>
          <p:cNvPr id="22" name="Picture 21" descr="DSC_0057.JPG">
            <a:hlinkClick r:id="rId7"/>
            <a:extLst>
              <a:ext uri="{FF2B5EF4-FFF2-40B4-BE49-F238E27FC236}">
                <a16:creationId xmlns:a16="http://schemas.microsoft.com/office/drawing/2014/main" id="{5CD89C39-3705-2440-830A-B9F1D88E03A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597948" y="3215610"/>
            <a:ext cx="1531182" cy="1012209"/>
          </a:xfrm>
          <a:prstGeom prst="rect">
            <a:avLst/>
          </a:prstGeom>
        </p:spPr>
      </p:pic>
      <p:pic>
        <p:nvPicPr>
          <p:cNvPr id="23" name="Picture 22" descr="Corner (yellow).jpg">
            <a:extLst>
              <a:ext uri="{FF2B5EF4-FFF2-40B4-BE49-F238E27FC236}">
                <a16:creationId xmlns:a16="http://schemas.microsoft.com/office/drawing/2014/main" id="{3E55C907-C5ED-0748-BF3D-EE7C3B1EA32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01483" y="455808"/>
            <a:ext cx="867313" cy="881502"/>
          </a:xfrm>
          <a:prstGeom prst="rect">
            <a:avLst/>
          </a:prstGeom>
        </p:spPr>
      </p:pic>
      <p:sp>
        <p:nvSpPr>
          <p:cNvPr id="7" name="TextBox 6"/>
          <p:cNvSpPr txBox="1"/>
          <p:nvPr/>
        </p:nvSpPr>
        <p:spPr>
          <a:xfrm>
            <a:off x="770133" y="695745"/>
            <a:ext cx="3046493" cy="757130"/>
          </a:xfrm>
          <a:prstGeom prst="rect">
            <a:avLst/>
          </a:prstGeom>
          <a:noFill/>
          <a:ln>
            <a:noFill/>
          </a:ln>
        </p:spPr>
        <p:txBody>
          <a:bodyPr wrap="square" rtlCol="0">
            <a:spAutoFit/>
          </a:bodyPr>
          <a:lstStyle/>
          <a:p>
            <a:pPr>
              <a:lnSpc>
                <a:spcPct val="90000"/>
              </a:lnSpc>
            </a:pPr>
            <a:r>
              <a:rPr lang="en-US" sz="4800" b="1" dirty="0">
                <a:solidFill>
                  <a:srgbClr val="254689"/>
                </a:solidFill>
                <a:latin typeface="Arial Regular"/>
                <a:cs typeface="Arial"/>
              </a:rPr>
              <a:t>STORIES</a:t>
            </a:r>
          </a:p>
        </p:txBody>
      </p:sp>
      <p:sp>
        <p:nvSpPr>
          <p:cNvPr id="3" name="Rectangle 2">
            <a:extLst>
              <a:ext uri="{FF2B5EF4-FFF2-40B4-BE49-F238E27FC236}">
                <a16:creationId xmlns:a16="http://schemas.microsoft.com/office/drawing/2014/main" id="{06252AAF-75B9-E84A-A9AD-B769E41200B1}"/>
              </a:ext>
            </a:extLst>
          </p:cNvPr>
          <p:cNvSpPr/>
          <p:nvPr/>
        </p:nvSpPr>
        <p:spPr>
          <a:xfrm>
            <a:off x="2059446" y="1871903"/>
            <a:ext cx="2295892" cy="1246495"/>
          </a:xfrm>
          <a:prstGeom prst="rect">
            <a:avLst/>
          </a:prstGeom>
        </p:spPr>
        <p:txBody>
          <a:bodyPr wrap="square">
            <a:spAutoFit/>
          </a:bodyPr>
          <a:lstStyle/>
          <a:p>
            <a:r>
              <a:rPr lang="en-US" sz="1200" b="1" dirty="0">
                <a:solidFill>
                  <a:srgbClr val="134089"/>
                </a:solidFill>
                <a:latin typeface="Arial Regular"/>
                <a:cs typeface="Arial"/>
              </a:rPr>
              <a:t>ECONOMIC PROSPERITY</a:t>
            </a:r>
          </a:p>
          <a:p>
            <a:endParaRPr lang="en-US" sz="900" b="1" dirty="0">
              <a:solidFill>
                <a:srgbClr val="000000"/>
              </a:solidFill>
              <a:latin typeface="Arial" panose="020B0604020202020204" pitchFamily="34" charset="0"/>
              <a:cs typeface="Arial" panose="020B0604020202020204" pitchFamily="34" charset="0"/>
            </a:endParaRPr>
          </a:p>
          <a:p>
            <a:r>
              <a:rPr lang="en-US" sz="900" dirty="0">
                <a:solidFill>
                  <a:srgbClr val="000000"/>
                </a:solidFill>
                <a:latin typeface="Arial" panose="020B0604020202020204" pitchFamily="34" charset="0"/>
                <a:cs typeface="Arial" panose="020B0604020202020204" pitchFamily="34" charset="0"/>
              </a:rPr>
              <a:t>“Access for All sent me on my way with everything I needed.” </a:t>
            </a:r>
            <a:r>
              <a:rPr lang="en-US" sz="900" i="1" dirty="0">
                <a:solidFill>
                  <a:srgbClr val="000000"/>
                </a:solidFill>
                <a:latin typeface="Arial" panose="020B0604020202020204" pitchFamily="34" charset="0"/>
                <a:cs typeface="Arial" panose="020B0604020202020204" pitchFamily="34" charset="0"/>
              </a:rPr>
              <a:t>— </a:t>
            </a:r>
            <a:r>
              <a:rPr lang="en-US" sz="900" i="1" dirty="0" err="1">
                <a:solidFill>
                  <a:srgbClr val="000000"/>
                </a:solidFill>
                <a:latin typeface="Arial" panose="020B0604020202020204" pitchFamily="34" charset="0"/>
                <a:cs typeface="Arial" panose="020B0604020202020204" pitchFamily="34" charset="0"/>
              </a:rPr>
              <a:t>La’Tasha</a:t>
            </a:r>
            <a:r>
              <a:rPr lang="en-US" sz="900" i="1" dirty="0">
                <a:solidFill>
                  <a:srgbClr val="000000"/>
                </a:solidFill>
                <a:latin typeface="Arial" panose="020B0604020202020204" pitchFamily="34" charset="0"/>
                <a:cs typeface="Arial" panose="020B0604020202020204" pitchFamily="34" charset="0"/>
              </a:rPr>
              <a:t> Smith, Access for All graduate</a:t>
            </a:r>
          </a:p>
          <a:p>
            <a:endParaRPr lang="en-US" sz="800" i="1" dirty="0">
              <a:solidFill>
                <a:srgbClr val="000000"/>
              </a:solidFill>
              <a:effectLst/>
              <a:latin typeface="Arial" panose="020B0604020202020204" pitchFamily="34" charset="0"/>
              <a:cs typeface="Arial" panose="020B0604020202020204" pitchFamily="34" charset="0"/>
            </a:endParaRPr>
          </a:p>
          <a:p>
            <a:r>
              <a:rPr lang="en-US" sz="900" dirty="0" err="1">
                <a:latin typeface="Arial Regular"/>
                <a:cs typeface="Arial"/>
              </a:rPr>
              <a:t>UnitedWaySEM.org</a:t>
            </a:r>
            <a:r>
              <a:rPr lang="en-US" sz="900" dirty="0">
                <a:latin typeface="Arial Regular"/>
                <a:cs typeface="Arial"/>
              </a:rPr>
              <a:t>/Access</a:t>
            </a:r>
          </a:p>
          <a:p>
            <a:endParaRPr lang="en-US" sz="900" i="1" dirty="0">
              <a:solidFill>
                <a:srgbClr val="000000"/>
              </a:solidFill>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38CCB72-03FE-E947-A674-F73C85AC659E}"/>
              </a:ext>
            </a:extLst>
          </p:cNvPr>
          <p:cNvSpPr/>
          <p:nvPr/>
        </p:nvSpPr>
        <p:spPr>
          <a:xfrm>
            <a:off x="2066072" y="3139474"/>
            <a:ext cx="2465616" cy="1107996"/>
          </a:xfrm>
          <a:prstGeom prst="rect">
            <a:avLst/>
          </a:prstGeom>
        </p:spPr>
        <p:txBody>
          <a:bodyPr wrap="square">
            <a:spAutoFit/>
          </a:bodyPr>
          <a:lstStyle/>
          <a:p>
            <a:r>
              <a:rPr lang="en-US" sz="1200" b="1" dirty="0">
                <a:solidFill>
                  <a:srgbClr val="134089"/>
                </a:solidFill>
                <a:latin typeface="Arial Regular"/>
                <a:cs typeface="Arial"/>
              </a:rPr>
              <a:t>HEALTH</a:t>
            </a:r>
          </a:p>
          <a:p>
            <a:endParaRPr lang="en-US" sz="900" b="1" dirty="0">
              <a:solidFill>
                <a:srgbClr val="000000"/>
              </a:solidFill>
              <a:latin typeface="Arial" panose="020B0604020202020204" pitchFamily="34" charset="0"/>
              <a:cs typeface="Arial" panose="020B0604020202020204" pitchFamily="34" charset="0"/>
            </a:endParaRPr>
          </a:p>
          <a:p>
            <a:r>
              <a:rPr lang="en-US" sz="900" dirty="0">
                <a:solidFill>
                  <a:srgbClr val="000000"/>
                </a:solidFill>
                <a:latin typeface="Arial" panose="020B0604020202020204" pitchFamily="34" charset="0"/>
                <a:cs typeface="Arial" panose="020B0604020202020204" pitchFamily="34" charset="0"/>
              </a:rPr>
              <a:t>“We believe we’re saving lives.” </a:t>
            </a:r>
            <a:r>
              <a:rPr lang="en-US" sz="900" i="1" dirty="0">
                <a:solidFill>
                  <a:srgbClr val="000000"/>
                </a:solidFill>
                <a:latin typeface="Arial" panose="020B0604020202020204" pitchFamily="34" charset="0"/>
                <a:cs typeface="Arial" panose="020B0604020202020204" pitchFamily="34" charset="0"/>
              </a:rPr>
              <a:t>— Matthew Dailey, Hazel Park High School Principal</a:t>
            </a:r>
          </a:p>
          <a:p>
            <a:endParaRPr lang="en-US" sz="800" i="1" dirty="0">
              <a:solidFill>
                <a:srgbClr val="000000"/>
              </a:solidFill>
              <a:effectLst/>
              <a:latin typeface="Arial" panose="020B0604020202020204" pitchFamily="34" charset="0"/>
              <a:cs typeface="Arial" panose="020B0604020202020204" pitchFamily="34" charset="0"/>
            </a:endParaRPr>
          </a:p>
          <a:p>
            <a:r>
              <a:rPr lang="en-US" sz="900" dirty="0" err="1">
                <a:latin typeface="Arial Regular"/>
                <a:cs typeface="Arial"/>
              </a:rPr>
              <a:t>UnitedWaySEM.org</a:t>
            </a:r>
            <a:r>
              <a:rPr lang="en-US" sz="900" dirty="0">
                <a:latin typeface="Arial Regular"/>
                <a:cs typeface="Arial" panose="020B0604020202020204" pitchFamily="34" charset="0"/>
              </a:rPr>
              <a:t>/Breakfast</a:t>
            </a:r>
          </a:p>
          <a:p>
            <a:endParaRPr lang="en-US" sz="900" i="1" dirty="0">
              <a:solidFill>
                <a:srgbClr val="000000"/>
              </a:solidFill>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61AA913-C31D-7247-93B3-7253E8F83949}"/>
              </a:ext>
            </a:extLst>
          </p:cNvPr>
          <p:cNvSpPr/>
          <p:nvPr/>
        </p:nvSpPr>
        <p:spPr>
          <a:xfrm>
            <a:off x="6144380" y="622631"/>
            <a:ext cx="2668315" cy="1107996"/>
          </a:xfrm>
          <a:prstGeom prst="rect">
            <a:avLst/>
          </a:prstGeom>
        </p:spPr>
        <p:txBody>
          <a:bodyPr wrap="square">
            <a:spAutoFit/>
          </a:bodyPr>
          <a:lstStyle/>
          <a:p>
            <a:r>
              <a:rPr lang="en-US" sz="1200" b="1" dirty="0">
                <a:solidFill>
                  <a:srgbClr val="134089"/>
                </a:solidFill>
                <a:latin typeface="Arial Regular"/>
                <a:cs typeface="Arial"/>
              </a:rPr>
              <a:t>HEALTH</a:t>
            </a:r>
          </a:p>
          <a:p>
            <a:endParaRPr lang="en-US" sz="900" b="1" dirty="0">
              <a:solidFill>
                <a:srgbClr val="000000"/>
              </a:solidFill>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“We want parents to be healthy role models." </a:t>
            </a:r>
            <a:br>
              <a:rPr lang="en-US" sz="900" b="1"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a:t>
            </a:r>
            <a:r>
              <a:rPr lang="en-US" sz="900" b="1"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Lily </a:t>
            </a:r>
            <a:r>
              <a:rPr lang="en-US" sz="900" i="1" dirty="0" err="1">
                <a:latin typeface="Arial" panose="020B0604020202020204" pitchFamily="34" charset="0"/>
                <a:cs typeface="Arial" panose="020B0604020202020204" pitchFamily="34" charset="0"/>
              </a:rPr>
              <a:t>Doher</a:t>
            </a:r>
            <a:r>
              <a:rPr lang="en-US" sz="900" i="1" dirty="0">
                <a:latin typeface="Arial" panose="020B0604020202020204" pitchFamily="34" charset="0"/>
                <a:cs typeface="Arial" panose="020B0604020202020204" pitchFamily="34" charset="0"/>
              </a:rPr>
              <a:t>, Registered Dietitian, United Way</a:t>
            </a:r>
          </a:p>
          <a:p>
            <a:endParaRPr lang="en-US" sz="800" i="1" dirty="0">
              <a:solidFill>
                <a:srgbClr val="000000"/>
              </a:solidFill>
              <a:effectLst/>
              <a:latin typeface="Arial" panose="020B0604020202020204" pitchFamily="34" charset="0"/>
              <a:cs typeface="Arial" panose="020B0604020202020204" pitchFamily="34" charset="0"/>
            </a:endParaRPr>
          </a:p>
          <a:p>
            <a:r>
              <a:rPr lang="en-US" sz="900" dirty="0" err="1">
                <a:latin typeface="Arial" panose="020B0604020202020204" pitchFamily="34" charset="0"/>
                <a:cs typeface="Arial" panose="020B0604020202020204" pitchFamily="34" charset="0"/>
              </a:rPr>
              <a:t>UnitedWaySEM.org</a:t>
            </a:r>
            <a:r>
              <a:rPr lang="en-US" sz="900" dirty="0">
                <a:latin typeface="Arial" panose="020B0604020202020204" pitchFamily="34" charset="0"/>
                <a:cs typeface="Arial" panose="020B0604020202020204" pitchFamily="34" charset="0"/>
              </a:rPr>
              <a:t>/</a:t>
            </a:r>
            <a:r>
              <a:rPr lang="en-US" sz="900" dirty="0" err="1">
                <a:latin typeface="Arial" panose="020B0604020202020204" pitchFamily="34" charset="0"/>
                <a:cs typeface="Arial" panose="020B0604020202020204" pitchFamily="34" charset="0"/>
              </a:rPr>
              <a:t>BuildingHealthyFamilies</a:t>
            </a:r>
            <a:endParaRPr lang="en-US" sz="900" dirty="0">
              <a:latin typeface="Arial" panose="020B0604020202020204" pitchFamily="34" charset="0"/>
              <a:cs typeface="Arial" panose="020B0604020202020204" pitchFamily="34" charset="0"/>
            </a:endParaRPr>
          </a:p>
          <a:p>
            <a:endParaRPr lang="en-US" sz="900" i="1" dirty="0">
              <a:solidFill>
                <a:srgbClr val="000000"/>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741092EF-D501-9047-9686-2B77E7498C23}"/>
              </a:ext>
            </a:extLst>
          </p:cNvPr>
          <p:cNvSpPr/>
          <p:nvPr/>
        </p:nvSpPr>
        <p:spPr>
          <a:xfrm>
            <a:off x="6172883" y="1853737"/>
            <a:ext cx="2918107" cy="1338828"/>
          </a:xfrm>
          <a:prstGeom prst="rect">
            <a:avLst/>
          </a:prstGeom>
        </p:spPr>
        <p:txBody>
          <a:bodyPr wrap="square">
            <a:spAutoFit/>
          </a:bodyPr>
          <a:lstStyle/>
          <a:p>
            <a:r>
              <a:rPr lang="en-US" sz="1200" b="1" dirty="0">
                <a:solidFill>
                  <a:srgbClr val="134089"/>
                </a:solidFill>
                <a:latin typeface="Arial Regular"/>
                <a:cs typeface="Arial"/>
              </a:rPr>
              <a:t>EDUCATION</a:t>
            </a:r>
          </a:p>
          <a:p>
            <a:endParaRPr lang="en-US" sz="800" b="1" dirty="0">
              <a:solidFill>
                <a:srgbClr val="000000"/>
              </a:solidFill>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“It is absolutely wonderful, especially for micro-providers who need another ear or eye to run something past or who have another idea or another way of doing something."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 </a:t>
            </a:r>
            <a:r>
              <a:rPr lang="en-US" sz="800" i="1" dirty="0">
                <a:latin typeface="Arial" panose="020B0604020202020204" pitchFamily="34" charset="0"/>
                <a:cs typeface="Arial" panose="020B0604020202020204" pitchFamily="34" charset="0"/>
              </a:rPr>
              <a:t>Lorna Parks, in-home child care provider</a:t>
            </a:r>
          </a:p>
          <a:p>
            <a:endParaRPr lang="en-US" sz="800" i="1" dirty="0">
              <a:solidFill>
                <a:srgbClr val="000000"/>
              </a:solidFill>
              <a:effectLst/>
              <a:latin typeface="Arial" panose="020B0604020202020204" pitchFamily="34" charset="0"/>
              <a:cs typeface="Arial" panose="020B0604020202020204" pitchFamily="34" charset="0"/>
            </a:endParaRPr>
          </a:p>
          <a:p>
            <a:r>
              <a:rPr lang="en-US" sz="900" dirty="0" err="1">
                <a:latin typeface="Arial" panose="020B0604020202020204" pitchFamily="34" charset="0"/>
                <a:cs typeface="Arial" panose="020B0604020202020204" pitchFamily="34" charset="0"/>
              </a:rPr>
              <a:t>UnitedWaySEM.org</a:t>
            </a:r>
            <a:r>
              <a:rPr lang="en-US" sz="900" dirty="0">
                <a:latin typeface="Arial" panose="020B0604020202020204" pitchFamily="34" charset="0"/>
                <a:cs typeface="Arial" panose="020B0604020202020204" pitchFamily="34" charset="0"/>
              </a:rPr>
              <a:t>/</a:t>
            </a:r>
            <a:r>
              <a:rPr lang="en-US" sz="900" dirty="0" err="1">
                <a:latin typeface="Arial" panose="020B0604020202020204" pitchFamily="34" charset="0"/>
                <a:cs typeface="Arial" panose="020B0604020202020204" pitchFamily="34" charset="0"/>
              </a:rPr>
              <a:t>GreatStart</a:t>
            </a:r>
            <a:endParaRPr lang="en-US" sz="900" dirty="0">
              <a:latin typeface="Arial" panose="020B0604020202020204" pitchFamily="34" charset="0"/>
              <a:cs typeface="Arial" panose="020B0604020202020204" pitchFamily="34" charset="0"/>
            </a:endParaRPr>
          </a:p>
          <a:p>
            <a:endParaRPr lang="en-US" sz="900" i="1" dirty="0">
              <a:solidFill>
                <a:srgbClr val="000000"/>
              </a:solidFill>
              <a:effectLst/>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2579C2C-1029-EA45-9561-B8DE89FD9D93}"/>
              </a:ext>
            </a:extLst>
          </p:cNvPr>
          <p:cNvSpPr/>
          <p:nvPr/>
        </p:nvSpPr>
        <p:spPr>
          <a:xfrm>
            <a:off x="6172883" y="3152726"/>
            <a:ext cx="2774715" cy="1546577"/>
          </a:xfrm>
          <a:prstGeom prst="rect">
            <a:avLst/>
          </a:prstGeom>
        </p:spPr>
        <p:txBody>
          <a:bodyPr wrap="square">
            <a:spAutoFit/>
          </a:bodyPr>
          <a:lstStyle/>
          <a:p>
            <a:r>
              <a:rPr lang="en-US" sz="1200" b="1" dirty="0">
                <a:solidFill>
                  <a:srgbClr val="134089"/>
                </a:solidFill>
                <a:latin typeface="Arial Regular"/>
                <a:cs typeface="Arial"/>
              </a:rPr>
              <a:t>EDUCATION</a:t>
            </a:r>
          </a:p>
          <a:p>
            <a:endParaRPr lang="en-US" sz="800" b="1" dirty="0">
              <a:solidFill>
                <a:srgbClr val="000000"/>
              </a:solidFill>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“This program is so much more than just firefighting. When you’re in a firehouse, you’re part of a family. I love being able to just share that sense of family and caring about the individuals in your household, because it is a second home for us.” — </a:t>
            </a:r>
            <a:r>
              <a:rPr lang="en-US" sz="800" i="1" dirty="0">
                <a:latin typeface="Arial" panose="020B0604020202020204" pitchFamily="34" charset="0"/>
                <a:cs typeface="Arial" panose="020B0604020202020204" pitchFamily="34" charset="0"/>
              </a:rPr>
              <a:t>Detroit Fire Department Lt. Anthony Watts, College and Career Pathways teacher</a:t>
            </a:r>
          </a:p>
          <a:p>
            <a:endParaRPr lang="en-US" sz="800" i="1" dirty="0">
              <a:solidFill>
                <a:srgbClr val="000000"/>
              </a:solidFill>
              <a:effectLst/>
              <a:latin typeface="Arial" panose="020B0604020202020204" pitchFamily="34" charset="0"/>
              <a:cs typeface="Arial" panose="020B0604020202020204" pitchFamily="34" charset="0"/>
            </a:endParaRPr>
          </a:p>
          <a:p>
            <a:r>
              <a:rPr lang="en-US" sz="850" dirty="0" err="1">
                <a:latin typeface="Arial Regular"/>
                <a:cs typeface="Arial"/>
              </a:rPr>
              <a:t>UnitedWaySEM.org</a:t>
            </a:r>
            <a:r>
              <a:rPr lang="en-US" sz="850" dirty="0">
                <a:latin typeface="Arial Regular"/>
                <a:cs typeface="Arial"/>
              </a:rPr>
              <a:t>/</a:t>
            </a:r>
            <a:r>
              <a:rPr lang="en-US" sz="850" dirty="0" err="1">
                <a:latin typeface="Arial Regular"/>
                <a:cs typeface="Arial"/>
              </a:rPr>
              <a:t>PreparingTheFuture</a:t>
            </a:r>
            <a:endParaRPr lang="en-US" sz="850" dirty="0">
              <a:latin typeface="Arial Regular"/>
              <a:cs typeface="Arial"/>
            </a:endParaRPr>
          </a:p>
          <a:p>
            <a:endParaRPr lang="en-US" sz="900" i="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024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805077" y="2015975"/>
            <a:ext cx="7970455" cy="600164"/>
          </a:xfrm>
          <a:prstGeom prst="rect">
            <a:avLst/>
          </a:prstGeom>
          <a:noFill/>
          <a:ln>
            <a:noFill/>
          </a:ln>
        </p:spPr>
        <p:txBody>
          <a:bodyPr wrap="square" rtlCol="0">
            <a:spAutoFit/>
          </a:bodyPr>
          <a:lstStyle/>
          <a:p>
            <a:pPr>
              <a:lnSpc>
                <a:spcPct val="90000"/>
              </a:lnSpc>
            </a:pPr>
            <a:r>
              <a:rPr lang="en-US" sz="3600" b="1" dirty="0">
                <a:solidFill>
                  <a:srgbClr val="254689"/>
                </a:solidFill>
                <a:latin typeface="Arial Regular"/>
                <a:cs typeface="Arial"/>
              </a:rPr>
              <a:t>GIVE </a:t>
            </a:r>
            <a:r>
              <a:rPr lang="en-US" sz="3600" b="1" dirty="0">
                <a:solidFill>
                  <a:srgbClr val="FFA000"/>
                </a:solidFill>
                <a:latin typeface="Arial Regular"/>
                <a:cs typeface="Arial"/>
              </a:rPr>
              <a:t>•</a:t>
            </a:r>
            <a:r>
              <a:rPr lang="en-US" sz="3600" b="1" dirty="0">
                <a:solidFill>
                  <a:srgbClr val="254689"/>
                </a:solidFill>
                <a:latin typeface="Arial Regular"/>
                <a:cs typeface="Arial"/>
              </a:rPr>
              <a:t> ADVOCATE </a:t>
            </a:r>
            <a:r>
              <a:rPr lang="en-US" sz="3600" b="1" dirty="0">
                <a:solidFill>
                  <a:srgbClr val="FFA000"/>
                </a:solidFill>
                <a:latin typeface="Arial Regular"/>
                <a:cs typeface="Arial"/>
              </a:rPr>
              <a:t>•</a:t>
            </a:r>
            <a:r>
              <a:rPr lang="en-US" sz="3600" b="1" dirty="0">
                <a:solidFill>
                  <a:srgbClr val="254689"/>
                </a:solidFill>
                <a:latin typeface="Arial Regular"/>
                <a:cs typeface="Arial"/>
              </a:rPr>
              <a:t> VOLUNTEER</a:t>
            </a:r>
          </a:p>
        </p:txBody>
      </p:sp>
      <p:pic>
        <p:nvPicPr>
          <p:cNvPr id="8" name="Picture 7">
            <a:extLst>
              <a:ext uri="{FF2B5EF4-FFF2-40B4-BE49-F238E27FC236}">
                <a16:creationId xmlns:a16="http://schemas.microsoft.com/office/drawing/2014/main" id="{D0E09052-DC5E-FC4B-94B8-23797FF6E34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7541" y="2731319"/>
            <a:ext cx="7170266" cy="1020720"/>
          </a:xfrm>
          <a:prstGeom prst="rect">
            <a:avLst/>
          </a:prstGeom>
        </p:spPr>
      </p:pic>
      <p:pic>
        <p:nvPicPr>
          <p:cNvPr id="11" name="Picture 10" descr="Corner (yellow).jpg">
            <a:extLst>
              <a:ext uri="{FF2B5EF4-FFF2-40B4-BE49-F238E27FC236}">
                <a16:creationId xmlns:a16="http://schemas.microsoft.com/office/drawing/2014/main" id="{BD71D351-2D0E-764A-B659-26E3DAFC4C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1483" y="455808"/>
            <a:ext cx="867313" cy="881502"/>
          </a:xfrm>
          <a:prstGeom prst="rect">
            <a:avLst/>
          </a:prstGeom>
        </p:spPr>
      </p:pic>
      <p:sp>
        <p:nvSpPr>
          <p:cNvPr id="10" name="TextBox 9"/>
          <p:cNvSpPr txBox="1"/>
          <p:nvPr/>
        </p:nvSpPr>
        <p:spPr>
          <a:xfrm>
            <a:off x="770133" y="695744"/>
            <a:ext cx="7073608" cy="769441"/>
          </a:xfrm>
          <a:prstGeom prst="rect">
            <a:avLst/>
          </a:prstGeom>
          <a:noFill/>
          <a:ln>
            <a:noFill/>
          </a:ln>
        </p:spPr>
        <p:txBody>
          <a:bodyPr wrap="square" rtlCol="0">
            <a:spAutoFit/>
          </a:bodyPr>
          <a:lstStyle/>
          <a:p>
            <a:pPr>
              <a:lnSpc>
                <a:spcPct val="90000"/>
              </a:lnSpc>
            </a:pPr>
            <a:r>
              <a:rPr lang="en-US" sz="4800" b="1" dirty="0">
                <a:solidFill>
                  <a:srgbClr val="134089"/>
                </a:solidFill>
                <a:latin typeface="Arial Regular"/>
                <a:cs typeface="Arial"/>
              </a:rPr>
              <a:t>GET INVOLVED</a:t>
            </a:r>
          </a:p>
        </p:txBody>
      </p:sp>
      <p:sp>
        <p:nvSpPr>
          <p:cNvPr id="2" name="TextBox 1">
            <a:extLst>
              <a:ext uri="{FF2B5EF4-FFF2-40B4-BE49-F238E27FC236}">
                <a16:creationId xmlns:a16="http://schemas.microsoft.com/office/drawing/2014/main" id="{1F5BE657-55EF-9F4D-9403-3CE55BC27A41}"/>
              </a:ext>
            </a:extLst>
          </p:cNvPr>
          <p:cNvSpPr txBox="1"/>
          <p:nvPr/>
        </p:nvSpPr>
        <p:spPr>
          <a:xfrm>
            <a:off x="937541" y="3856385"/>
            <a:ext cx="7170266" cy="861774"/>
          </a:xfrm>
          <a:prstGeom prst="rect">
            <a:avLst/>
          </a:prstGeom>
          <a:noFill/>
        </p:spPr>
        <p:txBody>
          <a:bodyPr wrap="square" rtlCol="0">
            <a:spAutoFit/>
          </a:bodyPr>
          <a:lstStyle/>
          <a:p>
            <a:pPr algn="ctr"/>
            <a:r>
              <a:rPr lang="en-US" sz="3200" b="1" dirty="0" err="1">
                <a:solidFill>
                  <a:srgbClr val="134089"/>
                </a:solidFill>
                <a:latin typeface="Arial" panose="020B0604020202020204" pitchFamily="34" charset="0"/>
                <a:cs typeface="Arial" panose="020B0604020202020204" pitchFamily="34" charset="0"/>
              </a:rPr>
              <a:t>UnitedWaySEM.org</a:t>
            </a:r>
            <a:endParaRPr lang="en-US" sz="3200" b="1" dirty="0">
              <a:solidFill>
                <a:srgbClr val="13408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29394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11" name="TextBox 10"/>
          <p:cNvSpPr txBox="1"/>
          <p:nvPr/>
        </p:nvSpPr>
        <p:spPr>
          <a:xfrm>
            <a:off x="635954" y="1323111"/>
            <a:ext cx="7672294" cy="523220"/>
          </a:xfrm>
          <a:prstGeom prst="rect">
            <a:avLst/>
          </a:prstGeom>
          <a:noFill/>
        </p:spPr>
        <p:txBody>
          <a:bodyPr wrap="square" rtlCol="0">
            <a:spAutoFit/>
          </a:bodyPr>
          <a:lstStyle/>
          <a:p>
            <a:pPr algn="ctr"/>
            <a:r>
              <a:rPr lang="en-US" sz="1400" b="1" dirty="0">
                <a:latin typeface="Arial Regular"/>
                <a:cs typeface="Arial"/>
              </a:rPr>
              <a:t>As a member of our donor network, your dollars support </a:t>
            </a:r>
          </a:p>
          <a:p>
            <a:pPr algn="ctr"/>
            <a:r>
              <a:rPr lang="en-US" sz="1400" b="1" dirty="0">
                <a:latin typeface="Arial Regular"/>
                <a:cs typeface="Arial"/>
              </a:rPr>
              <a:t>vital programs, smart policy reform and volunteer opportunities</a:t>
            </a:r>
            <a:r>
              <a:rPr lang="en-US" sz="1400" dirty="0">
                <a:latin typeface="Arial Regular"/>
                <a:cs typeface="Arial"/>
              </a:rPr>
              <a:t>. </a:t>
            </a:r>
          </a:p>
        </p:txBody>
      </p:sp>
      <p:sp>
        <p:nvSpPr>
          <p:cNvPr id="12" name="TextBox 11"/>
          <p:cNvSpPr txBox="1"/>
          <p:nvPr/>
        </p:nvSpPr>
        <p:spPr>
          <a:xfrm>
            <a:off x="523348" y="3443928"/>
            <a:ext cx="2397396" cy="1138773"/>
          </a:xfrm>
          <a:prstGeom prst="rect">
            <a:avLst/>
          </a:prstGeom>
          <a:noFill/>
        </p:spPr>
        <p:txBody>
          <a:bodyPr wrap="square" rtlCol="0">
            <a:spAutoFit/>
          </a:bodyPr>
          <a:lstStyle/>
          <a:p>
            <a:pPr algn="ctr"/>
            <a:r>
              <a:rPr lang="en-US" sz="1100" b="1" dirty="0">
                <a:solidFill>
                  <a:srgbClr val="134089"/>
                </a:solidFill>
                <a:latin typeface="Arial Regular"/>
                <a:cs typeface="Arial"/>
              </a:rPr>
              <a:t>FUEL A CHILD’S SUMMER</a:t>
            </a:r>
          </a:p>
          <a:p>
            <a:pPr algn="ctr">
              <a:lnSpc>
                <a:spcPct val="70000"/>
              </a:lnSpc>
            </a:pPr>
            <a:endParaRPr lang="en-US" sz="1000" dirty="0">
              <a:latin typeface="Arial Regular"/>
              <a:cs typeface="Arial"/>
            </a:endParaRPr>
          </a:p>
          <a:p>
            <a:pPr algn="ctr"/>
            <a:r>
              <a:rPr lang="en-US" sz="1000" dirty="0">
                <a:latin typeface="Arial Regular"/>
                <a:cs typeface="Arial"/>
              </a:rPr>
              <a:t>Fund a week of physical activity for kids at a Meet Up and Eat Up summer meal site by donating $5 per paycheck for a year (equivalent to the cost of a cup of coffee).</a:t>
            </a:r>
          </a:p>
        </p:txBody>
      </p:sp>
      <p:sp>
        <p:nvSpPr>
          <p:cNvPr id="13" name="TextBox 12"/>
          <p:cNvSpPr txBox="1"/>
          <p:nvPr/>
        </p:nvSpPr>
        <p:spPr>
          <a:xfrm>
            <a:off x="5907539" y="3431971"/>
            <a:ext cx="2810635" cy="1123384"/>
          </a:xfrm>
          <a:prstGeom prst="rect">
            <a:avLst/>
          </a:prstGeom>
          <a:noFill/>
        </p:spPr>
        <p:txBody>
          <a:bodyPr wrap="square" rtlCol="0">
            <a:spAutoFit/>
          </a:bodyPr>
          <a:lstStyle/>
          <a:p>
            <a:pPr algn="ctr"/>
            <a:r>
              <a:rPr lang="en-US" sz="1100" b="1" dirty="0">
                <a:solidFill>
                  <a:srgbClr val="134089"/>
                </a:solidFill>
                <a:latin typeface="Arial Regular"/>
                <a:cs typeface="Arial"/>
              </a:rPr>
              <a:t>DELIVER AT TAX TIME</a:t>
            </a:r>
          </a:p>
          <a:p>
            <a:pPr algn="ctr"/>
            <a:endParaRPr lang="en-US" sz="600" dirty="0">
              <a:latin typeface="Arial Regular"/>
              <a:cs typeface="Arial"/>
            </a:endParaRPr>
          </a:p>
          <a:p>
            <a:pPr algn="ctr"/>
            <a:r>
              <a:rPr lang="en-US" sz="1000" dirty="0">
                <a:latin typeface="Arial Regular"/>
                <a:cs typeface="Arial"/>
              </a:rPr>
              <a:t>By giving $20 per paycheck for a year</a:t>
            </a:r>
          </a:p>
          <a:p>
            <a:pPr algn="ctr"/>
            <a:r>
              <a:rPr lang="en-US" sz="1000" dirty="0">
                <a:latin typeface="Arial Regular"/>
                <a:cs typeface="Arial"/>
              </a:rPr>
              <a:t>(equivalent to the cost of a restaurant tab), you</a:t>
            </a:r>
          </a:p>
          <a:p>
            <a:pPr algn="ctr"/>
            <a:r>
              <a:rPr lang="en-US" sz="1000" dirty="0">
                <a:latin typeface="Arial Regular"/>
                <a:cs typeface="Arial"/>
              </a:rPr>
              <a:t>can support nine households who take part in free tax return services and help qualifying working families keep more of what they earn.</a:t>
            </a:r>
          </a:p>
        </p:txBody>
      </p:sp>
      <p:sp>
        <p:nvSpPr>
          <p:cNvPr id="14" name="TextBox 13"/>
          <p:cNvSpPr txBox="1"/>
          <p:nvPr/>
        </p:nvSpPr>
        <p:spPr>
          <a:xfrm>
            <a:off x="3045302" y="3436457"/>
            <a:ext cx="2661015" cy="1138773"/>
          </a:xfrm>
          <a:prstGeom prst="rect">
            <a:avLst/>
          </a:prstGeom>
          <a:noFill/>
        </p:spPr>
        <p:txBody>
          <a:bodyPr wrap="square" rtlCol="0">
            <a:spAutoFit/>
          </a:bodyPr>
          <a:lstStyle/>
          <a:p>
            <a:pPr algn="ctr"/>
            <a:r>
              <a:rPr lang="en-US" sz="1100" b="1" dirty="0">
                <a:solidFill>
                  <a:srgbClr val="134089"/>
                </a:solidFill>
                <a:latin typeface="Arial Regular"/>
                <a:cs typeface="Arial"/>
              </a:rPr>
              <a:t>SET THE STAGE FOR SUCCESS</a:t>
            </a:r>
          </a:p>
          <a:p>
            <a:pPr algn="ctr">
              <a:lnSpc>
                <a:spcPct val="70000"/>
              </a:lnSpc>
            </a:pPr>
            <a:endParaRPr lang="en-US" sz="1000" dirty="0">
              <a:latin typeface="Arial Regular"/>
              <a:cs typeface="Arial"/>
            </a:endParaRPr>
          </a:p>
          <a:p>
            <a:pPr algn="ctr"/>
            <a:r>
              <a:rPr lang="en-US" sz="1000" dirty="0">
                <a:latin typeface="Arial Regular"/>
                <a:cs typeface="Arial"/>
              </a:rPr>
              <a:t>Support 52 calls to our 2-1-1 help line by donating $10 per paycheck for a year (equivalent to the cost of a movie ticket). Your gift provides vital referral resources to food pantries, shelter, job training and more.</a:t>
            </a:r>
          </a:p>
        </p:txBody>
      </p:sp>
      <p:pic>
        <p:nvPicPr>
          <p:cNvPr id="15" name="Picture 14">
            <a:extLst>
              <a:ext uri="{FF2B5EF4-FFF2-40B4-BE49-F238E27FC236}">
                <a16:creationId xmlns:a16="http://schemas.microsoft.com/office/drawing/2014/main" id="{15884194-88AD-1840-8150-E15B9DF3A1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8013"/>
          <a:stretch/>
        </p:blipFill>
        <p:spPr>
          <a:xfrm>
            <a:off x="1268571" y="2083176"/>
            <a:ext cx="877860" cy="1253039"/>
          </a:xfrm>
          <a:prstGeom prst="rect">
            <a:avLst/>
          </a:prstGeom>
        </p:spPr>
      </p:pic>
      <p:pic>
        <p:nvPicPr>
          <p:cNvPr id="16" name="Picture 15">
            <a:extLst>
              <a:ext uri="{FF2B5EF4-FFF2-40B4-BE49-F238E27FC236}">
                <a16:creationId xmlns:a16="http://schemas.microsoft.com/office/drawing/2014/main" id="{B44BB470-0D04-3C4C-BAFF-BE958EA276EC}"/>
              </a:ext>
            </a:extLst>
          </p:cNvPr>
          <p:cNvPicPr>
            <a:picLocks noChangeAspect="1"/>
          </p:cNvPicPr>
          <p:nvPr/>
        </p:nvPicPr>
        <p:blipFill>
          <a:blip r:embed="rId4"/>
          <a:stretch>
            <a:fillRect/>
          </a:stretch>
        </p:blipFill>
        <p:spPr>
          <a:xfrm>
            <a:off x="3656200" y="2361975"/>
            <a:ext cx="1488791" cy="753818"/>
          </a:xfrm>
          <a:prstGeom prst="rect">
            <a:avLst/>
          </a:prstGeom>
        </p:spPr>
      </p:pic>
      <p:pic>
        <p:nvPicPr>
          <p:cNvPr id="17" name="Picture 16">
            <a:extLst>
              <a:ext uri="{FF2B5EF4-FFF2-40B4-BE49-F238E27FC236}">
                <a16:creationId xmlns:a16="http://schemas.microsoft.com/office/drawing/2014/main" id="{972DF1B7-0D11-7A48-94B6-9C18D7186AC0}"/>
              </a:ext>
            </a:extLst>
          </p:cNvPr>
          <p:cNvPicPr>
            <a:picLocks noChangeAspect="1"/>
          </p:cNvPicPr>
          <p:nvPr/>
        </p:nvPicPr>
        <p:blipFill>
          <a:blip r:embed="rId5"/>
          <a:stretch>
            <a:fillRect/>
          </a:stretch>
        </p:blipFill>
        <p:spPr>
          <a:xfrm>
            <a:off x="6563412" y="1971790"/>
            <a:ext cx="1409930" cy="1362618"/>
          </a:xfrm>
          <a:prstGeom prst="rect">
            <a:avLst/>
          </a:prstGeom>
        </p:spPr>
      </p:pic>
      <p:pic>
        <p:nvPicPr>
          <p:cNvPr id="18" name="Picture 17" descr="Corner (yellow).jpg">
            <a:extLst>
              <a:ext uri="{FF2B5EF4-FFF2-40B4-BE49-F238E27FC236}">
                <a16:creationId xmlns:a16="http://schemas.microsoft.com/office/drawing/2014/main" id="{93B272A9-CA8D-1744-9157-CBC4F622DA5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4062" y="414737"/>
            <a:ext cx="867313" cy="881502"/>
          </a:xfrm>
          <a:prstGeom prst="rect">
            <a:avLst/>
          </a:prstGeom>
        </p:spPr>
      </p:pic>
      <p:sp>
        <p:nvSpPr>
          <p:cNvPr id="7" name="TextBox 6"/>
          <p:cNvSpPr txBox="1"/>
          <p:nvPr/>
        </p:nvSpPr>
        <p:spPr>
          <a:xfrm>
            <a:off x="747719" y="725628"/>
            <a:ext cx="7970455" cy="543739"/>
          </a:xfrm>
          <a:prstGeom prst="rect">
            <a:avLst/>
          </a:prstGeom>
          <a:noFill/>
          <a:ln>
            <a:noFill/>
          </a:ln>
        </p:spPr>
        <p:txBody>
          <a:bodyPr wrap="square" rtlCol="0">
            <a:spAutoFit/>
          </a:bodyPr>
          <a:lstStyle/>
          <a:p>
            <a:pPr>
              <a:lnSpc>
                <a:spcPct val="90000"/>
              </a:lnSpc>
            </a:pPr>
            <a:r>
              <a:rPr lang="en-US" sz="3200" b="1" dirty="0">
                <a:solidFill>
                  <a:srgbClr val="254689"/>
                </a:solidFill>
                <a:latin typeface="Arial Regular"/>
                <a:cs typeface="Arial"/>
              </a:rPr>
              <a:t>YOUR DOLLARS MAKE A DIFFERENCE</a:t>
            </a:r>
          </a:p>
        </p:txBody>
      </p:sp>
    </p:spTree>
    <p:extLst>
      <p:ext uri="{BB962C8B-B14F-4D97-AF65-F5344CB8AC3E}">
        <p14:creationId xmlns:p14="http://schemas.microsoft.com/office/powerpoint/2010/main" val="344995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486235" y="546324"/>
            <a:ext cx="7073608" cy="543739"/>
          </a:xfrm>
          <a:prstGeom prst="rect">
            <a:avLst/>
          </a:prstGeom>
          <a:noFill/>
          <a:ln>
            <a:noFill/>
          </a:ln>
        </p:spPr>
        <p:txBody>
          <a:bodyPr wrap="square" rtlCol="0">
            <a:spAutoFit/>
          </a:bodyPr>
          <a:lstStyle/>
          <a:p>
            <a:pPr>
              <a:lnSpc>
                <a:spcPct val="90000"/>
              </a:lnSpc>
            </a:pPr>
            <a:r>
              <a:rPr lang="en-US" sz="3200" b="1" dirty="0">
                <a:solidFill>
                  <a:srgbClr val="254689"/>
                </a:solidFill>
                <a:latin typeface="Arial Regular"/>
                <a:cs typeface="Arial"/>
              </a:rPr>
              <a:t>ADVOCATE FOR UNITED WAY</a:t>
            </a:r>
          </a:p>
        </p:txBody>
      </p:sp>
      <p:sp>
        <p:nvSpPr>
          <p:cNvPr id="2" name="TextBox 1"/>
          <p:cNvSpPr txBox="1"/>
          <p:nvPr/>
        </p:nvSpPr>
        <p:spPr>
          <a:xfrm>
            <a:off x="547527" y="1452402"/>
            <a:ext cx="3262474" cy="2092881"/>
          </a:xfrm>
          <a:prstGeom prst="rect">
            <a:avLst/>
          </a:prstGeom>
          <a:noFill/>
        </p:spPr>
        <p:txBody>
          <a:bodyPr wrap="square" rtlCol="0">
            <a:spAutoFit/>
          </a:bodyPr>
          <a:lstStyle/>
          <a:p>
            <a:r>
              <a:rPr lang="en-US" sz="1300" dirty="0">
                <a:latin typeface="Arial Regular"/>
                <a:cs typeface="Arial"/>
              </a:rPr>
              <a:t>When you advocate with United Way, lawmakers take notice. We rally our partners and supporters to advance the United Way mission by advocating for meaningful change at the local, state and national levels. </a:t>
            </a:r>
          </a:p>
          <a:p>
            <a:endParaRPr lang="en-US" sz="1300" dirty="0">
              <a:latin typeface="Arial Regular"/>
              <a:cs typeface="Arial"/>
            </a:endParaRPr>
          </a:p>
          <a:p>
            <a:r>
              <a:rPr lang="en-US" sz="1300" dirty="0">
                <a:latin typeface="Arial Regular"/>
                <a:cs typeface="Arial"/>
              </a:rPr>
              <a:t>Stay up to date and take action through our advocacy alerts: </a:t>
            </a:r>
            <a:r>
              <a:rPr lang="en-US" sz="1300" b="1" dirty="0" err="1">
                <a:latin typeface="Arial Regular"/>
                <a:cs typeface="Arial"/>
              </a:rPr>
              <a:t>UnitedWaySEM.org</a:t>
            </a:r>
            <a:r>
              <a:rPr lang="en-US" sz="1300" b="1" dirty="0">
                <a:latin typeface="Arial Regular"/>
                <a:cs typeface="Arial"/>
              </a:rPr>
              <a:t>/</a:t>
            </a:r>
            <a:r>
              <a:rPr lang="en-US" sz="1300" b="1" dirty="0" err="1">
                <a:latin typeface="Arial Regular"/>
                <a:cs typeface="Arial"/>
              </a:rPr>
              <a:t>AdvocacyAlerts</a:t>
            </a:r>
            <a:endParaRPr lang="en-US" sz="1300" dirty="0">
              <a:latin typeface="Arial Regular"/>
              <a:cs typeface="Arial"/>
            </a:endParaRPr>
          </a:p>
        </p:txBody>
      </p:sp>
      <p:cxnSp>
        <p:nvCxnSpPr>
          <p:cNvPr id="8" name="Straight Connector 7"/>
          <p:cNvCxnSpPr/>
          <p:nvPr/>
        </p:nvCxnSpPr>
        <p:spPr>
          <a:xfrm>
            <a:off x="606571" y="1145556"/>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3AE7A51-CA74-4749-8A68-26B86A80C2D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056644" y="1493372"/>
            <a:ext cx="4535256" cy="2850260"/>
          </a:xfrm>
          <a:prstGeom prst="rect">
            <a:avLst/>
          </a:prstGeom>
        </p:spPr>
      </p:pic>
    </p:spTree>
    <p:extLst>
      <p:ext uri="{BB962C8B-B14F-4D97-AF65-F5344CB8AC3E}">
        <p14:creationId xmlns:p14="http://schemas.microsoft.com/office/powerpoint/2010/main" val="155937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486235" y="546324"/>
            <a:ext cx="7073608" cy="543739"/>
          </a:xfrm>
          <a:prstGeom prst="rect">
            <a:avLst/>
          </a:prstGeom>
          <a:noFill/>
          <a:ln>
            <a:noFill/>
          </a:ln>
        </p:spPr>
        <p:txBody>
          <a:bodyPr wrap="square" rtlCol="0">
            <a:spAutoFit/>
          </a:bodyPr>
          <a:lstStyle/>
          <a:p>
            <a:pPr>
              <a:lnSpc>
                <a:spcPct val="90000"/>
              </a:lnSpc>
            </a:pPr>
            <a:r>
              <a:rPr lang="en-US" sz="3200" b="1" dirty="0">
                <a:solidFill>
                  <a:srgbClr val="254689"/>
                </a:solidFill>
                <a:latin typeface="Arial Regular"/>
                <a:cs typeface="Arial"/>
              </a:rPr>
              <a:t>VOLUNTEER WITH UNITED WAY</a:t>
            </a:r>
          </a:p>
        </p:txBody>
      </p:sp>
      <p:sp>
        <p:nvSpPr>
          <p:cNvPr id="2" name="TextBox 1"/>
          <p:cNvSpPr txBox="1"/>
          <p:nvPr/>
        </p:nvSpPr>
        <p:spPr>
          <a:xfrm>
            <a:off x="547527" y="1452402"/>
            <a:ext cx="3321946" cy="1692771"/>
          </a:xfrm>
          <a:prstGeom prst="rect">
            <a:avLst/>
          </a:prstGeom>
          <a:noFill/>
        </p:spPr>
        <p:txBody>
          <a:bodyPr wrap="square" rtlCol="0">
            <a:spAutoFit/>
          </a:bodyPr>
          <a:lstStyle/>
          <a:p>
            <a:r>
              <a:rPr lang="en-US" sz="1300" dirty="0">
                <a:latin typeface="Arial Regular"/>
                <a:cs typeface="Arial"/>
              </a:rPr>
              <a:t>Our volunteers are passionate about the community. Whether you give an hour, a Saturday or one day a week, your time makes a difference.</a:t>
            </a:r>
          </a:p>
          <a:p>
            <a:endParaRPr lang="en-US" sz="1300" dirty="0">
              <a:latin typeface="Arial Regular"/>
              <a:cs typeface="Arial"/>
            </a:endParaRPr>
          </a:p>
          <a:p>
            <a:r>
              <a:rPr lang="en-US" sz="1300" dirty="0">
                <a:latin typeface="Arial Regular"/>
                <a:cs typeface="Arial"/>
              </a:rPr>
              <a:t>Visit our online portal to find the opportunity that fits you perfectly: </a:t>
            </a:r>
            <a:r>
              <a:rPr lang="en-US" sz="1300" b="1" dirty="0" err="1">
                <a:latin typeface="Arial Regular"/>
                <a:cs typeface="Arial"/>
              </a:rPr>
              <a:t>UnitedWaySEM.org</a:t>
            </a:r>
            <a:r>
              <a:rPr lang="en-US" sz="1300" b="1" dirty="0">
                <a:latin typeface="Arial Regular"/>
                <a:cs typeface="Arial"/>
              </a:rPr>
              <a:t>/volunteer</a:t>
            </a:r>
            <a:endParaRPr lang="en-US" sz="1300" dirty="0">
              <a:latin typeface="Arial Regular"/>
              <a:cs typeface="Arial"/>
            </a:endParaRPr>
          </a:p>
        </p:txBody>
      </p:sp>
      <p:cxnSp>
        <p:nvCxnSpPr>
          <p:cNvPr id="8" name="Straight Connector 7"/>
          <p:cNvCxnSpPr/>
          <p:nvPr/>
        </p:nvCxnSpPr>
        <p:spPr>
          <a:xfrm>
            <a:off x="606571" y="1145556"/>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3623BA0-F917-D54F-A6DD-DB1E81368BE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033397" y="1554919"/>
            <a:ext cx="4518868" cy="2830978"/>
          </a:xfrm>
          <a:prstGeom prst="rect">
            <a:avLst/>
          </a:prstGeom>
        </p:spPr>
      </p:pic>
    </p:spTree>
    <p:extLst>
      <p:ext uri="{BB962C8B-B14F-4D97-AF65-F5344CB8AC3E}">
        <p14:creationId xmlns:p14="http://schemas.microsoft.com/office/powerpoint/2010/main" val="11548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2" name="TextBox 1"/>
          <p:cNvSpPr txBox="1"/>
          <p:nvPr/>
        </p:nvSpPr>
        <p:spPr>
          <a:xfrm>
            <a:off x="866586" y="1763053"/>
            <a:ext cx="7224059" cy="2246769"/>
          </a:xfrm>
          <a:prstGeom prst="rect">
            <a:avLst/>
          </a:prstGeom>
          <a:noFill/>
        </p:spPr>
        <p:txBody>
          <a:bodyPr wrap="square" rtlCol="0">
            <a:spAutoFit/>
          </a:bodyPr>
          <a:lstStyle/>
          <a:p>
            <a:r>
              <a:rPr lang="en-US" sz="2000" dirty="0">
                <a:latin typeface="Arial Regular"/>
                <a:cs typeface="Arial"/>
              </a:rPr>
              <a:t>This is the place to include information regarding your company’s involvement and history with United Way.</a:t>
            </a:r>
          </a:p>
          <a:p>
            <a:endParaRPr lang="en-US" sz="2000" dirty="0">
              <a:latin typeface="Arial Regular"/>
              <a:cs typeface="Arial"/>
            </a:endParaRPr>
          </a:p>
          <a:p>
            <a:r>
              <a:rPr lang="en-US" sz="2000" dirty="0">
                <a:latin typeface="Arial Regular"/>
                <a:cs typeface="Arial"/>
              </a:rPr>
              <a:t>•  Include narrative bullets</a:t>
            </a:r>
          </a:p>
          <a:p>
            <a:r>
              <a:rPr lang="en-US" sz="2000" dirty="0">
                <a:latin typeface="Arial Regular"/>
                <a:cs typeface="Arial"/>
              </a:rPr>
              <a:t>•  History of the relationship</a:t>
            </a:r>
          </a:p>
          <a:p>
            <a:r>
              <a:rPr lang="en-US" sz="2000" dirty="0">
                <a:latin typeface="Arial Regular"/>
                <a:cs typeface="Arial"/>
              </a:rPr>
              <a:t>•  Past giving history</a:t>
            </a:r>
          </a:p>
          <a:p>
            <a:r>
              <a:rPr lang="en-US" sz="2000" dirty="0">
                <a:latin typeface="Arial Regular"/>
                <a:cs typeface="Arial"/>
              </a:rPr>
              <a:t>•  Campaign highlights</a:t>
            </a:r>
          </a:p>
        </p:txBody>
      </p:sp>
      <p:pic>
        <p:nvPicPr>
          <p:cNvPr id="8" name="Picture 7" descr="Corner (yellow).jpg">
            <a:extLst>
              <a:ext uri="{FF2B5EF4-FFF2-40B4-BE49-F238E27FC236}">
                <a16:creationId xmlns:a16="http://schemas.microsoft.com/office/drawing/2014/main" id="{BEB430AB-AFDC-4C44-B58D-1144D53731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1482" y="465150"/>
            <a:ext cx="867313" cy="881502"/>
          </a:xfrm>
          <a:prstGeom prst="rect">
            <a:avLst/>
          </a:prstGeom>
        </p:spPr>
      </p:pic>
      <p:sp>
        <p:nvSpPr>
          <p:cNvPr id="7" name="TextBox 6"/>
          <p:cNvSpPr txBox="1"/>
          <p:nvPr/>
        </p:nvSpPr>
        <p:spPr>
          <a:xfrm>
            <a:off x="747719" y="748875"/>
            <a:ext cx="7970455" cy="515526"/>
          </a:xfrm>
          <a:prstGeom prst="rect">
            <a:avLst/>
          </a:prstGeom>
          <a:noFill/>
          <a:ln>
            <a:noFill/>
          </a:ln>
        </p:spPr>
        <p:txBody>
          <a:bodyPr wrap="square" rtlCol="0">
            <a:spAutoFit/>
          </a:bodyPr>
          <a:lstStyle/>
          <a:p>
            <a:pPr>
              <a:lnSpc>
                <a:spcPct val="90000"/>
              </a:lnSpc>
            </a:pPr>
            <a:r>
              <a:rPr lang="en-US" sz="3000" b="1" dirty="0">
                <a:solidFill>
                  <a:srgbClr val="254689"/>
                </a:solidFill>
                <a:latin typeface="Arial Regular"/>
                <a:cs typeface="Arial"/>
              </a:rPr>
              <a:t>(COMPANY NAME) UNITED WAY HISTORY</a:t>
            </a:r>
          </a:p>
        </p:txBody>
      </p:sp>
    </p:spTree>
    <p:extLst>
      <p:ext uri="{BB962C8B-B14F-4D97-AF65-F5344CB8AC3E}">
        <p14:creationId xmlns:p14="http://schemas.microsoft.com/office/powerpoint/2010/main" val="2918482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2" name="TextBox 1"/>
          <p:cNvSpPr txBox="1"/>
          <p:nvPr/>
        </p:nvSpPr>
        <p:spPr>
          <a:xfrm>
            <a:off x="866586" y="1673401"/>
            <a:ext cx="7224059" cy="2554545"/>
          </a:xfrm>
          <a:prstGeom prst="rect">
            <a:avLst/>
          </a:prstGeom>
          <a:noFill/>
        </p:spPr>
        <p:txBody>
          <a:bodyPr wrap="square" rtlCol="0">
            <a:spAutoFit/>
          </a:bodyPr>
          <a:lstStyle/>
          <a:p>
            <a:r>
              <a:rPr lang="en-US" sz="2000" dirty="0">
                <a:latin typeface="Arial Regular"/>
                <a:cs typeface="Arial"/>
              </a:rPr>
              <a:t>This is a place to communicate information regarding events surrounding your company’s United Way campaign, including the start and end date.</a:t>
            </a:r>
          </a:p>
          <a:p>
            <a:endParaRPr lang="en-US" sz="2000" dirty="0">
              <a:latin typeface="Arial Regular"/>
              <a:cs typeface="Arial"/>
            </a:endParaRPr>
          </a:p>
          <a:p>
            <a:r>
              <a:rPr lang="en-US" sz="2000" dirty="0">
                <a:latin typeface="Arial Regular"/>
                <a:cs typeface="Arial"/>
              </a:rPr>
              <a:t>•  Campaign kickoff</a:t>
            </a:r>
          </a:p>
          <a:p>
            <a:r>
              <a:rPr lang="en-US" sz="2000" dirty="0">
                <a:latin typeface="Arial Regular"/>
                <a:cs typeface="Arial"/>
              </a:rPr>
              <a:t>•  Bake sale</a:t>
            </a:r>
          </a:p>
          <a:p>
            <a:r>
              <a:rPr lang="en-US" sz="2000" dirty="0">
                <a:latin typeface="Arial Regular"/>
                <a:cs typeface="Arial"/>
              </a:rPr>
              <a:t>•  Ice cream social</a:t>
            </a:r>
          </a:p>
          <a:p>
            <a:r>
              <a:rPr lang="en-US" sz="2000" dirty="0">
                <a:latin typeface="Arial Regular"/>
                <a:cs typeface="Arial"/>
              </a:rPr>
              <a:t>•  Campaign end</a:t>
            </a:r>
          </a:p>
        </p:txBody>
      </p:sp>
      <p:pic>
        <p:nvPicPr>
          <p:cNvPr id="8" name="Picture 7" descr="Corner (yellow).jpg">
            <a:extLst>
              <a:ext uri="{FF2B5EF4-FFF2-40B4-BE49-F238E27FC236}">
                <a16:creationId xmlns:a16="http://schemas.microsoft.com/office/drawing/2014/main" id="{5CC9BF74-51D5-6947-9151-E2276B37C67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3803" y="465346"/>
            <a:ext cx="867313" cy="881502"/>
          </a:xfrm>
          <a:prstGeom prst="rect">
            <a:avLst/>
          </a:prstGeom>
        </p:spPr>
      </p:pic>
      <p:sp>
        <p:nvSpPr>
          <p:cNvPr id="7" name="TextBox 6"/>
          <p:cNvSpPr txBox="1"/>
          <p:nvPr/>
        </p:nvSpPr>
        <p:spPr>
          <a:xfrm>
            <a:off x="747719" y="725628"/>
            <a:ext cx="7970455" cy="515526"/>
          </a:xfrm>
          <a:prstGeom prst="rect">
            <a:avLst/>
          </a:prstGeom>
          <a:noFill/>
          <a:ln>
            <a:noFill/>
          </a:ln>
        </p:spPr>
        <p:txBody>
          <a:bodyPr wrap="square" rtlCol="0">
            <a:spAutoFit/>
          </a:bodyPr>
          <a:lstStyle/>
          <a:p>
            <a:pPr>
              <a:lnSpc>
                <a:spcPct val="90000"/>
              </a:lnSpc>
            </a:pPr>
            <a:r>
              <a:rPr lang="en-US" sz="3000" b="1" dirty="0">
                <a:solidFill>
                  <a:srgbClr val="254689"/>
                </a:solidFill>
                <a:latin typeface="Arial Regular"/>
                <a:cs typeface="Arial"/>
              </a:rPr>
              <a:t>2018-19 CAMPAIGN DATES</a:t>
            </a:r>
          </a:p>
        </p:txBody>
      </p:sp>
    </p:spTree>
    <p:extLst>
      <p:ext uri="{BB962C8B-B14F-4D97-AF65-F5344CB8AC3E}">
        <p14:creationId xmlns:p14="http://schemas.microsoft.com/office/powerpoint/2010/main" val="352939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2" name="TextBox 1"/>
          <p:cNvSpPr txBox="1"/>
          <p:nvPr/>
        </p:nvSpPr>
        <p:spPr>
          <a:xfrm>
            <a:off x="866586" y="1673401"/>
            <a:ext cx="7224059" cy="2554545"/>
          </a:xfrm>
          <a:prstGeom prst="rect">
            <a:avLst/>
          </a:prstGeom>
          <a:noFill/>
        </p:spPr>
        <p:txBody>
          <a:bodyPr wrap="square" rtlCol="0">
            <a:spAutoFit/>
          </a:bodyPr>
          <a:lstStyle/>
          <a:p>
            <a:r>
              <a:rPr lang="en-US" sz="2000" dirty="0">
                <a:latin typeface="Arial Regular"/>
                <a:cs typeface="Arial"/>
              </a:rPr>
              <a:t>Introduce the person(s) that will be leading your company’s campaign efforts.</a:t>
            </a:r>
          </a:p>
          <a:p>
            <a:endParaRPr lang="en-US" sz="2000" dirty="0">
              <a:latin typeface="Arial Regular"/>
              <a:cs typeface="Arial"/>
            </a:endParaRPr>
          </a:p>
          <a:p>
            <a:r>
              <a:rPr lang="en-US" sz="2000" dirty="0">
                <a:latin typeface="Arial Regular"/>
                <a:cs typeface="Arial"/>
              </a:rPr>
              <a:t>•  Name</a:t>
            </a:r>
          </a:p>
          <a:p>
            <a:r>
              <a:rPr lang="en-US" sz="2000" dirty="0">
                <a:latin typeface="Arial Regular"/>
                <a:cs typeface="Arial"/>
              </a:rPr>
              <a:t>•  Title</a:t>
            </a:r>
          </a:p>
          <a:p>
            <a:r>
              <a:rPr lang="en-US" sz="2000" dirty="0">
                <a:latin typeface="Arial Regular"/>
                <a:cs typeface="Arial"/>
              </a:rPr>
              <a:t>•  Division</a:t>
            </a:r>
          </a:p>
          <a:p>
            <a:r>
              <a:rPr lang="en-US" sz="2000" dirty="0">
                <a:latin typeface="Arial Regular"/>
                <a:cs typeface="Arial"/>
              </a:rPr>
              <a:t>•  Phone number</a:t>
            </a:r>
          </a:p>
          <a:p>
            <a:r>
              <a:rPr lang="en-US" sz="2000" dirty="0">
                <a:latin typeface="Arial Regular"/>
                <a:cs typeface="Arial"/>
              </a:rPr>
              <a:t>•  Email</a:t>
            </a:r>
          </a:p>
        </p:txBody>
      </p:sp>
      <p:pic>
        <p:nvPicPr>
          <p:cNvPr id="8" name="Picture 7" descr="Corner (yellow).jpg">
            <a:extLst>
              <a:ext uri="{FF2B5EF4-FFF2-40B4-BE49-F238E27FC236}">
                <a16:creationId xmlns:a16="http://schemas.microsoft.com/office/drawing/2014/main" id="{81971A95-78EE-C643-ACAC-9398136B5FE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1482" y="465150"/>
            <a:ext cx="867313" cy="881502"/>
          </a:xfrm>
          <a:prstGeom prst="rect">
            <a:avLst/>
          </a:prstGeom>
        </p:spPr>
      </p:pic>
      <p:sp>
        <p:nvSpPr>
          <p:cNvPr id="7" name="TextBox 6"/>
          <p:cNvSpPr txBox="1"/>
          <p:nvPr/>
        </p:nvSpPr>
        <p:spPr>
          <a:xfrm>
            <a:off x="747719" y="725628"/>
            <a:ext cx="7970455" cy="515526"/>
          </a:xfrm>
          <a:prstGeom prst="rect">
            <a:avLst/>
          </a:prstGeom>
          <a:noFill/>
          <a:ln>
            <a:noFill/>
          </a:ln>
        </p:spPr>
        <p:txBody>
          <a:bodyPr wrap="square" rtlCol="0">
            <a:spAutoFit/>
          </a:bodyPr>
          <a:lstStyle/>
          <a:p>
            <a:pPr>
              <a:lnSpc>
                <a:spcPct val="90000"/>
              </a:lnSpc>
            </a:pPr>
            <a:r>
              <a:rPr lang="en-US" sz="3000" b="1" dirty="0">
                <a:solidFill>
                  <a:srgbClr val="254689"/>
                </a:solidFill>
                <a:latin typeface="Arial Regular"/>
                <a:cs typeface="Arial"/>
              </a:rPr>
              <a:t>2018-19 CAMPAIGN CHAIRPERSON</a:t>
            </a:r>
          </a:p>
        </p:txBody>
      </p:sp>
    </p:spTree>
    <p:extLst>
      <p:ext uri="{BB962C8B-B14F-4D97-AF65-F5344CB8AC3E}">
        <p14:creationId xmlns:p14="http://schemas.microsoft.com/office/powerpoint/2010/main" val="1882871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2" name="TextBox 1"/>
          <p:cNvSpPr txBox="1"/>
          <p:nvPr/>
        </p:nvSpPr>
        <p:spPr>
          <a:xfrm>
            <a:off x="866586" y="1673401"/>
            <a:ext cx="7224059" cy="2708434"/>
          </a:xfrm>
          <a:prstGeom prst="rect">
            <a:avLst/>
          </a:prstGeom>
          <a:noFill/>
        </p:spPr>
        <p:txBody>
          <a:bodyPr wrap="square" rtlCol="0">
            <a:spAutoFit/>
          </a:bodyPr>
          <a:lstStyle/>
          <a:p>
            <a:r>
              <a:rPr lang="en-US" sz="2000" dirty="0">
                <a:latin typeface="Arial Regular"/>
                <a:cs typeface="Arial"/>
              </a:rPr>
              <a:t>Enter your campaign goal(s). Goal(s) could be based on % of participation, overall dollars raised, average gift, Leadership Giving, etc.</a:t>
            </a:r>
          </a:p>
          <a:p>
            <a:endParaRPr lang="en-US" sz="2000" dirty="0">
              <a:latin typeface="Arial Regular"/>
              <a:cs typeface="Arial"/>
            </a:endParaRPr>
          </a:p>
          <a:p>
            <a:r>
              <a:rPr lang="en-US" sz="2000" dirty="0">
                <a:latin typeface="Arial Regular"/>
                <a:cs typeface="Arial"/>
              </a:rPr>
              <a:t>•  2017 Participation: XX%</a:t>
            </a:r>
          </a:p>
          <a:p>
            <a:r>
              <a:rPr lang="en-US" sz="2000" dirty="0">
                <a:latin typeface="Arial Regular"/>
                <a:cs typeface="Arial"/>
              </a:rPr>
              <a:t>•  2018 Participation goal: XX%</a:t>
            </a:r>
          </a:p>
          <a:p>
            <a:pPr>
              <a:lnSpc>
                <a:spcPct val="150000"/>
              </a:lnSpc>
            </a:pPr>
            <a:r>
              <a:rPr lang="en-US" sz="2000" dirty="0">
                <a:latin typeface="Arial Regular"/>
                <a:cs typeface="Arial"/>
              </a:rPr>
              <a:t>•  2017 Average gift: $XXX</a:t>
            </a:r>
          </a:p>
          <a:p>
            <a:r>
              <a:rPr lang="en-US" sz="2000" dirty="0">
                <a:latin typeface="Arial Regular"/>
                <a:cs typeface="Arial"/>
              </a:rPr>
              <a:t>•  2018 Average gift goal: $XXX</a:t>
            </a:r>
          </a:p>
        </p:txBody>
      </p:sp>
      <p:pic>
        <p:nvPicPr>
          <p:cNvPr id="8" name="Picture 7" descr="Corner (yellow).jpg">
            <a:extLst>
              <a:ext uri="{FF2B5EF4-FFF2-40B4-BE49-F238E27FC236}">
                <a16:creationId xmlns:a16="http://schemas.microsoft.com/office/drawing/2014/main" id="{4D3B5693-5BA4-0C48-BFAB-946BE62FB2D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1482" y="465150"/>
            <a:ext cx="867313" cy="881502"/>
          </a:xfrm>
          <a:prstGeom prst="rect">
            <a:avLst/>
          </a:prstGeom>
        </p:spPr>
      </p:pic>
      <p:sp>
        <p:nvSpPr>
          <p:cNvPr id="7" name="TextBox 6"/>
          <p:cNvSpPr txBox="1"/>
          <p:nvPr/>
        </p:nvSpPr>
        <p:spPr>
          <a:xfrm>
            <a:off x="747719" y="725628"/>
            <a:ext cx="7970455" cy="515526"/>
          </a:xfrm>
          <a:prstGeom prst="rect">
            <a:avLst/>
          </a:prstGeom>
          <a:noFill/>
          <a:ln>
            <a:noFill/>
          </a:ln>
        </p:spPr>
        <p:txBody>
          <a:bodyPr wrap="square" rtlCol="0">
            <a:spAutoFit/>
          </a:bodyPr>
          <a:lstStyle/>
          <a:p>
            <a:pPr>
              <a:lnSpc>
                <a:spcPct val="90000"/>
              </a:lnSpc>
            </a:pPr>
            <a:r>
              <a:rPr lang="en-US" sz="3000" b="1" dirty="0">
                <a:solidFill>
                  <a:srgbClr val="254689"/>
                </a:solidFill>
                <a:latin typeface="Arial Regular"/>
                <a:cs typeface="Arial"/>
              </a:rPr>
              <a:t>2018-19 CAMPAIGN GOALS</a:t>
            </a:r>
          </a:p>
        </p:txBody>
      </p:sp>
    </p:spTree>
    <p:extLst>
      <p:ext uri="{BB962C8B-B14F-4D97-AF65-F5344CB8AC3E}">
        <p14:creationId xmlns:p14="http://schemas.microsoft.com/office/powerpoint/2010/main" val="3497981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pic>
        <p:nvPicPr>
          <p:cNvPr id="9" name="Picture 8" descr="Corner (yellow).jpg">
            <a:extLst>
              <a:ext uri="{FF2B5EF4-FFF2-40B4-BE49-F238E27FC236}">
                <a16:creationId xmlns:a16="http://schemas.microsoft.com/office/drawing/2014/main" id="{D8D64176-FDC4-D142-8609-4DEF8A6AA7B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4401" y="422232"/>
            <a:ext cx="867313" cy="881502"/>
          </a:xfrm>
          <a:prstGeom prst="rect">
            <a:avLst/>
          </a:prstGeom>
        </p:spPr>
      </p:pic>
      <p:sp>
        <p:nvSpPr>
          <p:cNvPr id="7" name="TextBox 6"/>
          <p:cNvSpPr txBox="1"/>
          <p:nvPr/>
        </p:nvSpPr>
        <p:spPr>
          <a:xfrm>
            <a:off x="770133" y="695744"/>
            <a:ext cx="7073608" cy="769441"/>
          </a:xfrm>
          <a:prstGeom prst="rect">
            <a:avLst/>
          </a:prstGeom>
          <a:noFill/>
          <a:ln>
            <a:noFill/>
          </a:ln>
        </p:spPr>
        <p:txBody>
          <a:bodyPr wrap="square" rtlCol="0">
            <a:spAutoFit/>
          </a:bodyPr>
          <a:lstStyle/>
          <a:p>
            <a:pPr>
              <a:lnSpc>
                <a:spcPct val="90000"/>
              </a:lnSpc>
            </a:pPr>
            <a:r>
              <a:rPr lang="en-US" sz="4800" b="1" dirty="0">
                <a:solidFill>
                  <a:srgbClr val="134089"/>
                </a:solidFill>
                <a:latin typeface="Arial Regular"/>
                <a:cs typeface="Arial"/>
              </a:rPr>
              <a:t>THANK YOU</a:t>
            </a:r>
            <a:r>
              <a:rPr lang="en-US" sz="4800" dirty="0">
                <a:solidFill>
                  <a:srgbClr val="134089"/>
                </a:solidFill>
                <a:latin typeface="Arial Regular"/>
                <a:cs typeface="Arial"/>
              </a:rPr>
              <a:t>!</a:t>
            </a:r>
          </a:p>
        </p:txBody>
      </p:sp>
      <p:pic>
        <p:nvPicPr>
          <p:cNvPr id="10" name="Picture 9" descr="UWSEM logo (color) 2017.jpg">
            <a:extLst>
              <a:ext uri="{FF2B5EF4-FFF2-40B4-BE49-F238E27FC236}">
                <a16:creationId xmlns:a16="http://schemas.microsoft.com/office/drawing/2014/main" id="{731B7013-EDBA-A241-99B0-4755DC75D8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3256" y="1731658"/>
            <a:ext cx="3792073" cy="2612316"/>
          </a:xfrm>
          <a:prstGeom prst="rect">
            <a:avLst/>
          </a:prstGeom>
        </p:spPr>
      </p:pic>
    </p:spTree>
    <p:extLst>
      <p:ext uri="{BB962C8B-B14F-4D97-AF65-F5344CB8AC3E}">
        <p14:creationId xmlns:p14="http://schemas.microsoft.com/office/powerpoint/2010/main" val="3529394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11" name="TextBox 10"/>
          <p:cNvSpPr txBox="1"/>
          <p:nvPr/>
        </p:nvSpPr>
        <p:spPr>
          <a:xfrm>
            <a:off x="0" y="1167436"/>
            <a:ext cx="9143999" cy="1065676"/>
          </a:xfrm>
          <a:prstGeom prst="rect">
            <a:avLst/>
          </a:prstGeom>
          <a:noFill/>
          <a:ln>
            <a:noFill/>
          </a:ln>
        </p:spPr>
        <p:txBody>
          <a:bodyPr wrap="square" rtlCol="0">
            <a:spAutoFit/>
          </a:bodyPr>
          <a:lstStyle/>
          <a:p>
            <a:pPr algn="ctr">
              <a:lnSpc>
                <a:spcPct val="90000"/>
              </a:lnSpc>
            </a:pPr>
            <a:r>
              <a:rPr lang="en-US" sz="6900" b="1" dirty="0">
                <a:solidFill>
                  <a:srgbClr val="274B94"/>
                </a:solidFill>
                <a:latin typeface="Arial" panose="020B0604020202020204" pitchFamily="34" charset="0"/>
                <a:cs typeface="Arial" panose="020B0604020202020204" pitchFamily="34" charset="0"/>
              </a:rPr>
              <a:t>WE LIVE UNITED</a:t>
            </a:r>
          </a:p>
        </p:txBody>
      </p:sp>
      <p:sp>
        <p:nvSpPr>
          <p:cNvPr id="16" name="TextBox 15"/>
          <p:cNvSpPr txBox="1"/>
          <p:nvPr/>
        </p:nvSpPr>
        <p:spPr>
          <a:xfrm>
            <a:off x="0" y="2320447"/>
            <a:ext cx="9144000" cy="830997"/>
          </a:xfrm>
          <a:prstGeom prst="rect">
            <a:avLst/>
          </a:prstGeom>
          <a:noFill/>
        </p:spPr>
        <p:txBody>
          <a:bodyPr wrap="square" rtlCol="0">
            <a:spAutoFit/>
          </a:bodyPr>
          <a:lstStyle/>
          <a:p>
            <a:pPr algn="ctr"/>
            <a:r>
              <a:rPr lang="en-US" sz="2400" b="1" dirty="0">
                <a:solidFill>
                  <a:srgbClr val="274B94"/>
                </a:solidFill>
                <a:latin typeface="Arial" panose="020B0604020202020204" pitchFamily="34" charset="0"/>
                <a:cs typeface="Arial" panose="020B0604020202020204" pitchFamily="34" charset="0"/>
              </a:rPr>
              <a:t>FOR UNIVERSAL SUCCESS AND PROSPERITY </a:t>
            </a:r>
          </a:p>
          <a:p>
            <a:pPr algn="ctr"/>
            <a:r>
              <a:rPr lang="en-US" sz="2400" b="1" dirty="0">
                <a:solidFill>
                  <a:srgbClr val="274B94"/>
                </a:solidFill>
                <a:latin typeface="Arial" panose="020B0604020202020204" pitchFamily="34" charset="0"/>
                <a:cs typeface="Arial" panose="020B0604020202020204" pitchFamily="34" charset="0"/>
              </a:rPr>
              <a:t>IN SOUTHEASTERN MICHIGAN</a:t>
            </a:r>
          </a:p>
        </p:txBody>
      </p:sp>
      <p:cxnSp>
        <p:nvCxnSpPr>
          <p:cNvPr id="18" name="Straight Connector 17"/>
          <p:cNvCxnSpPr/>
          <p:nvPr/>
        </p:nvCxnSpPr>
        <p:spPr>
          <a:xfrm>
            <a:off x="614765" y="2237008"/>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782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13" name="TextBox 12"/>
          <p:cNvSpPr txBox="1"/>
          <p:nvPr/>
        </p:nvSpPr>
        <p:spPr>
          <a:xfrm>
            <a:off x="259744" y="1659412"/>
            <a:ext cx="2438400" cy="461665"/>
          </a:xfrm>
          <a:prstGeom prst="rect">
            <a:avLst/>
          </a:prstGeom>
          <a:noFill/>
        </p:spPr>
        <p:txBody>
          <a:bodyPr wrap="square" rtlCol="0">
            <a:spAutoFit/>
          </a:bodyPr>
          <a:lstStyle/>
          <a:p>
            <a:pPr algn="ctr"/>
            <a:r>
              <a:rPr lang="en-US" sz="1200" b="1" dirty="0">
                <a:solidFill>
                  <a:srgbClr val="FFA000"/>
                </a:solidFill>
                <a:latin typeface="Arial" panose="020B0604020202020204" pitchFamily="34" charset="0"/>
                <a:cs typeface="Arial" panose="020B0604020202020204" pitchFamily="34" charset="0"/>
              </a:rPr>
              <a:t>WE IDENTIFY </a:t>
            </a:r>
            <a:br>
              <a:rPr lang="en-US" sz="1200" b="1" dirty="0">
                <a:latin typeface="Arial" panose="020B0604020202020204" pitchFamily="34" charset="0"/>
                <a:cs typeface="Arial" panose="020B0604020202020204" pitchFamily="34" charset="0"/>
              </a:rPr>
            </a:br>
            <a:r>
              <a:rPr lang="en-US" sz="1200" b="1" dirty="0">
                <a:solidFill>
                  <a:srgbClr val="134089"/>
                </a:solidFill>
                <a:latin typeface="Arial" panose="020B0604020202020204" pitchFamily="34" charset="0"/>
                <a:cs typeface="Arial" panose="020B0604020202020204" pitchFamily="34" charset="0"/>
              </a:rPr>
              <a:t>BROKEN SYSTEMS </a:t>
            </a:r>
          </a:p>
        </p:txBody>
      </p:sp>
      <p:sp>
        <p:nvSpPr>
          <p:cNvPr id="14" name="TextBox 13"/>
          <p:cNvSpPr txBox="1"/>
          <p:nvPr/>
        </p:nvSpPr>
        <p:spPr>
          <a:xfrm>
            <a:off x="2371698" y="1659412"/>
            <a:ext cx="2509520" cy="461665"/>
          </a:xfrm>
          <a:prstGeom prst="rect">
            <a:avLst/>
          </a:prstGeom>
          <a:noFill/>
        </p:spPr>
        <p:txBody>
          <a:bodyPr wrap="square" rtlCol="0">
            <a:spAutoFit/>
          </a:bodyPr>
          <a:lstStyle/>
          <a:p>
            <a:pPr algn="ctr"/>
            <a:r>
              <a:rPr lang="en-US" sz="1200" b="1" dirty="0">
                <a:solidFill>
                  <a:srgbClr val="FFA000"/>
                </a:solidFill>
                <a:latin typeface="Arial" panose="020B0604020202020204" pitchFamily="34" charset="0"/>
                <a:cs typeface="Arial" panose="020B0604020202020204" pitchFamily="34" charset="0"/>
              </a:rPr>
              <a:t>WE DEVELOP </a:t>
            </a:r>
            <a:br>
              <a:rPr lang="en-US" sz="1200" b="1" dirty="0">
                <a:latin typeface="Arial" panose="020B0604020202020204" pitchFamily="34" charset="0"/>
                <a:cs typeface="Arial" panose="020B0604020202020204" pitchFamily="34" charset="0"/>
              </a:rPr>
            </a:br>
            <a:r>
              <a:rPr lang="en-US" sz="1200" b="1" dirty="0">
                <a:solidFill>
                  <a:srgbClr val="134089"/>
                </a:solidFill>
                <a:latin typeface="Arial" panose="020B0604020202020204" pitchFamily="34" charset="0"/>
                <a:cs typeface="Arial" panose="020B0604020202020204" pitchFamily="34" charset="0"/>
              </a:rPr>
              <a:t>SOLUTIONS</a:t>
            </a:r>
          </a:p>
        </p:txBody>
      </p:sp>
      <p:sp>
        <p:nvSpPr>
          <p:cNvPr id="15" name="TextBox 14"/>
          <p:cNvSpPr txBox="1"/>
          <p:nvPr/>
        </p:nvSpPr>
        <p:spPr>
          <a:xfrm>
            <a:off x="4371892" y="1628932"/>
            <a:ext cx="2509520" cy="461665"/>
          </a:xfrm>
          <a:prstGeom prst="rect">
            <a:avLst/>
          </a:prstGeom>
          <a:noFill/>
        </p:spPr>
        <p:txBody>
          <a:bodyPr wrap="square" rtlCol="0">
            <a:spAutoFit/>
          </a:bodyPr>
          <a:lstStyle/>
          <a:p>
            <a:pPr algn="ctr"/>
            <a:r>
              <a:rPr lang="en-US" sz="1200" b="1" dirty="0">
                <a:solidFill>
                  <a:srgbClr val="FFA000"/>
                </a:solidFill>
                <a:latin typeface="Arial" panose="020B0604020202020204" pitchFamily="34" charset="0"/>
                <a:cs typeface="Arial" panose="020B0604020202020204" pitchFamily="34" charset="0"/>
              </a:rPr>
              <a:t>WE BRING</a:t>
            </a:r>
            <a:br>
              <a:rPr lang="en-US" sz="1200" b="1" dirty="0">
                <a:latin typeface="Arial" panose="020B0604020202020204" pitchFamily="34" charset="0"/>
                <a:cs typeface="Arial" panose="020B0604020202020204" pitchFamily="34" charset="0"/>
              </a:rPr>
            </a:br>
            <a:r>
              <a:rPr lang="en-US" sz="1200" b="1" dirty="0">
                <a:solidFill>
                  <a:srgbClr val="134089"/>
                </a:solidFill>
                <a:latin typeface="Arial" panose="020B0604020202020204" pitchFamily="34" charset="0"/>
                <a:cs typeface="Arial" panose="020B0604020202020204" pitchFamily="34" charset="0"/>
              </a:rPr>
              <a:t>PEOPLE TOGETHER</a:t>
            </a:r>
          </a:p>
        </p:txBody>
      </p:sp>
      <p:sp>
        <p:nvSpPr>
          <p:cNvPr id="16" name="TextBox 15"/>
          <p:cNvSpPr txBox="1"/>
          <p:nvPr/>
        </p:nvSpPr>
        <p:spPr>
          <a:xfrm>
            <a:off x="6436062" y="1623392"/>
            <a:ext cx="2509520" cy="461665"/>
          </a:xfrm>
          <a:prstGeom prst="rect">
            <a:avLst/>
          </a:prstGeom>
          <a:noFill/>
        </p:spPr>
        <p:txBody>
          <a:bodyPr wrap="square" rtlCol="0">
            <a:spAutoFit/>
          </a:bodyPr>
          <a:lstStyle/>
          <a:p>
            <a:pPr algn="ctr"/>
            <a:r>
              <a:rPr lang="en-US" sz="1200" b="1" dirty="0">
                <a:solidFill>
                  <a:srgbClr val="FFA000"/>
                </a:solidFill>
                <a:latin typeface="Arial" panose="020B0604020202020204" pitchFamily="34" charset="0"/>
                <a:cs typeface="Arial" panose="020B0604020202020204" pitchFamily="34" charset="0"/>
              </a:rPr>
              <a:t>WE CHANGE LIVES</a:t>
            </a:r>
            <a:endParaRPr lang="en-US" sz="1200" b="1" dirty="0">
              <a:solidFill>
                <a:srgbClr val="134089"/>
              </a:solidFill>
              <a:latin typeface="Arial" panose="020B0604020202020204" pitchFamily="34" charset="0"/>
              <a:cs typeface="Arial" panose="020B0604020202020204" pitchFamily="34" charset="0"/>
            </a:endParaRPr>
          </a:p>
          <a:p>
            <a:pPr algn="ctr"/>
            <a:r>
              <a:rPr lang="en-US" sz="1200" b="1" dirty="0">
                <a:solidFill>
                  <a:srgbClr val="134089"/>
                </a:solidFill>
                <a:latin typeface="Arial" panose="020B0604020202020204" pitchFamily="34" charset="0"/>
                <a:cs typeface="Arial" panose="020B0604020202020204" pitchFamily="34" charset="0"/>
              </a:rPr>
              <a:t>FOR THE BETTER</a:t>
            </a:r>
          </a:p>
        </p:txBody>
      </p:sp>
      <p:sp>
        <p:nvSpPr>
          <p:cNvPr id="19" name="TextBox 18"/>
          <p:cNvSpPr txBox="1"/>
          <p:nvPr/>
        </p:nvSpPr>
        <p:spPr>
          <a:xfrm>
            <a:off x="422304" y="3251112"/>
            <a:ext cx="2174240" cy="923330"/>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We identify the root causes of longstanding challenges in education, employment and health systems, and use innovation to maximize resources and strengthen institutions to better serve our community.</a:t>
            </a:r>
          </a:p>
        </p:txBody>
      </p:sp>
      <p:sp>
        <p:nvSpPr>
          <p:cNvPr id="20" name="TextBox 19"/>
          <p:cNvSpPr txBox="1"/>
          <p:nvPr/>
        </p:nvSpPr>
        <p:spPr>
          <a:xfrm>
            <a:off x="2596544" y="3251112"/>
            <a:ext cx="1954542" cy="1354217"/>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We research the institutions providing public services and work to make them better. </a:t>
            </a:r>
          </a:p>
          <a:p>
            <a:pPr algn="ctr"/>
            <a:endParaRPr lang="en-US" sz="900" dirty="0">
              <a:latin typeface="Arial" panose="020B0604020202020204" pitchFamily="34" charset="0"/>
              <a:cs typeface="Arial" panose="020B0604020202020204" pitchFamily="34" charset="0"/>
            </a:endParaRPr>
          </a:p>
          <a:p>
            <a:pPr algn="ctr"/>
            <a:r>
              <a:rPr lang="en-US" sz="900" dirty="0">
                <a:latin typeface="Arial" panose="020B0604020202020204" pitchFamily="34" charset="0"/>
                <a:cs typeface="Arial" panose="020B0604020202020204" pitchFamily="34" charset="0"/>
              </a:rPr>
              <a:t>We work to make sure people have their basic needs met when an emergency strikes, while also creating access to opportunities for a better </a:t>
            </a:r>
            <a:r>
              <a:rPr lang="en-US" sz="1000" dirty="0">
                <a:latin typeface="Arial" panose="020B0604020202020204" pitchFamily="34" charset="0"/>
                <a:cs typeface="Arial" panose="020B0604020202020204" pitchFamily="34" charset="0"/>
              </a:rPr>
              <a:t>life. </a:t>
            </a:r>
          </a:p>
        </p:txBody>
      </p:sp>
      <p:sp>
        <p:nvSpPr>
          <p:cNvPr id="21" name="TextBox 20"/>
          <p:cNvSpPr txBox="1"/>
          <p:nvPr/>
        </p:nvSpPr>
        <p:spPr>
          <a:xfrm>
            <a:off x="4651435" y="3251112"/>
            <a:ext cx="1987903" cy="1200329"/>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For more than 100 years, we have worked collectively with nonprofit, for-profit and government agencies to accomplish what no entity can do alone.</a:t>
            </a:r>
          </a:p>
          <a:p>
            <a:pPr algn="ct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You can join our mission by giving, advocating and volunteering.</a:t>
            </a:r>
          </a:p>
        </p:txBody>
      </p:sp>
      <p:sp>
        <p:nvSpPr>
          <p:cNvPr id="22" name="TextBox 21"/>
          <p:cNvSpPr txBox="1"/>
          <p:nvPr/>
        </p:nvSpPr>
        <p:spPr>
          <a:xfrm>
            <a:off x="6742266" y="3251112"/>
            <a:ext cx="2050936" cy="646331"/>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When we unite behind a common cause, with a common vision, lives are improved and our community is stronger.</a:t>
            </a:r>
          </a:p>
        </p:txBody>
      </p:sp>
      <p:pic>
        <p:nvPicPr>
          <p:cNvPr id="26" name="Picture 25" descr="Corner (yellow).jpg">
            <a:extLst>
              <a:ext uri="{FF2B5EF4-FFF2-40B4-BE49-F238E27FC236}">
                <a16:creationId xmlns:a16="http://schemas.microsoft.com/office/drawing/2014/main" id="{1010E96F-5D4A-1F41-8342-BE4512C089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7417" y="428725"/>
            <a:ext cx="867313" cy="881502"/>
          </a:xfrm>
          <a:prstGeom prst="rect">
            <a:avLst/>
          </a:prstGeom>
        </p:spPr>
      </p:pic>
      <p:sp>
        <p:nvSpPr>
          <p:cNvPr id="27" name="TextBox 26">
            <a:extLst>
              <a:ext uri="{FF2B5EF4-FFF2-40B4-BE49-F238E27FC236}">
                <a16:creationId xmlns:a16="http://schemas.microsoft.com/office/drawing/2014/main" id="{3C93A90B-F7C2-E846-885C-785F56D02A5B}"/>
              </a:ext>
            </a:extLst>
          </p:cNvPr>
          <p:cNvSpPr txBox="1"/>
          <p:nvPr/>
        </p:nvSpPr>
        <p:spPr>
          <a:xfrm>
            <a:off x="731003" y="699868"/>
            <a:ext cx="7073608" cy="769441"/>
          </a:xfrm>
          <a:prstGeom prst="rect">
            <a:avLst/>
          </a:prstGeom>
          <a:noFill/>
          <a:ln>
            <a:noFill/>
          </a:ln>
        </p:spPr>
        <p:txBody>
          <a:bodyPr wrap="square" rtlCol="0">
            <a:spAutoFit/>
          </a:bodyPr>
          <a:lstStyle/>
          <a:p>
            <a:pPr>
              <a:lnSpc>
                <a:spcPct val="90000"/>
              </a:lnSpc>
            </a:pPr>
            <a:r>
              <a:rPr lang="en-US" sz="4800" b="1" dirty="0">
                <a:solidFill>
                  <a:srgbClr val="134089"/>
                </a:solidFill>
                <a:latin typeface="Arial Regular"/>
                <a:cs typeface="Arial"/>
              </a:rPr>
              <a:t>WHAT WE DO</a:t>
            </a:r>
          </a:p>
        </p:txBody>
      </p:sp>
      <p:pic>
        <p:nvPicPr>
          <p:cNvPr id="8" name="Picture 7">
            <a:extLst>
              <a:ext uri="{FF2B5EF4-FFF2-40B4-BE49-F238E27FC236}">
                <a16:creationId xmlns:a16="http://schemas.microsoft.com/office/drawing/2014/main" id="{FF26B496-F03A-2C4D-91B9-216954BCBA9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7080" y="2218395"/>
            <a:ext cx="1835425" cy="870256"/>
          </a:xfrm>
          <a:prstGeom prst="rect">
            <a:avLst/>
          </a:prstGeom>
        </p:spPr>
      </p:pic>
      <p:pic>
        <p:nvPicPr>
          <p:cNvPr id="10" name="Picture 9">
            <a:extLst>
              <a:ext uri="{FF2B5EF4-FFF2-40B4-BE49-F238E27FC236}">
                <a16:creationId xmlns:a16="http://schemas.microsoft.com/office/drawing/2014/main" id="{79ACDF7C-6462-844E-B967-4400906313B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35080" y="2232940"/>
            <a:ext cx="1558224" cy="762051"/>
          </a:xfrm>
          <a:prstGeom prst="rect">
            <a:avLst/>
          </a:prstGeom>
        </p:spPr>
      </p:pic>
      <p:pic>
        <p:nvPicPr>
          <p:cNvPr id="12" name="Picture 11">
            <a:extLst>
              <a:ext uri="{FF2B5EF4-FFF2-40B4-BE49-F238E27FC236}">
                <a16:creationId xmlns:a16="http://schemas.microsoft.com/office/drawing/2014/main" id="{8FCF0A87-1154-5C4F-B72D-3213B4B6E6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48308" y="2151557"/>
            <a:ext cx="1857492" cy="962704"/>
          </a:xfrm>
          <a:prstGeom prst="rect">
            <a:avLst/>
          </a:prstGeom>
        </p:spPr>
      </p:pic>
      <p:pic>
        <p:nvPicPr>
          <p:cNvPr id="18" name="Picture 17">
            <a:extLst>
              <a:ext uri="{FF2B5EF4-FFF2-40B4-BE49-F238E27FC236}">
                <a16:creationId xmlns:a16="http://schemas.microsoft.com/office/drawing/2014/main" id="{D8DCC1BE-5603-904E-8A17-31BA54AF093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705601" y="2299609"/>
            <a:ext cx="1933291" cy="641815"/>
          </a:xfrm>
          <a:prstGeom prst="rect">
            <a:avLst/>
          </a:prstGeom>
        </p:spPr>
      </p:pic>
    </p:spTree>
    <p:extLst>
      <p:ext uri="{BB962C8B-B14F-4D97-AF65-F5344CB8AC3E}">
        <p14:creationId xmlns:p14="http://schemas.microsoft.com/office/powerpoint/2010/main" val="132867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2" name="TextBox 1"/>
          <p:cNvSpPr txBox="1"/>
          <p:nvPr/>
        </p:nvSpPr>
        <p:spPr>
          <a:xfrm>
            <a:off x="455107" y="1730485"/>
            <a:ext cx="3741755" cy="1692771"/>
          </a:xfrm>
          <a:prstGeom prst="rect">
            <a:avLst/>
          </a:prstGeom>
          <a:noFill/>
        </p:spPr>
        <p:txBody>
          <a:bodyPr wrap="square" rtlCol="0">
            <a:spAutoFit/>
          </a:bodyPr>
          <a:lstStyle/>
          <a:p>
            <a:r>
              <a:rPr lang="en-US" sz="1300" dirty="0">
                <a:latin typeface="Arial" panose="020B0604020202020204" pitchFamily="34" charset="0"/>
                <a:cs typeface="Arial" panose="020B0604020202020204" pitchFamily="34" charset="0"/>
              </a:rPr>
              <a:t>Our community impact work is rooted in helping individuals access opportunities so they can provide for themselves and their families.</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Our focus areas — Education, Economic Prosperity and Health — are interconnected, helping people in all stages of life achieve a better future.</a:t>
            </a:r>
          </a:p>
        </p:txBody>
      </p:sp>
      <p:pic>
        <p:nvPicPr>
          <p:cNvPr id="8" name="Picture 7">
            <a:extLst>
              <a:ext uri="{FF2B5EF4-FFF2-40B4-BE49-F238E27FC236}">
                <a16:creationId xmlns:a16="http://schemas.microsoft.com/office/drawing/2014/main" id="{B970897C-E904-424E-9E94-A55B00CDF3CB}"/>
              </a:ext>
            </a:extLst>
          </p:cNvPr>
          <p:cNvPicPr>
            <a:picLocks noChangeAspect="1"/>
          </p:cNvPicPr>
          <p:nvPr/>
        </p:nvPicPr>
        <p:blipFill>
          <a:blip r:embed="rId2"/>
          <a:stretch>
            <a:fillRect/>
          </a:stretch>
        </p:blipFill>
        <p:spPr>
          <a:xfrm>
            <a:off x="4404489" y="1803372"/>
            <a:ext cx="4268222" cy="2510719"/>
          </a:xfrm>
          <a:prstGeom prst="rect">
            <a:avLst/>
          </a:prstGeom>
        </p:spPr>
      </p:pic>
      <p:pic>
        <p:nvPicPr>
          <p:cNvPr id="9" name="Picture 8" descr="Corner (yellow).jpg">
            <a:extLst>
              <a:ext uri="{FF2B5EF4-FFF2-40B4-BE49-F238E27FC236}">
                <a16:creationId xmlns:a16="http://schemas.microsoft.com/office/drawing/2014/main" id="{AFF635CC-17BA-A24F-B5BE-7EDA9F67A3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1483" y="455808"/>
            <a:ext cx="867313" cy="881502"/>
          </a:xfrm>
          <a:prstGeom prst="rect">
            <a:avLst/>
          </a:prstGeom>
        </p:spPr>
      </p:pic>
      <p:sp>
        <p:nvSpPr>
          <p:cNvPr id="7" name="TextBox 6"/>
          <p:cNvSpPr txBox="1"/>
          <p:nvPr/>
        </p:nvSpPr>
        <p:spPr>
          <a:xfrm>
            <a:off x="770133" y="695744"/>
            <a:ext cx="7073608" cy="769441"/>
          </a:xfrm>
          <a:prstGeom prst="rect">
            <a:avLst/>
          </a:prstGeom>
          <a:noFill/>
          <a:ln>
            <a:noFill/>
          </a:ln>
        </p:spPr>
        <p:txBody>
          <a:bodyPr wrap="square" rtlCol="0">
            <a:spAutoFit/>
          </a:bodyPr>
          <a:lstStyle/>
          <a:p>
            <a:pPr>
              <a:lnSpc>
                <a:spcPct val="90000"/>
              </a:lnSpc>
            </a:pPr>
            <a:r>
              <a:rPr lang="en-US" sz="4800" b="1" dirty="0">
                <a:solidFill>
                  <a:srgbClr val="134089"/>
                </a:solidFill>
                <a:latin typeface="Arial" panose="020B0604020202020204" pitchFamily="34" charset="0"/>
                <a:cs typeface="Arial" panose="020B0604020202020204" pitchFamily="34" charset="0"/>
              </a:rPr>
              <a:t>WHY LIVE UNITED</a:t>
            </a:r>
          </a:p>
        </p:txBody>
      </p:sp>
    </p:spTree>
    <p:extLst>
      <p:ext uri="{BB962C8B-B14F-4D97-AF65-F5344CB8AC3E}">
        <p14:creationId xmlns:p14="http://schemas.microsoft.com/office/powerpoint/2010/main" val="225782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34089"/>
              </a:solidFill>
            </a:endParaRPr>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11" name="TextBox 10"/>
          <p:cNvSpPr txBox="1"/>
          <p:nvPr/>
        </p:nvSpPr>
        <p:spPr>
          <a:xfrm>
            <a:off x="1164970" y="1953288"/>
            <a:ext cx="1606484" cy="338554"/>
          </a:xfrm>
          <a:prstGeom prst="rect">
            <a:avLst/>
          </a:prstGeom>
          <a:noFill/>
        </p:spPr>
        <p:txBody>
          <a:bodyPr wrap="square" rtlCol="0">
            <a:spAutoFit/>
          </a:bodyPr>
          <a:lstStyle/>
          <a:p>
            <a:pPr algn="ctr"/>
            <a:r>
              <a:rPr lang="en-US" sz="1600" b="1" dirty="0">
                <a:solidFill>
                  <a:srgbClr val="FFA000"/>
                </a:solidFill>
                <a:latin typeface="Arial" panose="020B0604020202020204" pitchFamily="34" charset="0"/>
                <a:cs typeface="Arial" panose="020B0604020202020204" pitchFamily="34" charset="0"/>
              </a:rPr>
              <a:t>EDUCATION</a:t>
            </a:r>
            <a:endParaRPr lang="en-US" sz="1600" b="1" dirty="0">
              <a:solidFill>
                <a:srgbClr val="134089"/>
              </a:solidFill>
              <a:latin typeface="Arial" panose="020B0604020202020204" pitchFamily="34" charset="0"/>
              <a:cs typeface="Arial" panose="020B0604020202020204" pitchFamily="34" charset="0"/>
            </a:endParaRPr>
          </a:p>
        </p:txBody>
      </p:sp>
      <p:sp>
        <p:nvSpPr>
          <p:cNvPr id="12" name="TextBox 11"/>
          <p:cNvSpPr txBox="1"/>
          <p:nvPr/>
        </p:nvSpPr>
        <p:spPr>
          <a:xfrm>
            <a:off x="3057467" y="1953288"/>
            <a:ext cx="2830285" cy="338554"/>
          </a:xfrm>
          <a:prstGeom prst="rect">
            <a:avLst/>
          </a:prstGeom>
          <a:noFill/>
        </p:spPr>
        <p:txBody>
          <a:bodyPr wrap="square" rtlCol="0">
            <a:spAutoFit/>
          </a:bodyPr>
          <a:lstStyle/>
          <a:p>
            <a:pPr algn="ctr"/>
            <a:r>
              <a:rPr lang="en-US" sz="1600" b="1" dirty="0">
                <a:solidFill>
                  <a:srgbClr val="FFA000"/>
                </a:solidFill>
                <a:latin typeface="Arial" panose="020B0604020202020204" pitchFamily="34" charset="0"/>
                <a:cs typeface="Arial" panose="020B0604020202020204" pitchFamily="34" charset="0"/>
              </a:rPr>
              <a:t>ECONOMIC PROSPERITY </a:t>
            </a:r>
            <a:endParaRPr lang="en-US" sz="1600" b="1" dirty="0">
              <a:solidFill>
                <a:srgbClr val="134089"/>
              </a:solidFill>
              <a:latin typeface="Arial" panose="020B0604020202020204" pitchFamily="34" charset="0"/>
              <a:cs typeface="Arial" panose="020B0604020202020204" pitchFamily="34" charset="0"/>
            </a:endParaRPr>
          </a:p>
        </p:txBody>
      </p:sp>
      <p:sp>
        <p:nvSpPr>
          <p:cNvPr id="13" name="TextBox 12"/>
          <p:cNvSpPr txBox="1"/>
          <p:nvPr/>
        </p:nvSpPr>
        <p:spPr>
          <a:xfrm>
            <a:off x="6158816" y="1953288"/>
            <a:ext cx="1606484" cy="338554"/>
          </a:xfrm>
          <a:prstGeom prst="rect">
            <a:avLst/>
          </a:prstGeom>
          <a:noFill/>
        </p:spPr>
        <p:txBody>
          <a:bodyPr wrap="square" rtlCol="0">
            <a:spAutoFit/>
          </a:bodyPr>
          <a:lstStyle/>
          <a:p>
            <a:pPr algn="ctr"/>
            <a:r>
              <a:rPr lang="en-US" sz="1600" b="1" dirty="0">
                <a:solidFill>
                  <a:srgbClr val="FFA000"/>
                </a:solidFill>
                <a:latin typeface="Arial" panose="020B0604020202020204" pitchFamily="34" charset="0"/>
                <a:cs typeface="Arial" panose="020B0604020202020204" pitchFamily="34" charset="0"/>
              </a:rPr>
              <a:t>HEALTH</a:t>
            </a:r>
            <a:endParaRPr lang="en-US" sz="1600" b="1" dirty="0">
              <a:solidFill>
                <a:srgbClr val="134089"/>
              </a:solidFill>
              <a:latin typeface="Arial" panose="020B0604020202020204" pitchFamily="34" charset="0"/>
              <a:cs typeface="Arial" panose="020B0604020202020204" pitchFamily="34" charset="0"/>
            </a:endParaRPr>
          </a:p>
        </p:txBody>
      </p:sp>
      <p:pic>
        <p:nvPicPr>
          <p:cNvPr id="17" name="Picture 16" descr="Corner (yellow).jpg">
            <a:extLst>
              <a:ext uri="{FF2B5EF4-FFF2-40B4-BE49-F238E27FC236}">
                <a16:creationId xmlns:a16="http://schemas.microsoft.com/office/drawing/2014/main" id="{6DF7EEE0-FD15-5041-B63D-C37F6BCB959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1483" y="455808"/>
            <a:ext cx="867313" cy="881502"/>
          </a:xfrm>
          <a:prstGeom prst="rect">
            <a:avLst/>
          </a:prstGeom>
        </p:spPr>
      </p:pic>
      <p:sp>
        <p:nvSpPr>
          <p:cNvPr id="7" name="TextBox 6"/>
          <p:cNvSpPr txBox="1"/>
          <p:nvPr/>
        </p:nvSpPr>
        <p:spPr>
          <a:xfrm>
            <a:off x="770133" y="695744"/>
            <a:ext cx="7073608" cy="769441"/>
          </a:xfrm>
          <a:prstGeom prst="rect">
            <a:avLst/>
          </a:prstGeom>
          <a:noFill/>
          <a:ln>
            <a:noFill/>
          </a:ln>
        </p:spPr>
        <p:txBody>
          <a:bodyPr wrap="square" rtlCol="0">
            <a:spAutoFit/>
          </a:bodyPr>
          <a:lstStyle/>
          <a:p>
            <a:pPr>
              <a:lnSpc>
                <a:spcPct val="90000"/>
              </a:lnSpc>
            </a:pPr>
            <a:r>
              <a:rPr lang="en-US" sz="4800" b="1" dirty="0">
                <a:solidFill>
                  <a:srgbClr val="254689"/>
                </a:solidFill>
                <a:latin typeface="Arial Regular"/>
                <a:cs typeface="Arial"/>
              </a:rPr>
              <a:t>OUR FOCUS AREAS</a:t>
            </a:r>
          </a:p>
        </p:txBody>
      </p:sp>
      <p:pic>
        <p:nvPicPr>
          <p:cNvPr id="8" name="Picture 7">
            <a:extLst>
              <a:ext uri="{FF2B5EF4-FFF2-40B4-BE49-F238E27FC236}">
                <a16:creationId xmlns:a16="http://schemas.microsoft.com/office/drawing/2014/main" id="{844E2BEC-6566-4945-B172-7838B1C06670}"/>
              </a:ext>
            </a:extLst>
          </p:cNvPr>
          <p:cNvPicPr>
            <a:picLocks noChangeAspect="1"/>
          </p:cNvPicPr>
          <p:nvPr/>
        </p:nvPicPr>
        <p:blipFill>
          <a:blip r:embed="rId3"/>
          <a:stretch>
            <a:fillRect/>
          </a:stretch>
        </p:blipFill>
        <p:spPr>
          <a:xfrm>
            <a:off x="1054011" y="2347119"/>
            <a:ext cx="6798931" cy="1603376"/>
          </a:xfrm>
          <a:prstGeom prst="rect">
            <a:avLst/>
          </a:prstGeom>
        </p:spPr>
      </p:pic>
    </p:spTree>
    <p:extLst>
      <p:ext uri="{BB962C8B-B14F-4D97-AF65-F5344CB8AC3E}">
        <p14:creationId xmlns:p14="http://schemas.microsoft.com/office/powerpoint/2010/main" val="2257826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486235" y="546324"/>
            <a:ext cx="7073608" cy="656590"/>
          </a:xfrm>
          <a:prstGeom prst="rect">
            <a:avLst/>
          </a:prstGeom>
          <a:noFill/>
          <a:ln>
            <a:noFill/>
          </a:ln>
        </p:spPr>
        <p:txBody>
          <a:bodyPr wrap="square" rtlCol="0">
            <a:spAutoFit/>
          </a:bodyPr>
          <a:lstStyle/>
          <a:p>
            <a:pPr>
              <a:lnSpc>
                <a:spcPct val="90000"/>
              </a:lnSpc>
            </a:pPr>
            <a:r>
              <a:rPr lang="en-US" sz="4000" b="1" dirty="0">
                <a:solidFill>
                  <a:srgbClr val="254689"/>
                </a:solidFill>
                <a:latin typeface="Arial Regular"/>
                <a:cs typeface="Arial"/>
              </a:rPr>
              <a:t>EDUCATION</a:t>
            </a:r>
          </a:p>
        </p:txBody>
      </p:sp>
      <p:sp>
        <p:nvSpPr>
          <p:cNvPr id="2" name="TextBox 1"/>
          <p:cNvSpPr txBox="1"/>
          <p:nvPr/>
        </p:nvSpPr>
        <p:spPr>
          <a:xfrm>
            <a:off x="547526" y="1501566"/>
            <a:ext cx="3128003" cy="2492990"/>
          </a:xfrm>
          <a:prstGeom prst="rect">
            <a:avLst/>
          </a:prstGeom>
          <a:noFill/>
        </p:spPr>
        <p:txBody>
          <a:bodyPr wrap="square" rtlCol="0">
            <a:spAutoFit/>
          </a:bodyPr>
          <a:lstStyle/>
          <a:p>
            <a:r>
              <a:rPr lang="en-US" sz="1300" dirty="0">
                <a:latin typeface="Arial Regular"/>
                <a:cs typeface="Arial"/>
              </a:rPr>
              <a:t>Only 60 percent of children start kindergarten ready to succeed. In Detroit, 61 percent of students enroll in college within a year of graduating high school, but only 16 percent of them earn a degree within six years.</a:t>
            </a:r>
          </a:p>
          <a:p>
            <a:endParaRPr lang="en-US" sz="1300" dirty="0">
              <a:latin typeface="Arial Regular"/>
              <a:cs typeface="Arial"/>
            </a:endParaRPr>
          </a:p>
          <a:p>
            <a:r>
              <a:rPr lang="en-US" sz="1300" dirty="0">
                <a:latin typeface="Arial" panose="020B0604020202020204" pitchFamily="34" charset="0"/>
                <a:cs typeface="Arial" panose="020B0604020202020204" pitchFamily="34" charset="0"/>
              </a:rPr>
              <a:t>Our programs help new parents find care-giving resources, support childhood literacy and prepare high school students for college and a career.</a:t>
            </a:r>
          </a:p>
        </p:txBody>
      </p:sp>
      <p:cxnSp>
        <p:nvCxnSpPr>
          <p:cNvPr id="8" name="Straight Connector 7"/>
          <p:cNvCxnSpPr/>
          <p:nvPr/>
        </p:nvCxnSpPr>
        <p:spPr>
          <a:xfrm>
            <a:off x="614765" y="1202914"/>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16E7B97E-C158-4047-81BA-1B07B225AB6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75286" y="1525272"/>
            <a:ext cx="3736468" cy="2898984"/>
          </a:xfrm>
          <a:prstGeom prst="rect">
            <a:avLst/>
          </a:prstGeom>
        </p:spPr>
      </p:pic>
      <p:pic>
        <p:nvPicPr>
          <p:cNvPr id="12" name="Picture 11" descr="Circles.png">
            <a:extLst>
              <a:ext uri="{FF2B5EF4-FFF2-40B4-BE49-F238E27FC236}">
                <a16:creationId xmlns:a16="http://schemas.microsoft.com/office/drawing/2014/main" id="{DCB18155-39D0-6746-A590-7B26EDB9BE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08296" y="1704615"/>
            <a:ext cx="2495909" cy="2523953"/>
          </a:xfrm>
          <a:prstGeom prst="rect">
            <a:avLst/>
          </a:prstGeom>
        </p:spPr>
      </p:pic>
    </p:spTree>
    <p:extLst>
      <p:ext uri="{BB962C8B-B14F-4D97-AF65-F5344CB8AC3E}">
        <p14:creationId xmlns:p14="http://schemas.microsoft.com/office/powerpoint/2010/main" val="352939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486235" y="546324"/>
            <a:ext cx="7073608" cy="656590"/>
          </a:xfrm>
          <a:prstGeom prst="rect">
            <a:avLst/>
          </a:prstGeom>
          <a:noFill/>
          <a:ln>
            <a:noFill/>
          </a:ln>
        </p:spPr>
        <p:txBody>
          <a:bodyPr wrap="square" rtlCol="0">
            <a:spAutoFit/>
          </a:bodyPr>
          <a:lstStyle/>
          <a:p>
            <a:pPr>
              <a:lnSpc>
                <a:spcPct val="90000"/>
              </a:lnSpc>
            </a:pPr>
            <a:r>
              <a:rPr lang="en-US" sz="4000" b="1" dirty="0">
                <a:solidFill>
                  <a:srgbClr val="254689"/>
                </a:solidFill>
                <a:latin typeface="Arial Regular"/>
                <a:cs typeface="Arial"/>
              </a:rPr>
              <a:t>ECONOMIC PROSPERITY</a:t>
            </a:r>
          </a:p>
        </p:txBody>
      </p:sp>
      <p:sp>
        <p:nvSpPr>
          <p:cNvPr id="2" name="TextBox 1"/>
          <p:cNvSpPr txBox="1"/>
          <p:nvPr/>
        </p:nvSpPr>
        <p:spPr>
          <a:xfrm>
            <a:off x="547526" y="1501566"/>
            <a:ext cx="3367238" cy="2092881"/>
          </a:xfrm>
          <a:prstGeom prst="rect">
            <a:avLst/>
          </a:prstGeom>
          <a:noFill/>
        </p:spPr>
        <p:txBody>
          <a:bodyPr wrap="square" rtlCol="0">
            <a:spAutoFit/>
          </a:bodyPr>
          <a:lstStyle/>
          <a:p>
            <a:r>
              <a:rPr lang="en-US" sz="1300" dirty="0">
                <a:latin typeface="Arial Regular"/>
                <a:cs typeface="Arial"/>
              </a:rPr>
              <a:t>Detroit's unemployment rate is 9.6 percent - significantly higher than the regional and national rates.</a:t>
            </a:r>
          </a:p>
          <a:p>
            <a:endParaRPr lang="en-US" sz="1300" dirty="0">
              <a:latin typeface="Arial Regular"/>
              <a:cs typeface="Arial"/>
            </a:endParaRPr>
          </a:p>
          <a:p>
            <a:r>
              <a:rPr lang="en-US" sz="1300" dirty="0">
                <a:latin typeface="Arial Regular"/>
                <a:cs typeface="Arial"/>
              </a:rPr>
              <a:t>Through programs like Access for All, we help people train for and access good jobs. We also connect people with financial coaching and tax preparation so they can learn how to budget for the future and better provide for their families.</a:t>
            </a:r>
          </a:p>
        </p:txBody>
      </p:sp>
      <p:cxnSp>
        <p:nvCxnSpPr>
          <p:cNvPr id="8" name="Straight Connector 7"/>
          <p:cNvCxnSpPr/>
          <p:nvPr/>
        </p:nvCxnSpPr>
        <p:spPr>
          <a:xfrm>
            <a:off x="614765" y="1202914"/>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FD037A2A-4D4D-634C-9C4B-BB9B060CFD3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9"/>
          <a:stretch/>
        </p:blipFill>
        <p:spPr>
          <a:xfrm>
            <a:off x="4008782" y="1531449"/>
            <a:ext cx="3642449" cy="2913017"/>
          </a:xfrm>
          <a:prstGeom prst="rect">
            <a:avLst/>
          </a:prstGeom>
        </p:spPr>
      </p:pic>
      <p:pic>
        <p:nvPicPr>
          <p:cNvPr id="10" name="Picture 9" descr="Circles.png">
            <a:extLst>
              <a:ext uri="{FF2B5EF4-FFF2-40B4-BE49-F238E27FC236}">
                <a16:creationId xmlns:a16="http://schemas.microsoft.com/office/drawing/2014/main" id="{70D156F9-51CC-D243-A653-97EA0B9F7E9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89242" y="1812787"/>
            <a:ext cx="2323980" cy="2432843"/>
          </a:xfrm>
          <a:prstGeom prst="rect">
            <a:avLst/>
          </a:prstGeom>
        </p:spPr>
      </p:pic>
    </p:spTree>
    <p:extLst>
      <p:ext uri="{BB962C8B-B14F-4D97-AF65-F5344CB8AC3E}">
        <p14:creationId xmlns:p14="http://schemas.microsoft.com/office/powerpoint/2010/main" val="343537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486235" y="546324"/>
            <a:ext cx="7073608" cy="656590"/>
          </a:xfrm>
          <a:prstGeom prst="rect">
            <a:avLst/>
          </a:prstGeom>
          <a:noFill/>
          <a:ln>
            <a:noFill/>
          </a:ln>
        </p:spPr>
        <p:txBody>
          <a:bodyPr wrap="square" rtlCol="0">
            <a:spAutoFit/>
          </a:bodyPr>
          <a:lstStyle/>
          <a:p>
            <a:pPr>
              <a:lnSpc>
                <a:spcPct val="90000"/>
              </a:lnSpc>
            </a:pPr>
            <a:r>
              <a:rPr lang="en-US" sz="4000" b="1" dirty="0">
                <a:solidFill>
                  <a:srgbClr val="254689"/>
                </a:solidFill>
                <a:latin typeface="Arial Regular"/>
                <a:cs typeface="Arial"/>
              </a:rPr>
              <a:t>HEALTH</a:t>
            </a:r>
          </a:p>
        </p:txBody>
      </p:sp>
      <p:sp>
        <p:nvSpPr>
          <p:cNvPr id="2" name="TextBox 1"/>
          <p:cNvSpPr txBox="1"/>
          <p:nvPr/>
        </p:nvSpPr>
        <p:spPr>
          <a:xfrm>
            <a:off x="547526" y="1501566"/>
            <a:ext cx="3232737" cy="1892826"/>
          </a:xfrm>
          <a:prstGeom prst="rect">
            <a:avLst/>
          </a:prstGeom>
          <a:noFill/>
        </p:spPr>
        <p:txBody>
          <a:bodyPr wrap="square" rtlCol="0">
            <a:spAutoFit/>
          </a:bodyPr>
          <a:lstStyle/>
          <a:p>
            <a:r>
              <a:rPr lang="en-US" sz="1300" dirty="0">
                <a:latin typeface="Arial Regular"/>
                <a:cs typeface="Arial"/>
              </a:rPr>
              <a:t>Forty percent of households struggle to afford basic necessities like housing, food and health care. </a:t>
            </a:r>
          </a:p>
          <a:p>
            <a:endParaRPr lang="en-US" sz="1300" dirty="0">
              <a:latin typeface="Arial Regular"/>
              <a:cs typeface="Arial"/>
            </a:endParaRPr>
          </a:p>
          <a:p>
            <a:r>
              <a:rPr lang="en-US" sz="1300" dirty="0">
                <a:latin typeface="Arial Regular"/>
                <a:cs typeface="Arial"/>
              </a:rPr>
              <a:t>We build strong communities by promoting healthy eating and physical activity, expanding access to quality health care and investing in basic needs programs.</a:t>
            </a:r>
            <a:endParaRPr lang="en-US" sz="1400" dirty="0">
              <a:latin typeface="Arial Regular"/>
              <a:cs typeface="Arial"/>
            </a:endParaRPr>
          </a:p>
        </p:txBody>
      </p:sp>
      <p:cxnSp>
        <p:nvCxnSpPr>
          <p:cNvPr id="8" name="Straight Connector 7"/>
          <p:cNvCxnSpPr/>
          <p:nvPr/>
        </p:nvCxnSpPr>
        <p:spPr>
          <a:xfrm>
            <a:off x="614765" y="1202914"/>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DAB8E21-59CC-7043-A189-D5D06BD344E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468"/>
          <a:stretch/>
        </p:blipFill>
        <p:spPr>
          <a:xfrm>
            <a:off x="3892352" y="1531448"/>
            <a:ext cx="3736468" cy="2903441"/>
          </a:xfrm>
          <a:prstGeom prst="rect">
            <a:avLst/>
          </a:prstGeom>
        </p:spPr>
      </p:pic>
      <p:pic>
        <p:nvPicPr>
          <p:cNvPr id="11" name="Picture 10" descr="Circles.png">
            <a:extLst>
              <a:ext uri="{FF2B5EF4-FFF2-40B4-BE49-F238E27FC236}">
                <a16:creationId xmlns:a16="http://schemas.microsoft.com/office/drawing/2014/main" id="{A37D1C0F-CBC4-CE42-BAE8-1199D05C1A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67110" y="1817056"/>
            <a:ext cx="2606528" cy="2595420"/>
          </a:xfrm>
          <a:prstGeom prst="rect">
            <a:avLst/>
          </a:prstGeom>
        </p:spPr>
      </p:pic>
    </p:spTree>
    <p:extLst>
      <p:ext uri="{BB962C8B-B14F-4D97-AF65-F5344CB8AC3E}">
        <p14:creationId xmlns:p14="http://schemas.microsoft.com/office/powerpoint/2010/main" val="314820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771898"/>
            <a:ext cx="9144000" cy="371601"/>
          </a:xfrm>
          <a:prstGeom prst="rect">
            <a:avLst/>
          </a:prstGeom>
          <a:solidFill>
            <a:srgbClr val="1340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9500" y="4780179"/>
            <a:ext cx="4839597" cy="307777"/>
          </a:xfrm>
          <a:prstGeom prst="rect">
            <a:avLst/>
          </a:prstGeom>
          <a:noFill/>
        </p:spPr>
        <p:txBody>
          <a:bodyPr wrap="square" rtlCol="0">
            <a:spAutoFit/>
          </a:bodyPr>
          <a:lstStyle/>
          <a:p>
            <a:pPr algn="r"/>
            <a:r>
              <a:rPr lang="en-US" sz="1400" b="1" dirty="0">
                <a:solidFill>
                  <a:schemeClr val="bg1"/>
                </a:solidFill>
                <a:latin typeface="Arial" panose="020B0604020202020204" pitchFamily="34" charset="0"/>
                <a:cs typeface="Arial" panose="020B0604020202020204" pitchFamily="34" charset="0"/>
              </a:rPr>
              <a:t>UNITED WAY FOR SOUTHEASTERN MICHIGAN</a:t>
            </a:r>
          </a:p>
        </p:txBody>
      </p:sp>
      <p:sp>
        <p:nvSpPr>
          <p:cNvPr id="7" name="TextBox 6"/>
          <p:cNvSpPr txBox="1"/>
          <p:nvPr/>
        </p:nvSpPr>
        <p:spPr>
          <a:xfrm>
            <a:off x="486234" y="546324"/>
            <a:ext cx="8097471" cy="656590"/>
          </a:xfrm>
          <a:prstGeom prst="rect">
            <a:avLst/>
          </a:prstGeom>
          <a:noFill/>
          <a:ln>
            <a:noFill/>
          </a:ln>
        </p:spPr>
        <p:txBody>
          <a:bodyPr wrap="square" rtlCol="0">
            <a:spAutoFit/>
          </a:bodyPr>
          <a:lstStyle/>
          <a:p>
            <a:pPr>
              <a:lnSpc>
                <a:spcPct val="90000"/>
              </a:lnSpc>
            </a:pPr>
            <a:r>
              <a:rPr lang="en-US" sz="4000" b="1" dirty="0">
                <a:solidFill>
                  <a:srgbClr val="254689"/>
                </a:solidFill>
                <a:latin typeface="Arial Regular"/>
                <a:cs typeface="Arial"/>
              </a:rPr>
              <a:t>2-1-1 CALL CENTER</a:t>
            </a:r>
          </a:p>
        </p:txBody>
      </p:sp>
      <p:sp>
        <p:nvSpPr>
          <p:cNvPr id="2" name="TextBox 1"/>
          <p:cNvSpPr txBox="1"/>
          <p:nvPr/>
        </p:nvSpPr>
        <p:spPr>
          <a:xfrm>
            <a:off x="525113" y="1501566"/>
            <a:ext cx="3150411" cy="2041585"/>
          </a:xfrm>
          <a:prstGeom prst="rect">
            <a:avLst/>
          </a:prstGeom>
          <a:noFill/>
        </p:spPr>
        <p:txBody>
          <a:bodyPr wrap="square" rtlCol="0">
            <a:spAutoFit/>
          </a:bodyPr>
          <a:lstStyle/>
          <a:p>
            <a:r>
              <a:rPr lang="en-US" sz="1400" b="1" dirty="0">
                <a:latin typeface="Arial Regular"/>
                <a:cs typeface="Arial"/>
              </a:rPr>
              <a:t>WE OFFER HELP AND HOPE</a:t>
            </a:r>
          </a:p>
          <a:p>
            <a:endParaRPr lang="en-US" sz="1300" baseline="30000" dirty="0">
              <a:latin typeface="Arial Regular"/>
              <a:cs typeface="Arial"/>
            </a:endParaRPr>
          </a:p>
          <a:p>
            <a:r>
              <a:rPr lang="en-US" sz="1300" dirty="0">
                <a:latin typeface="Arial" panose="020B0604020202020204" pitchFamily="34" charset="0"/>
                <a:cs typeface="Arial" panose="020B0604020202020204" pitchFamily="34" charset="0"/>
              </a:rPr>
              <a:t>Dial 2-1-1. Our team connected more than 234,000 callers with food assistance, shelter, health care access and more in Wayne, Oakland, Macomb, Washtenaw, Monroe and Lapeer counties last year. Our online database offers more than 30,000 different statewide programs and services.</a:t>
            </a:r>
          </a:p>
        </p:txBody>
      </p:sp>
      <p:cxnSp>
        <p:nvCxnSpPr>
          <p:cNvPr id="8" name="Straight Connector 7"/>
          <p:cNvCxnSpPr/>
          <p:nvPr/>
        </p:nvCxnSpPr>
        <p:spPr>
          <a:xfrm>
            <a:off x="599823" y="1202914"/>
            <a:ext cx="7968941" cy="0"/>
          </a:xfrm>
          <a:prstGeom prst="line">
            <a:avLst/>
          </a:prstGeom>
          <a:ln>
            <a:solidFill>
              <a:srgbClr val="FFA000"/>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91FBDA8-81D0-5946-841D-E83E01FEABC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38744" y="1531447"/>
            <a:ext cx="4730020" cy="2909911"/>
          </a:xfrm>
          <a:prstGeom prst="rect">
            <a:avLst/>
          </a:prstGeom>
        </p:spPr>
      </p:pic>
    </p:spTree>
    <p:extLst>
      <p:ext uri="{BB962C8B-B14F-4D97-AF65-F5344CB8AC3E}">
        <p14:creationId xmlns:p14="http://schemas.microsoft.com/office/powerpoint/2010/main" val="2318196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0362E17855494CAF4140EB5C974B7B" ma:contentTypeVersion="10" ma:contentTypeDescription="Create a new document." ma:contentTypeScope="" ma:versionID="459cb4d3d74df8ead5b249bf17572ff7">
  <xsd:schema xmlns:xsd="http://www.w3.org/2001/XMLSchema" xmlns:xs="http://www.w3.org/2001/XMLSchema" xmlns:p="http://schemas.microsoft.com/office/2006/metadata/properties" xmlns:ns1="http://schemas.microsoft.com/sharepoint/v3" xmlns:ns2="fde70489-a7ad-4200-ba9c-92511a0ff0a6" xmlns:ns3="659f5ac0-c4d7-4495-8c16-ecbd3e1dcf57" targetNamespace="http://schemas.microsoft.com/office/2006/metadata/properties" ma:root="true" ma:fieldsID="b1624f8cf2fd7961157925984841a651" ns1:_="" ns2:_="" ns3:_="">
    <xsd:import namespace="http://schemas.microsoft.com/sharepoint/v3"/>
    <xsd:import namespace="fde70489-a7ad-4200-ba9c-92511a0ff0a6"/>
    <xsd:import namespace="659f5ac0-c4d7-4495-8c16-ecbd3e1dcf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e70489-a7ad-4200-ba9c-92511a0ff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9f5ac0-c4d7-4495-8c16-ecbd3e1dcf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5B405A-6756-4A21-A0CE-B694CEA5DA05}">
  <ds:schemaRefs>
    <ds:schemaRef ds:uri="http://purl.org/dc/elements/1.1/"/>
    <ds:schemaRef ds:uri="659f5ac0-c4d7-4495-8c16-ecbd3e1dcf57"/>
    <ds:schemaRef ds:uri="http://schemas.microsoft.com/office/infopath/2007/PartnerControls"/>
    <ds:schemaRef ds:uri="http://purl.org/dc/dcmitype/"/>
    <ds:schemaRef ds:uri="http://schemas.microsoft.com/sharepoint/v3"/>
    <ds:schemaRef ds:uri="fde70489-a7ad-4200-ba9c-92511a0ff0a6"/>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8FF9A24-24E5-495F-BAA7-E8C7874A84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de70489-a7ad-4200-ba9c-92511a0ff0a6"/>
    <ds:schemaRef ds:uri="659f5ac0-c4d7-4495-8c16-ecbd3e1dcf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87C77A-9A4A-46CB-9F88-F60EBFBD85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Advantage.thmx</Template>
  <TotalTime>2090</TotalTime>
  <Words>1158</Words>
  <Application>Microsoft Macintosh PowerPoint</Application>
  <PresentationFormat>On-screen Show (16:9)</PresentationFormat>
  <Paragraphs>147</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Way for Southeastern Michigan</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Unwin</dc:creator>
  <cp:lastModifiedBy>Unwin, Bruce</cp:lastModifiedBy>
  <cp:revision>121</cp:revision>
  <cp:lastPrinted>2018-08-22T13:43:43Z</cp:lastPrinted>
  <dcterms:created xsi:type="dcterms:W3CDTF">2017-03-21T16:14:59Z</dcterms:created>
  <dcterms:modified xsi:type="dcterms:W3CDTF">2018-08-22T14:31:36Z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0x010100E40362E17855494CAF4140EB5C974B7B</vt:lpwstr>
  </property>
</Properties>
</file>